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307" r:id="rId2"/>
    <p:sldId id="258" r:id="rId3"/>
    <p:sldId id="303" r:id="rId4"/>
    <p:sldId id="304" r:id="rId5"/>
    <p:sldId id="259" r:id="rId6"/>
    <p:sldId id="294" r:id="rId7"/>
    <p:sldId id="260" r:id="rId8"/>
    <p:sldId id="305" r:id="rId9"/>
    <p:sldId id="262" r:id="rId10"/>
    <p:sldId id="263" r:id="rId11"/>
    <p:sldId id="293" r:id="rId12"/>
    <p:sldId id="275" r:id="rId13"/>
    <p:sldId id="268" r:id="rId14"/>
    <p:sldId id="269" r:id="rId15"/>
    <p:sldId id="270" r:id="rId16"/>
    <p:sldId id="271" r:id="rId17"/>
    <p:sldId id="272" r:id="rId18"/>
    <p:sldId id="274" r:id="rId19"/>
    <p:sldId id="292" r:id="rId20"/>
    <p:sldId id="264" r:id="rId21"/>
    <p:sldId id="306" r:id="rId22"/>
    <p:sldId id="265" r:id="rId23"/>
    <p:sldId id="266" r:id="rId24"/>
    <p:sldId id="267" r:id="rId25"/>
    <p:sldId id="295" r:id="rId26"/>
    <p:sldId id="296" r:id="rId27"/>
    <p:sldId id="277" r:id="rId28"/>
    <p:sldId id="276" r:id="rId29"/>
    <p:sldId id="278" r:id="rId30"/>
    <p:sldId id="279" r:id="rId31"/>
    <p:sldId id="280" r:id="rId32"/>
    <p:sldId id="283" r:id="rId33"/>
    <p:sldId id="284" r:id="rId34"/>
    <p:sldId id="285" r:id="rId35"/>
    <p:sldId id="286" r:id="rId36"/>
    <p:sldId id="298" r:id="rId37"/>
    <p:sldId id="302" r:id="rId38"/>
    <p:sldId id="301" r:id="rId39"/>
    <p:sldId id="288" r:id="rId40"/>
    <p:sldId id="287" r:id="rId41"/>
    <p:sldId id="289" r:id="rId42"/>
    <p:sldId id="308" r:id="rId43"/>
    <p:sldId id="309" r:id="rId44"/>
    <p:sldId id="310" r:id="rId45"/>
    <p:sldId id="311" r:id="rId46"/>
    <p:sldId id="312" r:id="rId47"/>
    <p:sldId id="313" r:id="rId48"/>
    <p:sldId id="314" r:id="rId49"/>
  </p:sldIdLst>
  <p:sldSz cx="10080625" cy="7559675"/>
  <p:notesSz cx="9926638" cy="6797675"/>
  <p:defaultTextStyle>
    <a:defPPr>
      <a:defRPr lang="en-GB"/>
    </a:defPPr>
    <a:lvl1pPr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1pPr>
    <a:lvl2pPr marL="742950" indent="-28575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2pPr>
    <a:lvl3pPr marL="1143000" indent="-22860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3pPr>
    <a:lvl4pPr marL="1600200" indent="-22860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4pPr>
    <a:lvl5pPr marL="2057400" indent="-22860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5pPr>
    <a:lvl6pPr marL="22860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6pPr>
    <a:lvl7pPr marL="27432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7pPr>
    <a:lvl8pPr marL="32004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8pPr>
    <a:lvl9pPr marL="36576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831" userDrawn="1">
          <p15:clr>
            <a:srgbClr val="A4A3A4"/>
          </p15:clr>
        </p15:guide>
        <p15:guide id="2" pos="28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5" d="100"/>
          <a:sy n="95" d="100"/>
        </p:scale>
        <p:origin x="1704" y="9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showGuides="1">
      <p:cViewPr varScale="1">
        <p:scale>
          <a:sx n="59" d="100"/>
          <a:sy n="59" d="100"/>
        </p:scale>
        <p:origin x="-1752" y="-72"/>
      </p:cViewPr>
      <p:guideLst>
        <p:guide orient="horz" pos="1831"/>
        <p:guide pos="28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301807" cy="339884"/>
          </a:xfrm>
          <a:prstGeom prst="rect">
            <a:avLst/>
          </a:prstGeom>
        </p:spPr>
        <p:txBody>
          <a:bodyPr vert="horz" lIns="88217" tIns="44108" rIns="88217" bIns="44108" rtlCol="0"/>
          <a:lstStyle>
            <a:lvl1pPr algn="l">
              <a:defRPr sz="1200">
                <a:cs typeface="Arial" panose="020B0604020202020204" pitchFamily="34" charset="0"/>
              </a:defRPr>
            </a:lvl1pPr>
          </a:lstStyle>
          <a:p>
            <a:pPr>
              <a:defRPr/>
            </a:pPr>
            <a:endParaRPr lang="de-DE"/>
          </a:p>
        </p:txBody>
      </p:sp>
      <p:sp>
        <p:nvSpPr>
          <p:cNvPr id="3" name="Datumsplatzhalter 2"/>
          <p:cNvSpPr>
            <a:spLocks noGrp="1"/>
          </p:cNvSpPr>
          <p:nvPr>
            <p:ph type="dt" sz="quarter" idx="1"/>
          </p:nvPr>
        </p:nvSpPr>
        <p:spPr>
          <a:xfrm>
            <a:off x="5623247" y="0"/>
            <a:ext cx="4301806" cy="339884"/>
          </a:xfrm>
          <a:prstGeom prst="rect">
            <a:avLst/>
          </a:prstGeom>
        </p:spPr>
        <p:txBody>
          <a:bodyPr vert="horz" lIns="88217" tIns="44108" rIns="88217" bIns="44108" rtlCol="0"/>
          <a:lstStyle>
            <a:lvl1pPr algn="r">
              <a:defRPr sz="1200">
                <a:cs typeface="Arial" panose="020B0604020202020204" pitchFamily="34" charset="0"/>
              </a:defRPr>
            </a:lvl1pPr>
          </a:lstStyle>
          <a:p>
            <a:pPr>
              <a:defRPr/>
            </a:pPr>
            <a:fld id="{B34F36FC-52EA-4CDB-8621-0AEE68FF24A5}" type="datetimeFigureOut">
              <a:rPr lang="de-DE"/>
              <a:pPr>
                <a:defRPr/>
              </a:pPr>
              <a:t>29.05.2018</a:t>
            </a:fld>
            <a:endParaRPr lang="de-DE"/>
          </a:p>
        </p:txBody>
      </p:sp>
      <p:sp>
        <p:nvSpPr>
          <p:cNvPr id="4" name="Fußzeilenplatzhalter 3"/>
          <p:cNvSpPr>
            <a:spLocks noGrp="1"/>
          </p:cNvSpPr>
          <p:nvPr>
            <p:ph type="ftr" sz="quarter" idx="2"/>
          </p:nvPr>
        </p:nvSpPr>
        <p:spPr>
          <a:xfrm>
            <a:off x="1" y="6457791"/>
            <a:ext cx="4301807" cy="339884"/>
          </a:xfrm>
          <a:prstGeom prst="rect">
            <a:avLst/>
          </a:prstGeom>
        </p:spPr>
        <p:txBody>
          <a:bodyPr vert="horz" lIns="88217" tIns="44108" rIns="88217" bIns="44108" rtlCol="0" anchor="b"/>
          <a:lstStyle>
            <a:lvl1pPr algn="l">
              <a:defRPr sz="1200">
                <a:cs typeface="Arial" panose="020B0604020202020204" pitchFamily="34" charset="0"/>
              </a:defRPr>
            </a:lvl1pPr>
          </a:lstStyle>
          <a:p>
            <a:pPr>
              <a:defRPr/>
            </a:pPr>
            <a:endParaRPr lang="de-DE"/>
          </a:p>
        </p:txBody>
      </p:sp>
      <p:sp>
        <p:nvSpPr>
          <p:cNvPr id="5" name="Foliennummernplatzhalter 4"/>
          <p:cNvSpPr>
            <a:spLocks noGrp="1"/>
          </p:cNvSpPr>
          <p:nvPr>
            <p:ph type="sldNum" sz="quarter" idx="3"/>
          </p:nvPr>
        </p:nvSpPr>
        <p:spPr>
          <a:xfrm>
            <a:off x="5623247" y="6457791"/>
            <a:ext cx="4301806" cy="339884"/>
          </a:xfrm>
          <a:prstGeom prst="rect">
            <a:avLst/>
          </a:prstGeom>
        </p:spPr>
        <p:txBody>
          <a:bodyPr vert="horz" wrap="square" lIns="88217" tIns="44108" rIns="88217" bIns="44108" numCol="1" anchor="b" anchorCtr="0" compatLnSpc="1">
            <a:prstTxWarp prst="textNoShape">
              <a:avLst/>
            </a:prstTxWarp>
          </a:bodyPr>
          <a:lstStyle>
            <a:lvl1pPr algn="r">
              <a:defRPr sz="1200"/>
            </a:lvl1pPr>
          </a:lstStyle>
          <a:p>
            <a:fld id="{67BA283B-451F-41F5-A8EE-F6EC87815841}" type="slidenum">
              <a:rPr lang="de-DE" altLang="de-DE"/>
              <a:pPr/>
              <a:t>‹Nr.›</a:t>
            </a:fld>
            <a:endParaRPr lang="de-DE" altLang="de-DE"/>
          </a:p>
        </p:txBody>
      </p:sp>
    </p:spTree>
    <p:extLst>
      <p:ext uri="{BB962C8B-B14F-4D97-AF65-F5344CB8AC3E}">
        <p14:creationId xmlns:p14="http://schemas.microsoft.com/office/powerpoint/2010/main" val="14602052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a:spLocks noChangeArrowheads="1"/>
          </p:cNvSpPr>
          <p:nvPr/>
        </p:nvSpPr>
        <p:spPr bwMode="auto">
          <a:xfrm>
            <a:off x="0" y="0"/>
            <a:ext cx="9926638" cy="6797675"/>
          </a:xfrm>
          <a:prstGeom prst="roundRect">
            <a:avLst>
              <a:gd name="adj" fmla="val 19"/>
            </a:avLst>
          </a:prstGeom>
          <a:solidFill>
            <a:srgbClr val="FFFFFF"/>
          </a:solid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2051" name="AutoShape 2"/>
          <p:cNvSpPr>
            <a:spLocks noChangeArrowheads="1"/>
          </p:cNvSpPr>
          <p:nvPr/>
        </p:nvSpPr>
        <p:spPr bwMode="auto">
          <a:xfrm>
            <a:off x="0" y="0"/>
            <a:ext cx="9926638" cy="6797675"/>
          </a:xfrm>
          <a:prstGeom prst="roundRect">
            <a:avLst>
              <a:gd name="adj" fmla="val 19"/>
            </a:avLst>
          </a:prstGeom>
          <a:solidFill>
            <a:srgbClr val="FFFFFF"/>
          </a:solid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13316" name="Rectangle 3"/>
          <p:cNvSpPr>
            <a:spLocks noGrp="1" noRot="1" noChangeAspect="1" noChangeArrowheads="1"/>
          </p:cNvSpPr>
          <p:nvPr>
            <p:ph type="sldImg"/>
          </p:nvPr>
        </p:nvSpPr>
        <p:spPr bwMode="auto">
          <a:xfrm>
            <a:off x="3262313" y="515938"/>
            <a:ext cx="3398837" cy="2547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Rectangle 4"/>
          <p:cNvSpPr>
            <a:spLocks noGrp="1" noChangeArrowheads="1"/>
          </p:cNvSpPr>
          <p:nvPr>
            <p:ph type="body"/>
          </p:nvPr>
        </p:nvSpPr>
        <p:spPr bwMode="auto">
          <a:xfrm>
            <a:off x="991872" y="3228896"/>
            <a:ext cx="7938141" cy="3057381"/>
          </a:xfrm>
          <a:prstGeom prst="rect">
            <a:avLst/>
          </a:prstGeom>
          <a:noFill/>
          <a:ln>
            <a:noFill/>
          </a:ln>
          <a:effectLst/>
          <a:extLst/>
        </p:spPr>
        <p:txBody>
          <a:bodyPr vert="horz" wrap="square" lIns="0" tIns="0" rIns="0" bIns="0" numCol="1" anchor="t" anchorCtr="0" compatLnSpc="1">
            <a:prstTxWarp prst="textNoShape">
              <a:avLst/>
            </a:prstTxWarp>
          </a:bodyPr>
          <a:lstStyle/>
          <a:p>
            <a:pPr lvl="0"/>
            <a:endParaRPr lang="de-DE" altLang="de-DE" noProof="0"/>
          </a:p>
        </p:txBody>
      </p:sp>
      <p:sp>
        <p:nvSpPr>
          <p:cNvPr id="2054" name="Text Box 5"/>
          <p:cNvSpPr txBox="1">
            <a:spLocks noChangeArrowheads="1"/>
          </p:cNvSpPr>
          <p:nvPr/>
        </p:nvSpPr>
        <p:spPr bwMode="auto">
          <a:xfrm>
            <a:off x="1" y="0"/>
            <a:ext cx="4308145" cy="339884"/>
          </a:xfrm>
          <a:prstGeom prst="rect">
            <a:avLst/>
          </a:prstGeom>
          <a:no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2055" name="Text Box 6"/>
          <p:cNvSpPr txBox="1">
            <a:spLocks noChangeArrowheads="1"/>
          </p:cNvSpPr>
          <p:nvPr/>
        </p:nvSpPr>
        <p:spPr bwMode="auto">
          <a:xfrm>
            <a:off x="5618493" y="0"/>
            <a:ext cx="4308145" cy="339884"/>
          </a:xfrm>
          <a:prstGeom prst="rect">
            <a:avLst/>
          </a:prstGeom>
          <a:no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2056" name="Text Box 7"/>
          <p:cNvSpPr txBox="1">
            <a:spLocks noChangeArrowheads="1"/>
          </p:cNvSpPr>
          <p:nvPr/>
        </p:nvSpPr>
        <p:spPr bwMode="auto">
          <a:xfrm>
            <a:off x="1" y="6457791"/>
            <a:ext cx="4308145" cy="339884"/>
          </a:xfrm>
          <a:prstGeom prst="rect">
            <a:avLst/>
          </a:prstGeom>
          <a:no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3" name="Rectangle 8"/>
          <p:cNvSpPr>
            <a:spLocks noGrp="1" noChangeArrowheads="1"/>
          </p:cNvSpPr>
          <p:nvPr>
            <p:ph type="sldNum"/>
          </p:nvPr>
        </p:nvSpPr>
        <p:spPr bwMode="auto">
          <a:xfrm>
            <a:off x="5618493" y="6457792"/>
            <a:ext cx="4303391" cy="338311"/>
          </a:xfrm>
          <a:prstGeom prst="rect">
            <a:avLst/>
          </a:prstGeom>
          <a:noFill/>
          <a:ln>
            <a:noFill/>
          </a:ln>
          <a:effectLst/>
          <a:extLst/>
        </p:spPr>
        <p:txBody>
          <a:bodyPr vert="horz" wrap="square" lIns="0" tIns="0" rIns="0" bIns="0" numCol="1" anchor="b" anchorCtr="0" compatLnSpc="1">
            <a:prstTxWarp prst="textNoShape">
              <a:avLst/>
            </a:prstTxWarp>
          </a:bodyPr>
          <a:lstStyle>
            <a:lvl1pPr algn="r" hangingPunct="0">
              <a:buSzPct val="100000"/>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defRPr>
            </a:lvl1pPr>
          </a:lstStyle>
          <a:p>
            <a:fld id="{5F148193-2CB9-416C-9DF9-FC37F1C17AB4}" type="slidenum">
              <a:rPr lang="de-DE" altLang="de-DE"/>
              <a:pPr/>
              <a:t>‹Nr.›</a:t>
            </a:fld>
            <a:endParaRPr lang="de-DE" altLang="de-DE"/>
          </a:p>
        </p:txBody>
      </p:sp>
    </p:spTree>
    <p:extLst>
      <p:ext uri="{BB962C8B-B14F-4D97-AF65-F5344CB8AC3E}">
        <p14:creationId xmlns:p14="http://schemas.microsoft.com/office/powerpoint/2010/main" val="147535111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4D4785C-C6BA-4E0B-BAC7-1E3F09BAA92C}" type="slidenum">
              <a:rPr lang="de-DE" altLang="de-DE">
                <a:solidFill>
                  <a:srgbClr val="000000"/>
                </a:solidFill>
                <a:latin typeface="Times New Roman" panose="02020603050405020304" pitchFamily="18" charset="0"/>
                <a:ea typeface="Arial Unicode MS" panose="020B0604020202020204" pitchFamily="34" charset="-128"/>
              </a:rPr>
              <a:pPr/>
              <a:t>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16387" name="Text Box 1"/>
          <p:cNvSpPr txBox="1">
            <a:spLocks noChangeArrowheads="1"/>
          </p:cNvSpPr>
          <p:nvPr/>
        </p:nvSpPr>
        <p:spPr bwMode="auto">
          <a:xfrm>
            <a:off x="3840127" y="9347354"/>
            <a:ext cx="2944529" cy="491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BB7EC03-CF1C-4806-9581-C10DF389EBD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6388" name="Rectangle 2"/>
          <p:cNvSpPr>
            <a:spLocks noGrp="1" noRot="1" noChangeAspect="1" noChangeArrowheads="1" noTextEdit="1"/>
          </p:cNvSpPr>
          <p:nvPr>
            <p:ph type="sldImg"/>
          </p:nvPr>
        </p:nvSpPr>
        <p:spPr>
          <a:xfrm>
            <a:off x="933450" y="747713"/>
            <a:ext cx="4918075" cy="3687762"/>
          </a:xfrm>
          <a:solidFill>
            <a:srgbClr val="FFFFFF"/>
          </a:solidFill>
          <a:ln>
            <a:solidFill>
              <a:srgbClr val="000000"/>
            </a:solidFill>
            <a:miter lim="800000"/>
            <a:headEnd/>
            <a:tailEnd/>
          </a:ln>
        </p:spPr>
      </p:sp>
      <p:sp>
        <p:nvSpPr>
          <p:cNvPr id="16389" name="Text Box 3"/>
          <p:cNvSpPr txBox="1">
            <a:spLocks noChangeArrowheads="1"/>
          </p:cNvSpPr>
          <p:nvPr/>
        </p:nvSpPr>
        <p:spPr bwMode="auto">
          <a:xfrm>
            <a:off x="677926" y="4673679"/>
            <a:ext cx="5428807" cy="4427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912687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391CDD78-6710-4EE2-BE89-7425ECC63F84}" type="slidenum">
              <a:rPr lang="de-DE" altLang="de-DE">
                <a:solidFill>
                  <a:srgbClr val="000000"/>
                </a:solidFill>
                <a:latin typeface="Times New Roman" panose="02020603050405020304" pitchFamily="18" charset="0"/>
                <a:ea typeface="Arial Unicode MS" panose="020B0604020202020204" pitchFamily="34" charset="-128"/>
              </a:rPr>
              <a:pPr/>
              <a:t>10</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662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916DC6EA-AD95-4B02-BB84-084280A4EC7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10</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662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662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794827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07A2B912-D272-403F-8644-239AB45C1344}" type="slidenum">
              <a:rPr lang="de-DE" altLang="de-DE">
                <a:solidFill>
                  <a:srgbClr val="000000"/>
                </a:solidFill>
                <a:latin typeface="Times New Roman" panose="02020603050405020304" pitchFamily="18" charset="0"/>
                <a:ea typeface="Arial Unicode MS" panose="020B0604020202020204" pitchFamily="34" charset="-128"/>
              </a:rPr>
              <a:pPr/>
              <a:t>11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867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AFC77400-E005-40E0-B221-FEAA1A47DED8}"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867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867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651470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77376F4E-88A7-492D-8EE8-A880C4C81EE8}" type="slidenum">
              <a:rPr lang="de-DE" altLang="de-DE">
                <a:solidFill>
                  <a:srgbClr val="000000"/>
                </a:solidFill>
                <a:latin typeface="Times New Roman" panose="02020603050405020304" pitchFamily="18" charset="0"/>
                <a:ea typeface="Arial Unicode MS" panose="020B0604020202020204" pitchFamily="34" charset="-128"/>
              </a:rPr>
              <a:pPr/>
              <a:t>12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072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95FA4DC3-6870-4FC6-8AE6-FB44DBD57247}"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072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072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138237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7EE40FB-C321-457E-8A9C-EC758C858EB7}" type="slidenum">
              <a:rPr lang="de-DE" altLang="de-DE">
                <a:solidFill>
                  <a:srgbClr val="000000"/>
                </a:solidFill>
                <a:latin typeface="Times New Roman" panose="02020603050405020304" pitchFamily="18" charset="0"/>
                <a:ea typeface="Arial Unicode MS" panose="020B0604020202020204" pitchFamily="34" charset="-128"/>
              </a:rPr>
              <a:pPr/>
              <a:t>13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277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46BA125-513F-49A2-BF0A-CB492F0D19A8}"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277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277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283091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0E5C948-B08F-42E0-8513-5A6EA1CB67A7}" type="slidenum">
              <a:rPr lang="de-DE" altLang="de-DE">
                <a:solidFill>
                  <a:srgbClr val="000000"/>
                </a:solidFill>
                <a:latin typeface="Times New Roman" panose="02020603050405020304" pitchFamily="18" charset="0"/>
                <a:ea typeface="Arial Unicode MS" panose="020B0604020202020204" pitchFamily="34" charset="-128"/>
              </a:rPr>
              <a:pPr/>
              <a:t>14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481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A0A55021-B71D-4A38-847B-694183D78768}"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482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482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770576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F481BC6-31B6-473A-BB96-639A22F240C9}" type="slidenum">
              <a:rPr lang="de-DE" altLang="de-DE">
                <a:solidFill>
                  <a:srgbClr val="000000"/>
                </a:solidFill>
                <a:latin typeface="Times New Roman" panose="02020603050405020304" pitchFamily="18" charset="0"/>
                <a:ea typeface="Arial Unicode MS" panose="020B0604020202020204" pitchFamily="34" charset="-128"/>
              </a:rPr>
              <a:pPr/>
              <a:t>15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686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6716734F-02E5-4C4B-A239-F5EF01DA74B3}"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686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686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241195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91510BA-5481-4B86-A86A-7DFBE3FDA43B}" type="slidenum">
              <a:rPr lang="de-DE" altLang="de-DE">
                <a:solidFill>
                  <a:srgbClr val="000000"/>
                </a:solidFill>
                <a:latin typeface="Times New Roman" panose="02020603050405020304" pitchFamily="18" charset="0"/>
                <a:ea typeface="Arial Unicode MS" panose="020B0604020202020204" pitchFamily="34" charset="-128"/>
              </a:rPr>
              <a:pPr/>
              <a:t>16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891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7BCD3037-F175-4A62-9486-F19B4B6DB827}"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891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891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302782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408B7077-5FF8-449D-9980-33935A43595C}" type="slidenum">
              <a:rPr lang="de-DE" altLang="de-DE">
                <a:solidFill>
                  <a:srgbClr val="000000"/>
                </a:solidFill>
                <a:latin typeface="Times New Roman" panose="02020603050405020304" pitchFamily="18" charset="0"/>
                <a:ea typeface="Arial Unicode MS" panose="020B0604020202020204" pitchFamily="34" charset="-128"/>
              </a:rPr>
              <a:pPr/>
              <a:t>17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096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3CEE0BE-5F2C-41D3-9C1E-90E8BFBF3AB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096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096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905452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1CCB1F9-DF54-4419-A0F3-70827DF03CF1}" type="slidenum">
              <a:rPr lang="de-DE" altLang="de-DE">
                <a:solidFill>
                  <a:srgbClr val="000000"/>
                </a:solidFill>
                <a:latin typeface="Times New Roman" panose="02020603050405020304" pitchFamily="18" charset="0"/>
                <a:ea typeface="Arial Unicode MS" panose="020B0604020202020204" pitchFamily="34" charset="-128"/>
              </a:rPr>
              <a:pPr/>
              <a:t>18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301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7F763E3-AD48-4CB8-A834-08447629306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301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301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0162296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E7A01B1-10A7-409F-9064-41E10693068B}" type="slidenum">
              <a:rPr lang="de-DE" altLang="de-DE">
                <a:solidFill>
                  <a:srgbClr val="000000"/>
                </a:solidFill>
                <a:latin typeface="Times New Roman" panose="02020603050405020304" pitchFamily="18" charset="0"/>
                <a:ea typeface="Arial Unicode MS" panose="020B0604020202020204" pitchFamily="34" charset="-128"/>
              </a:rPr>
              <a:pPr/>
              <a:t>19</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505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D91518CB-9D77-43F2-8941-0652626C119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19</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506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506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
        <p:nvSpPr>
          <p:cNvPr id="2" name="Notizenplatzhalter 1"/>
          <p:cNvSpPr>
            <a:spLocks noGrp="1"/>
          </p:cNvSpPr>
          <p:nvPr>
            <p:ph type="body" idx="1"/>
          </p:nvPr>
        </p:nvSpPr>
        <p:spPr/>
        <p:txBody>
          <a:bodyPr/>
          <a:lstStyle/>
          <a:p>
            <a:r>
              <a:rPr lang="de-DE" dirty="0"/>
              <a:t>§ 31</a:t>
            </a:r>
            <a:r>
              <a:rPr lang="de-DE" baseline="0" dirty="0"/>
              <a:t> Abs. 3 S. 1AsylG: Abschiebungsverbote !</a:t>
            </a:r>
            <a:endParaRPr lang="de-DE" dirty="0"/>
          </a:p>
        </p:txBody>
      </p:sp>
    </p:spTree>
    <p:extLst>
      <p:ext uri="{BB962C8B-B14F-4D97-AF65-F5344CB8AC3E}">
        <p14:creationId xmlns:p14="http://schemas.microsoft.com/office/powerpoint/2010/main" val="1043893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9DEA4DC-BF13-4A66-8A72-9AC2963E6CFE}" type="slidenum">
              <a:rPr lang="de-DE" altLang="de-DE">
                <a:solidFill>
                  <a:srgbClr val="000000"/>
                </a:solidFill>
                <a:latin typeface="Times New Roman" panose="02020603050405020304" pitchFamily="18" charset="0"/>
                <a:ea typeface="Arial Unicode MS" panose="020B0604020202020204" pitchFamily="34" charset="-128"/>
              </a:rPr>
              <a:pPr/>
              <a:t>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1843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385F3A9-2583-47F1-8966-B4E9494B922C}"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843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1843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313991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3F1FE12-5454-481C-9E49-F33CA87A0AC5}" type="slidenum">
              <a:rPr lang="de-DE" altLang="de-DE">
                <a:solidFill>
                  <a:srgbClr val="000000"/>
                </a:solidFill>
                <a:latin typeface="Times New Roman" panose="02020603050405020304" pitchFamily="18" charset="0"/>
                <a:ea typeface="Arial Unicode MS" panose="020B0604020202020204" pitchFamily="34" charset="-128"/>
              </a:rPr>
              <a:pPr/>
              <a:t>20</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710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B61E7DFD-3B10-46AA-B424-306F351FDD06}"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20</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710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710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962694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3F1FE12-5454-481C-9E49-F33CA87A0AC5}" type="slidenum">
              <a:rPr lang="de-DE" altLang="de-DE">
                <a:solidFill>
                  <a:srgbClr val="000000"/>
                </a:solidFill>
                <a:latin typeface="Times New Roman" panose="02020603050405020304" pitchFamily="18" charset="0"/>
                <a:ea typeface="Arial Unicode MS" panose="020B0604020202020204" pitchFamily="34" charset="-128"/>
              </a:rPr>
              <a:pPr/>
              <a:t>21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710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B61E7DFD-3B10-46AA-B424-306F351FDD06}"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710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710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962694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5C60D2F-7053-4607-8F87-F2FFB06C8448}" type="slidenum">
              <a:rPr lang="de-DE" altLang="de-DE">
                <a:solidFill>
                  <a:srgbClr val="000000"/>
                </a:solidFill>
                <a:latin typeface="Times New Roman" panose="02020603050405020304" pitchFamily="18" charset="0"/>
                <a:ea typeface="Arial Unicode MS" panose="020B0604020202020204" pitchFamily="34" charset="-128"/>
              </a:rPr>
              <a:pPr/>
              <a:t>22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915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FD63715-E7CD-4608-A618-12EC39A2B8C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915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915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1021340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E7318B4C-F950-43A8-8388-C0055611217A}" type="slidenum">
              <a:rPr lang="de-DE" altLang="de-DE">
                <a:solidFill>
                  <a:srgbClr val="000000"/>
                </a:solidFill>
                <a:latin typeface="Times New Roman" panose="02020603050405020304" pitchFamily="18" charset="0"/>
                <a:ea typeface="Arial Unicode MS" panose="020B0604020202020204" pitchFamily="34" charset="-128"/>
              </a:rPr>
              <a:pPr/>
              <a:t>23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120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8613E19-7FA8-4D01-94D7-968D62D2E2CF}"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120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120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4038697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24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082221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E7A01B1-10A7-409F-9064-41E10693068B}" type="slidenum">
              <a:rPr lang="de-DE" altLang="de-DE">
                <a:solidFill>
                  <a:srgbClr val="000000"/>
                </a:solidFill>
                <a:latin typeface="Times New Roman" panose="02020603050405020304" pitchFamily="18" charset="0"/>
                <a:ea typeface="Arial Unicode MS" panose="020B0604020202020204" pitchFamily="34" charset="-128"/>
              </a:rPr>
              <a:pPr/>
              <a:t>25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505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D91518CB-9D77-43F2-8941-0652626C119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506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506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8905968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26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5292728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1B387097-320A-4495-9248-71F89CFE324D}" type="slidenum">
              <a:rPr lang="de-DE" altLang="de-DE">
                <a:solidFill>
                  <a:srgbClr val="000000"/>
                </a:solidFill>
                <a:latin typeface="Times New Roman" panose="02020603050405020304" pitchFamily="18" charset="0"/>
                <a:ea typeface="Arial Unicode MS" panose="020B0604020202020204" pitchFamily="34" charset="-128"/>
              </a:rPr>
              <a:pPr/>
              <a:t>27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529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A8C189BD-1896-4416-917B-9A5026C6B937}"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530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530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229213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458A3394-5654-481E-BC38-AD31E4F0219C}" type="slidenum">
              <a:rPr lang="de-DE" altLang="de-DE">
                <a:solidFill>
                  <a:srgbClr val="000000"/>
                </a:solidFill>
                <a:latin typeface="Times New Roman" panose="02020603050405020304" pitchFamily="18" charset="0"/>
                <a:ea typeface="Arial Unicode MS" panose="020B0604020202020204" pitchFamily="34" charset="-128"/>
              </a:rPr>
              <a:pPr/>
              <a:t>28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734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9738D29-E725-4062-91A8-67098A23D4E0}"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734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734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906151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E179600-6D7F-45A4-B8BB-B1CEB991AA35}" type="slidenum">
              <a:rPr lang="de-DE" altLang="de-DE">
                <a:solidFill>
                  <a:srgbClr val="000000"/>
                </a:solidFill>
                <a:latin typeface="Times New Roman" panose="02020603050405020304" pitchFamily="18" charset="0"/>
                <a:ea typeface="Arial Unicode MS" panose="020B0604020202020204" pitchFamily="34" charset="-128"/>
              </a:rPr>
              <a:pPr/>
              <a:t>29</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939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0E179B1E-D647-42D1-89ED-1ED7BE5778B8}"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29</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939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939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642972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9DEA4DC-BF13-4A66-8A72-9AC2963E6CFE}" type="slidenum">
              <a:rPr lang="de-DE" altLang="de-DE">
                <a:solidFill>
                  <a:srgbClr val="000000"/>
                </a:solidFill>
                <a:latin typeface="Times New Roman" panose="02020603050405020304" pitchFamily="18" charset="0"/>
                <a:ea typeface="Arial Unicode MS" panose="020B0604020202020204" pitchFamily="34" charset="-128"/>
              </a:rPr>
              <a:pPr/>
              <a:t>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1843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385F3A9-2583-47F1-8966-B4E9494B922C}"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843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1843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313991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49A26F53-9BD1-42AD-A327-7A2008758073}" type="slidenum">
              <a:rPr lang="de-DE" altLang="de-DE">
                <a:solidFill>
                  <a:srgbClr val="000000"/>
                </a:solidFill>
                <a:latin typeface="Times New Roman" panose="02020603050405020304" pitchFamily="18" charset="0"/>
                <a:ea typeface="Arial Unicode MS" panose="020B0604020202020204" pitchFamily="34" charset="-128"/>
              </a:rPr>
              <a:pPr/>
              <a:t>30</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144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1C26B87E-8A9E-4089-B8A2-038E89402074}"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30</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144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144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653112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F89A3E0-AE15-41ED-B555-48F66B32FA61}" type="slidenum">
              <a:rPr lang="de-DE" altLang="de-DE">
                <a:solidFill>
                  <a:srgbClr val="000000"/>
                </a:solidFill>
                <a:latin typeface="Times New Roman" panose="02020603050405020304" pitchFamily="18" charset="0"/>
                <a:ea typeface="Arial Unicode MS" panose="020B0604020202020204" pitchFamily="34" charset="-128"/>
              </a:rPr>
              <a:pPr/>
              <a:t>31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349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7CED0E9-9A23-4643-A2DF-40806116964B}"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349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349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388442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FFABDB32-4CF5-44DD-A711-9D88B88E6864}" type="slidenum">
              <a:rPr lang="de-DE" altLang="de-DE">
                <a:solidFill>
                  <a:srgbClr val="000000"/>
                </a:solidFill>
                <a:latin typeface="Times New Roman" panose="02020603050405020304" pitchFamily="18" charset="0"/>
                <a:ea typeface="Arial Unicode MS" panose="020B0604020202020204" pitchFamily="34" charset="-128"/>
              </a:rPr>
              <a:pPr/>
              <a:t>32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553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746A09F3-ECF9-4EFB-95A8-0F19E60DAB2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554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554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5895352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39A8A4A-632E-466D-9A71-5FB2C522BCB8}" type="slidenum">
              <a:rPr lang="de-DE" altLang="de-DE">
                <a:solidFill>
                  <a:srgbClr val="000000"/>
                </a:solidFill>
                <a:latin typeface="Times New Roman" panose="02020603050405020304" pitchFamily="18" charset="0"/>
                <a:ea typeface="Arial Unicode MS" panose="020B0604020202020204" pitchFamily="34" charset="-128"/>
              </a:rPr>
              <a:pPr/>
              <a:t>33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758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F601566-6E85-4B63-AF3E-0A79CF456DC4}"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758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758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3893641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09B9D089-FAB0-4FDF-A363-0301A2959224}" type="slidenum">
              <a:rPr lang="de-DE" altLang="de-DE">
                <a:solidFill>
                  <a:srgbClr val="000000"/>
                </a:solidFill>
                <a:latin typeface="Times New Roman" panose="02020603050405020304" pitchFamily="18" charset="0"/>
                <a:ea typeface="Arial Unicode MS" panose="020B0604020202020204" pitchFamily="34" charset="-128"/>
              </a:rPr>
              <a:pPr/>
              <a:t>34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963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7FC2CBE0-678A-48A2-84DF-E8D7FA1838C0}"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963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963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774564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35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5643427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36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6173734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37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6173734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21FDA6D-CF3E-4FDC-AB12-DA4090DE8308}" type="slidenum">
              <a:rPr lang="de-DE" altLang="de-DE">
                <a:solidFill>
                  <a:srgbClr val="000000"/>
                </a:solidFill>
                <a:latin typeface="Times New Roman" panose="02020603050405020304" pitchFamily="18" charset="0"/>
                <a:ea typeface="Arial Unicode MS" panose="020B0604020202020204" pitchFamily="34" charset="-128"/>
              </a:rPr>
              <a:pPr/>
              <a:t>38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8192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E57D4698-E8B5-46C8-8C3C-5B7DFEACC8D9}"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8192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8192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9369225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31E7515-193F-4F3A-866A-9C8B65965D36}" type="slidenum">
              <a:rPr lang="de-DE" altLang="de-DE">
                <a:solidFill>
                  <a:srgbClr val="000000"/>
                </a:solidFill>
                <a:latin typeface="Times New Roman" panose="02020603050405020304" pitchFamily="18" charset="0"/>
                <a:ea typeface="Arial Unicode MS" panose="020B0604020202020204" pitchFamily="34" charset="-128"/>
              </a:rPr>
              <a:pPr/>
              <a:t>39</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577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7B68D1B-566C-4962-AB02-359109451679}"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39</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578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578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958996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9DEA4DC-BF13-4A66-8A72-9AC2963E6CFE}" type="slidenum">
              <a:rPr lang="de-DE" altLang="de-DE">
                <a:solidFill>
                  <a:srgbClr val="000000"/>
                </a:solidFill>
                <a:latin typeface="Times New Roman" panose="02020603050405020304" pitchFamily="18" charset="0"/>
                <a:ea typeface="Arial Unicode MS" panose="020B0604020202020204" pitchFamily="34" charset="-128"/>
              </a:rPr>
              <a:pPr/>
              <a:t>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1843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385F3A9-2583-47F1-8966-B4E9494B922C}"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843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1843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313991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A1ECA1BB-A13E-4DC1-ADC9-93FB72037749}" type="slidenum">
              <a:rPr lang="de-DE" altLang="de-DE">
                <a:solidFill>
                  <a:srgbClr val="000000"/>
                </a:solidFill>
                <a:latin typeface="Times New Roman" panose="02020603050405020304" pitchFamily="18" charset="0"/>
                <a:ea typeface="Arial Unicode MS" panose="020B0604020202020204" pitchFamily="34" charset="-128"/>
              </a:rPr>
              <a:pPr/>
              <a:t>40</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782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2B475B1-4EED-4CE6-945B-768BA7D78FA6}"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40</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782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782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0119282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AB895D05-FBB5-42A6-9AA2-3E4B4870A374}" type="slidenum">
              <a:rPr lang="de-DE" altLang="de-DE">
                <a:solidFill>
                  <a:srgbClr val="000000"/>
                </a:solidFill>
                <a:latin typeface="Times New Roman" panose="02020603050405020304" pitchFamily="18" charset="0"/>
                <a:ea typeface="Arial Unicode MS" panose="020B0604020202020204" pitchFamily="34" charset="-128"/>
              </a:rPr>
              <a:pPr/>
              <a:t>41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987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182718F0-CFAC-4522-B28D-3DCE64ACC7F1}"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987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987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8166630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21FDA6D-CF3E-4FDC-AB12-DA4090DE8308}" type="slidenum">
              <a:rPr lang="de-DE" altLang="de-DE">
                <a:solidFill>
                  <a:srgbClr val="000000"/>
                </a:solidFill>
                <a:latin typeface="Times New Roman" panose="02020603050405020304" pitchFamily="18" charset="0"/>
                <a:ea typeface="Arial Unicode MS" panose="020B0604020202020204" pitchFamily="34" charset="-128"/>
              </a:rPr>
              <a:pPr/>
              <a:t>42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8192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E57D4698-E8B5-46C8-8C3C-5B7DFEACC8D9}"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8192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8192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8267878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A1ECA1BB-A13E-4DC1-ADC9-93FB72037749}" type="slidenum">
              <a:rPr lang="de-DE" altLang="de-DE">
                <a:solidFill>
                  <a:srgbClr val="000000"/>
                </a:solidFill>
                <a:latin typeface="Times New Roman" panose="02020603050405020304" pitchFamily="18" charset="0"/>
                <a:ea typeface="Arial Unicode MS" panose="020B0604020202020204" pitchFamily="34" charset="-128"/>
              </a:rPr>
              <a:pPr/>
              <a:t>43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782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2B475B1-4EED-4CE6-945B-768BA7D78FA6}"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782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782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30764842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44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5707393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45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6178597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46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6169515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47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10208352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48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719562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A541F88-7EE5-4B3B-A53D-78487F61840B}" type="slidenum">
              <a:rPr lang="de-DE" altLang="de-DE">
                <a:solidFill>
                  <a:srgbClr val="000000"/>
                </a:solidFill>
                <a:latin typeface="Times New Roman" panose="02020603050405020304" pitchFamily="18" charset="0"/>
                <a:ea typeface="Arial Unicode MS" panose="020B0604020202020204" pitchFamily="34" charset="-128"/>
              </a:rPr>
              <a:pPr/>
              <a:t>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048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4518B8D-E4FC-493D-A0FD-84904B2FF7FB}"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048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048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408364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A541F88-7EE5-4B3B-A53D-78487F61840B}" type="slidenum">
              <a:rPr lang="de-DE" altLang="de-DE">
                <a:solidFill>
                  <a:srgbClr val="000000"/>
                </a:solidFill>
                <a:latin typeface="Times New Roman" panose="02020603050405020304" pitchFamily="18" charset="0"/>
                <a:ea typeface="Arial Unicode MS" panose="020B0604020202020204" pitchFamily="34" charset="-128"/>
              </a:rPr>
              <a:pPr/>
              <a:t>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048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4518B8D-E4FC-493D-A0FD-84904B2FF7FB}"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048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048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663032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EFDC16B-C280-4060-A305-491A50FEDDE7}" type="slidenum">
              <a:rPr lang="de-DE" altLang="de-DE">
                <a:solidFill>
                  <a:srgbClr val="000000"/>
                </a:solidFill>
                <a:latin typeface="Times New Roman" panose="02020603050405020304" pitchFamily="18" charset="0"/>
                <a:ea typeface="Arial Unicode MS" panose="020B0604020202020204" pitchFamily="34" charset="-128"/>
              </a:rPr>
              <a:pPr/>
              <a:t>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25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C85C4D38-2738-49E5-A6F5-73B827CBE5D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25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25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226275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EFDC16B-C280-4060-A305-491A50FEDDE7}" type="slidenum">
              <a:rPr lang="de-DE" altLang="de-DE">
                <a:solidFill>
                  <a:srgbClr val="000000"/>
                </a:solidFill>
                <a:latin typeface="Times New Roman" panose="02020603050405020304" pitchFamily="18" charset="0"/>
                <a:ea typeface="Arial Unicode MS" panose="020B0604020202020204" pitchFamily="34" charset="-128"/>
              </a:rPr>
              <a:pPr/>
              <a:t>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25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C85C4D38-2738-49E5-A6F5-73B827CBE5D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25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25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226275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BC03C3E-B56C-4AF5-AA30-519DBA123E7E}" type="slidenum">
              <a:rPr lang="de-DE" altLang="de-DE">
                <a:solidFill>
                  <a:srgbClr val="000000"/>
                </a:solidFill>
                <a:latin typeface="Times New Roman" panose="02020603050405020304" pitchFamily="18" charset="0"/>
                <a:ea typeface="Arial Unicode MS" panose="020B0604020202020204" pitchFamily="34" charset="-128"/>
              </a:rPr>
              <a:pPr/>
              <a:t>9</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457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1759C82F-084B-4B71-9178-96FC32E3CD1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9</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458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458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
        <p:nvSpPr>
          <p:cNvPr id="2" name="Notizenplatzhalter 1"/>
          <p:cNvSpPr>
            <a:spLocks noGrp="1"/>
          </p:cNvSpPr>
          <p:nvPr>
            <p:ph type="body" idx="1"/>
          </p:nvPr>
        </p:nvSpPr>
        <p:spPr/>
        <p:txBody>
          <a:bodyPr/>
          <a:lstStyle/>
          <a:p>
            <a:r>
              <a:rPr lang="de-DE" dirty="0"/>
              <a:t>###</a:t>
            </a:r>
            <a:r>
              <a:rPr lang="de-DE" baseline="0" dirty="0"/>
              <a:t> NEU: Revisionszulassung, aber wohl keine Berufung durch VG (?) </a:t>
            </a:r>
            <a:endParaRPr lang="de-DE" dirty="0"/>
          </a:p>
        </p:txBody>
      </p:sp>
    </p:spTree>
    <p:extLst>
      <p:ext uri="{BB962C8B-B14F-4D97-AF65-F5344CB8AC3E}">
        <p14:creationId xmlns:p14="http://schemas.microsoft.com/office/powerpoint/2010/main" val="734568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60475" y="1236663"/>
            <a:ext cx="7559675" cy="2632075"/>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5"/>
          <p:cNvSpPr>
            <a:spLocks noGrp="1" noChangeArrowheads="1"/>
          </p:cNvSpPr>
          <p:nvPr>
            <p:ph type="sldNum" idx="10"/>
          </p:nvPr>
        </p:nvSpPr>
        <p:spPr>
          <a:ln/>
        </p:spPr>
        <p:txBody>
          <a:bodyPr/>
          <a:lstStyle>
            <a:lvl1pPr>
              <a:defRPr/>
            </a:lvl1pPr>
          </a:lstStyle>
          <a:p>
            <a:fld id="{F3F0A366-2C71-4AB5-8DDD-4365AF251B0C}" type="slidenum">
              <a:rPr lang="de-DE" altLang="de-DE"/>
              <a:pPr/>
              <a:t>‹Nr.›</a:t>
            </a:fld>
            <a:endParaRPr lang="de-DE" altLang="de-DE"/>
          </a:p>
        </p:txBody>
      </p:sp>
    </p:spTree>
    <p:extLst>
      <p:ext uri="{BB962C8B-B14F-4D97-AF65-F5344CB8AC3E}">
        <p14:creationId xmlns:p14="http://schemas.microsoft.com/office/powerpoint/2010/main" val="1681802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
          <p:cNvSpPr>
            <a:spLocks noGrp="1" noChangeArrowheads="1"/>
          </p:cNvSpPr>
          <p:nvPr>
            <p:ph type="sldNum" idx="10"/>
          </p:nvPr>
        </p:nvSpPr>
        <p:spPr>
          <a:ln/>
        </p:spPr>
        <p:txBody>
          <a:bodyPr/>
          <a:lstStyle>
            <a:lvl1pPr>
              <a:defRPr/>
            </a:lvl1pPr>
          </a:lstStyle>
          <a:p>
            <a:fld id="{659F26F8-8708-4F43-B85B-04FAF481E19F}" type="slidenum">
              <a:rPr lang="de-DE" altLang="de-DE"/>
              <a:pPr/>
              <a:t>‹Nr.›</a:t>
            </a:fld>
            <a:endParaRPr lang="de-DE" altLang="de-DE"/>
          </a:p>
        </p:txBody>
      </p:sp>
    </p:spTree>
    <p:extLst>
      <p:ext uri="{BB962C8B-B14F-4D97-AF65-F5344CB8AC3E}">
        <p14:creationId xmlns:p14="http://schemas.microsoft.com/office/powerpoint/2010/main" val="401546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305675" y="301625"/>
            <a:ext cx="2266950" cy="58483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03238" y="301625"/>
            <a:ext cx="6650037" cy="584835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
          <p:cNvSpPr>
            <a:spLocks noGrp="1" noChangeArrowheads="1"/>
          </p:cNvSpPr>
          <p:nvPr>
            <p:ph type="sldNum" idx="10"/>
          </p:nvPr>
        </p:nvSpPr>
        <p:spPr>
          <a:ln/>
        </p:spPr>
        <p:txBody>
          <a:bodyPr/>
          <a:lstStyle>
            <a:lvl1pPr>
              <a:defRPr/>
            </a:lvl1pPr>
          </a:lstStyle>
          <a:p>
            <a:fld id="{EFEC5F86-CA3B-4C88-9F23-3FCDA598D31F}" type="slidenum">
              <a:rPr lang="de-DE" altLang="de-DE"/>
              <a:pPr/>
              <a:t>‹Nr.›</a:t>
            </a:fld>
            <a:endParaRPr lang="de-DE" altLang="de-DE"/>
          </a:p>
        </p:txBody>
      </p:sp>
    </p:spTree>
    <p:extLst>
      <p:ext uri="{BB962C8B-B14F-4D97-AF65-F5344CB8AC3E}">
        <p14:creationId xmlns:p14="http://schemas.microsoft.com/office/powerpoint/2010/main" val="64834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
          <p:cNvSpPr>
            <a:spLocks noGrp="1" noChangeArrowheads="1"/>
          </p:cNvSpPr>
          <p:nvPr>
            <p:ph type="sldNum" idx="10"/>
          </p:nvPr>
        </p:nvSpPr>
        <p:spPr>
          <a:ln/>
        </p:spPr>
        <p:txBody>
          <a:bodyPr/>
          <a:lstStyle>
            <a:lvl1pPr>
              <a:defRPr/>
            </a:lvl1pPr>
          </a:lstStyle>
          <a:p>
            <a:fld id="{D89EEC89-113A-481B-B35E-8F6DF45FC672}" type="slidenum">
              <a:rPr lang="de-DE" altLang="de-DE"/>
              <a:pPr/>
              <a:t>‹Nr.›</a:t>
            </a:fld>
            <a:endParaRPr lang="de-DE" altLang="de-DE"/>
          </a:p>
        </p:txBody>
      </p:sp>
    </p:spTree>
    <p:extLst>
      <p:ext uri="{BB962C8B-B14F-4D97-AF65-F5344CB8AC3E}">
        <p14:creationId xmlns:p14="http://schemas.microsoft.com/office/powerpoint/2010/main" val="17009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7388" y="1884363"/>
            <a:ext cx="8694737" cy="31448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5"/>
          <p:cNvSpPr>
            <a:spLocks noGrp="1" noChangeArrowheads="1"/>
          </p:cNvSpPr>
          <p:nvPr>
            <p:ph type="sldNum" idx="10"/>
          </p:nvPr>
        </p:nvSpPr>
        <p:spPr>
          <a:ln/>
        </p:spPr>
        <p:txBody>
          <a:bodyPr/>
          <a:lstStyle>
            <a:lvl1pPr>
              <a:defRPr/>
            </a:lvl1pPr>
          </a:lstStyle>
          <a:p>
            <a:fld id="{1345216B-205B-4340-96F8-D9B184589B2E}" type="slidenum">
              <a:rPr lang="de-DE" altLang="de-DE"/>
              <a:pPr/>
              <a:t>‹Nr.›</a:t>
            </a:fld>
            <a:endParaRPr lang="de-DE" altLang="de-DE"/>
          </a:p>
        </p:txBody>
      </p:sp>
    </p:spTree>
    <p:extLst>
      <p:ext uri="{BB962C8B-B14F-4D97-AF65-F5344CB8AC3E}">
        <p14:creationId xmlns:p14="http://schemas.microsoft.com/office/powerpoint/2010/main" val="348531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03238" y="1768475"/>
            <a:ext cx="4457700" cy="43815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113338" y="1768475"/>
            <a:ext cx="4459287" cy="43815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5"/>
          <p:cNvSpPr>
            <a:spLocks noGrp="1" noChangeArrowheads="1"/>
          </p:cNvSpPr>
          <p:nvPr>
            <p:ph type="sldNum" idx="10"/>
          </p:nvPr>
        </p:nvSpPr>
        <p:spPr>
          <a:ln/>
        </p:spPr>
        <p:txBody>
          <a:bodyPr/>
          <a:lstStyle>
            <a:lvl1pPr>
              <a:defRPr/>
            </a:lvl1pPr>
          </a:lstStyle>
          <a:p>
            <a:fld id="{C925728B-9506-4DD2-978A-37357A26EDBD}" type="slidenum">
              <a:rPr lang="de-DE" altLang="de-DE"/>
              <a:pPr/>
              <a:t>‹Nr.›</a:t>
            </a:fld>
            <a:endParaRPr lang="de-DE" altLang="de-DE"/>
          </a:p>
        </p:txBody>
      </p:sp>
    </p:spTree>
    <p:extLst>
      <p:ext uri="{BB962C8B-B14F-4D97-AF65-F5344CB8AC3E}">
        <p14:creationId xmlns:p14="http://schemas.microsoft.com/office/powerpoint/2010/main" val="244309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93738" y="403225"/>
            <a:ext cx="8694737" cy="1460500"/>
          </a:xfrm>
        </p:spPr>
        <p:txBody>
          <a:bodyPr/>
          <a:lstStyle/>
          <a:p>
            <a:r>
              <a:rPr lang="de-DE"/>
              <a:t>Titelmasterformat durch Klicken bearbeiten</a:t>
            </a:r>
          </a:p>
        </p:txBody>
      </p:sp>
      <p:sp>
        <p:nvSpPr>
          <p:cNvPr id="3" name="Textplatzhalter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93738" y="2760663"/>
            <a:ext cx="4265612" cy="40624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5103813" y="2760663"/>
            <a:ext cx="4284662" cy="40624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5"/>
          <p:cNvSpPr>
            <a:spLocks noGrp="1" noChangeArrowheads="1"/>
          </p:cNvSpPr>
          <p:nvPr>
            <p:ph type="sldNum" idx="10"/>
          </p:nvPr>
        </p:nvSpPr>
        <p:spPr>
          <a:ln/>
        </p:spPr>
        <p:txBody>
          <a:bodyPr/>
          <a:lstStyle>
            <a:lvl1pPr>
              <a:defRPr/>
            </a:lvl1pPr>
          </a:lstStyle>
          <a:p>
            <a:fld id="{8D84956F-CAC9-4F43-AC36-F7BB1615A1F2}" type="slidenum">
              <a:rPr lang="de-DE" altLang="de-DE"/>
              <a:pPr/>
              <a:t>‹Nr.›</a:t>
            </a:fld>
            <a:endParaRPr lang="de-DE" altLang="de-DE"/>
          </a:p>
        </p:txBody>
      </p:sp>
    </p:spTree>
    <p:extLst>
      <p:ext uri="{BB962C8B-B14F-4D97-AF65-F5344CB8AC3E}">
        <p14:creationId xmlns:p14="http://schemas.microsoft.com/office/powerpoint/2010/main" val="2002679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5"/>
          <p:cNvSpPr>
            <a:spLocks noGrp="1" noChangeArrowheads="1"/>
          </p:cNvSpPr>
          <p:nvPr>
            <p:ph type="sldNum" idx="10"/>
          </p:nvPr>
        </p:nvSpPr>
        <p:spPr>
          <a:ln/>
        </p:spPr>
        <p:txBody>
          <a:bodyPr/>
          <a:lstStyle>
            <a:lvl1pPr>
              <a:defRPr/>
            </a:lvl1pPr>
          </a:lstStyle>
          <a:p>
            <a:fld id="{5451252F-8AA9-4526-B08B-0E57F5BF887F}" type="slidenum">
              <a:rPr lang="de-DE" altLang="de-DE"/>
              <a:pPr/>
              <a:t>‹Nr.›</a:t>
            </a:fld>
            <a:endParaRPr lang="de-DE" altLang="de-DE"/>
          </a:p>
        </p:txBody>
      </p:sp>
    </p:spTree>
    <p:extLst>
      <p:ext uri="{BB962C8B-B14F-4D97-AF65-F5344CB8AC3E}">
        <p14:creationId xmlns:p14="http://schemas.microsoft.com/office/powerpoint/2010/main" val="198868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fld id="{33AF774B-5AB3-4ED1-8613-A26BCBEFB698}" type="slidenum">
              <a:rPr lang="de-DE" altLang="de-DE"/>
              <a:pPr/>
              <a:t>‹Nr.›</a:t>
            </a:fld>
            <a:endParaRPr lang="de-DE" altLang="de-DE"/>
          </a:p>
        </p:txBody>
      </p:sp>
    </p:spTree>
    <p:extLst>
      <p:ext uri="{BB962C8B-B14F-4D97-AF65-F5344CB8AC3E}">
        <p14:creationId xmlns:p14="http://schemas.microsoft.com/office/powerpoint/2010/main" val="1999250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3738" y="503238"/>
            <a:ext cx="3251200" cy="17653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5"/>
          <p:cNvSpPr>
            <a:spLocks noGrp="1" noChangeArrowheads="1"/>
          </p:cNvSpPr>
          <p:nvPr>
            <p:ph type="sldNum" idx="10"/>
          </p:nvPr>
        </p:nvSpPr>
        <p:spPr>
          <a:ln/>
        </p:spPr>
        <p:txBody>
          <a:bodyPr/>
          <a:lstStyle>
            <a:lvl1pPr>
              <a:defRPr/>
            </a:lvl1pPr>
          </a:lstStyle>
          <a:p>
            <a:fld id="{E231105E-FB08-4C66-9630-2BBD6F6CE0B4}" type="slidenum">
              <a:rPr lang="de-DE" altLang="de-DE"/>
              <a:pPr/>
              <a:t>‹Nr.›</a:t>
            </a:fld>
            <a:endParaRPr lang="de-DE" altLang="de-DE"/>
          </a:p>
        </p:txBody>
      </p:sp>
    </p:spTree>
    <p:extLst>
      <p:ext uri="{BB962C8B-B14F-4D97-AF65-F5344CB8AC3E}">
        <p14:creationId xmlns:p14="http://schemas.microsoft.com/office/powerpoint/2010/main" val="3825582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3738" y="503238"/>
            <a:ext cx="3251200" cy="17653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5"/>
          <p:cNvSpPr>
            <a:spLocks noGrp="1" noChangeArrowheads="1"/>
          </p:cNvSpPr>
          <p:nvPr>
            <p:ph type="sldNum" idx="10"/>
          </p:nvPr>
        </p:nvSpPr>
        <p:spPr>
          <a:ln/>
        </p:spPr>
        <p:txBody>
          <a:bodyPr/>
          <a:lstStyle>
            <a:lvl1pPr>
              <a:defRPr/>
            </a:lvl1pPr>
          </a:lstStyle>
          <a:p>
            <a:fld id="{1FCEF76D-0C7C-4B15-A0AA-4D6E04063070}" type="slidenum">
              <a:rPr lang="de-DE" altLang="de-DE"/>
              <a:pPr/>
              <a:t>‹Nr.›</a:t>
            </a:fld>
            <a:endParaRPr lang="de-DE" altLang="de-DE"/>
          </a:p>
        </p:txBody>
      </p:sp>
    </p:spTree>
    <p:extLst>
      <p:ext uri="{BB962C8B-B14F-4D97-AF65-F5344CB8AC3E}">
        <p14:creationId xmlns:p14="http://schemas.microsoft.com/office/powerpoint/2010/main" val="102381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de-DE"/>
              <a:t>Format des Titeltextes durch Klicken bearbeiten</a:t>
            </a:r>
          </a:p>
        </p:txBody>
      </p:sp>
      <p:sp>
        <p:nvSpPr>
          <p:cNvPr id="1027" name="Rectangle 2"/>
          <p:cNvSpPr>
            <a:spLocks noGrp="1" noChangeArrowheads="1"/>
          </p:cNvSpPr>
          <p:nvPr>
            <p:ph type="body" idx="1"/>
          </p:nvPr>
        </p:nvSpPr>
        <p:spPr bwMode="auto">
          <a:xfrm>
            <a:off x="503238" y="1768475"/>
            <a:ext cx="9069387"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de-DE"/>
              <a:t>Format des Gliederungstextes durch Klicken bearbeiten</a:t>
            </a:r>
          </a:p>
          <a:p>
            <a:pPr lvl="1"/>
            <a:r>
              <a:rPr lang="en-GB" altLang="de-DE"/>
              <a:t>Zweite Gliederungsebene</a:t>
            </a:r>
          </a:p>
          <a:p>
            <a:pPr lvl="2"/>
            <a:r>
              <a:rPr lang="en-GB" altLang="de-DE"/>
              <a:t>Dritte Gliederungsebene</a:t>
            </a:r>
          </a:p>
          <a:p>
            <a:pPr lvl="3"/>
            <a:r>
              <a:rPr lang="en-GB" altLang="de-DE"/>
              <a:t>Vierte Gliederungsebene</a:t>
            </a:r>
          </a:p>
          <a:p>
            <a:pPr lvl="4"/>
            <a:r>
              <a:rPr lang="en-GB" altLang="de-DE"/>
              <a:t>Fünfte Gliederungsebene</a:t>
            </a:r>
          </a:p>
          <a:p>
            <a:pPr lvl="4"/>
            <a:r>
              <a:rPr lang="en-GB" altLang="de-DE"/>
              <a:t>Sechste Gliederungsebene</a:t>
            </a:r>
          </a:p>
          <a:p>
            <a:pPr lvl="4"/>
            <a:r>
              <a:rPr lang="en-GB" altLang="de-DE"/>
              <a:t>Siebte Gliederungsebene</a:t>
            </a:r>
          </a:p>
        </p:txBody>
      </p:sp>
      <p:sp>
        <p:nvSpPr>
          <p:cNvPr id="1028" name="Text Box 3"/>
          <p:cNvSpPr txBox="1">
            <a:spLocks noChangeArrowheads="1"/>
          </p:cNvSpPr>
          <p:nvPr/>
        </p:nvSpPr>
        <p:spPr bwMode="auto">
          <a:xfrm>
            <a:off x="503238" y="6886575"/>
            <a:ext cx="2349500" cy="522288"/>
          </a:xfrm>
          <a:prstGeom prst="rect">
            <a:avLst/>
          </a:prstGeom>
          <a:noFill/>
          <a:ln>
            <a:noFill/>
          </a:ln>
          <a:effectLst/>
          <a:extLst/>
        </p:spPr>
        <p:txBody>
          <a:bodyPr wrap="none"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1029" name="Text Box 4"/>
          <p:cNvSpPr txBox="1">
            <a:spLocks noChangeArrowheads="1"/>
          </p:cNvSpPr>
          <p:nvPr/>
        </p:nvSpPr>
        <p:spPr bwMode="auto">
          <a:xfrm>
            <a:off x="3448050" y="6886575"/>
            <a:ext cx="3194050" cy="522288"/>
          </a:xfrm>
          <a:prstGeom prst="rect">
            <a:avLst/>
          </a:prstGeom>
          <a:noFill/>
          <a:ln>
            <a:noFill/>
          </a:ln>
          <a:effectLst/>
          <a:extLst/>
        </p:spPr>
        <p:txBody>
          <a:bodyPr wrap="none"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2" name="Rectangle 5"/>
          <p:cNvSpPr>
            <a:spLocks noGrp="1" noChangeArrowheads="1"/>
          </p:cNvSpPr>
          <p:nvPr>
            <p:ph type="sldNum"/>
          </p:nvPr>
        </p:nvSpPr>
        <p:spPr bwMode="auto">
          <a:xfrm>
            <a:off x="7227888" y="6886575"/>
            <a:ext cx="2344737" cy="519113"/>
          </a:xfrm>
          <a:prstGeom prst="rect">
            <a:avLst/>
          </a:prstGeom>
          <a:noFill/>
          <a:ln>
            <a:noFill/>
          </a:ln>
          <a:effectLst/>
          <a:extLst/>
        </p:spPr>
        <p:txBody>
          <a:bodyPr vert="horz" wrap="square" lIns="0" tIns="0" rIns="0" bIns="0" numCol="1" anchor="t" anchorCtr="0" compatLnSpc="1">
            <a:prstTxWarp prst="textNoShape">
              <a:avLst/>
            </a:prstTxWarp>
          </a:bodyPr>
          <a:lstStyle>
            <a:lvl1pPr eaLnBrk="0" hangingPunct="0">
              <a:buSzPct val="100000"/>
              <a:defRPr>
                <a:solidFill>
                  <a:srgbClr val="000000"/>
                </a:solidFill>
              </a:defRPr>
            </a:lvl1pPr>
          </a:lstStyle>
          <a:p>
            <a:fld id="{ADE1D84E-93E7-4B10-92D1-36ECCCD144CD}"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kern="1200">
          <a:solidFill>
            <a:srgbClr val="44546A"/>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9pPr>
    </p:titleStyle>
    <p:bodyStyle>
      <a:lvl1pPr marL="342900" indent="-342900" algn="l" defTabSz="449263" rtl="0" eaLnBrk="0" fontAlgn="base" hangingPunct="0">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lnSpc>
          <a:spcPct val="90000"/>
        </a:lnSpc>
        <a:spcBef>
          <a:spcPts val="500"/>
        </a:spcBef>
        <a:spcAft>
          <a:spcPct val="0"/>
        </a:spcAft>
        <a:buClr>
          <a:srgbClr val="000000"/>
        </a:buClr>
        <a:buSzPct val="100000"/>
        <a:buFont typeface="Times New Roman" panose="02020603050405020304" pitchFamily="18" charset="0"/>
        <a:defRPr sz="2400" kern="1200">
          <a:solidFill>
            <a:srgbClr val="000000"/>
          </a:solidFill>
          <a:latin typeface="Calibri" panose="020F0502020204030204" pitchFamily="34" charset="0"/>
          <a:ea typeface="+mn-ea"/>
          <a:cs typeface="+mn-cs"/>
        </a:defRPr>
      </a:lvl2pPr>
      <a:lvl3pPr marL="1143000" indent="-228600" algn="l" defTabSz="449263" rtl="0" eaLnBrk="0" fontAlgn="base" hangingPunct="0">
        <a:lnSpc>
          <a:spcPct val="90000"/>
        </a:lnSpc>
        <a:spcBef>
          <a:spcPts val="500"/>
        </a:spcBef>
        <a:spcAft>
          <a:spcPct val="0"/>
        </a:spcAft>
        <a:buClr>
          <a:srgbClr val="000000"/>
        </a:buClr>
        <a:buSzPct val="100000"/>
        <a:buFont typeface="Times New Roman" panose="02020603050405020304" pitchFamily="18" charset="0"/>
        <a:defRPr sz="2000" kern="1200">
          <a:solidFill>
            <a:srgbClr val="000000"/>
          </a:solidFill>
          <a:latin typeface="Calibri" panose="020F0502020204030204" pitchFamily="34" charset="0"/>
          <a:ea typeface="+mn-ea"/>
          <a:cs typeface="+mn-cs"/>
        </a:defRPr>
      </a:lvl3pPr>
      <a:lvl4pPr marL="1600200" indent="-228600" algn="l" defTabSz="449263" rtl="0" eaLnBrk="0" fontAlgn="base" hangingPunct="0">
        <a:lnSpc>
          <a:spcPct val="90000"/>
        </a:lnSpc>
        <a:spcBef>
          <a:spcPts val="500"/>
        </a:spcBef>
        <a:spcAft>
          <a:spcPct val="0"/>
        </a:spcAft>
        <a:buClr>
          <a:srgbClr val="000000"/>
        </a:buClr>
        <a:buSzPct val="100000"/>
        <a:buFont typeface="Times New Roman" panose="02020603050405020304" pitchFamily="18" charset="0"/>
        <a:defRPr kern="1200">
          <a:solidFill>
            <a:srgbClr val="000000"/>
          </a:solidFill>
          <a:latin typeface="Calibri" panose="020F0502020204030204" pitchFamily="34" charset="0"/>
          <a:ea typeface="+mn-ea"/>
          <a:cs typeface="+mn-cs"/>
        </a:defRPr>
      </a:lvl4pPr>
      <a:lvl5pPr marL="2057400" indent="-228600" algn="l" defTabSz="449263" rtl="0" eaLnBrk="0" fontAlgn="base" hangingPunct="0">
        <a:lnSpc>
          <a:spcPct val="90000"/>
        </a:lnSpc>
        <a:spcBef>
          <a:spcPts val="500"/>
        </a:spcBef>
        <a:spcAft>
          <a:spcPct val="0"/>
        </a:spcAft>
        <a:buClr>
          <a:srgbClr val="000000"/>
        </a:buClr>
        <a:buSzPct val="100000"/>
        <a:buFont typeface="Times New Roman" panose="02020603050405020304" pitchFamily="18" charset="0"/>
        <a:defRPr kern="1200">
          <a:solidFill>
            <a:srgbClr val="000000"/>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7.xml"/><Relationship Id="rId5" Type="http://schemas.openxmlformats.org/officeDocument/2006/relationships/image" Target="../media/image7.GIF"/><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15363" name="Text Box 2"/>
          <p:cNvSpPr txBox="1">
            <a:spLocks noChangeArrowheads="1"/>
          </p:cNvSpPr>
          <p:nvPr/>
        </p:nvSpPr>
        <p:spPr bwMode="auto">
          <a:xfrm>
            <a:off x="503238" y="1768475"/>
            <a:ext cx="9072562" cy="5183188"/>
          </a:xfrm>
          <a:prstGeom prst="rect">
            <a:avLst/>
          </a:prstGeom>
          <a:noFill/>
          <a:ln>
            <a:noFill/>
          </a:ln>
          <a:extLst/>
        </p:spPr>
        <p:txBody>
          <a:bodyPr lIns="0" tIns="0"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SzPct val="100000"/>
              <a:defRPr/>
            </a:pPr>
            <a:r>
              <a:rPr lang="de-DE" altLang="de-DE" sz="3200" dirty="0">
                <a:solidFill>
                  <a:srgbClr val="000000"/>
                </a:solidFill>
                <a:latin typeface="Arial" panose="020B0604020202020204" pitchFamily="34" charset="0"/>
                <a:cs typeface="+mn-cs"/>
              </a:rPr>
              <a:t>Ringvorlesung: </a:t>
            </a:r>
          </a:p>
          <a:p>
            <a:pPr algn="ctr" hangingPunct="0">
              <a:spcAft>
                <a:spcPts val="1413"/>
              </a:spcAft>
              <a:buSzPct val="100000"/>
              <a:defRPr/>
            </a:pPr>
            <a:r>
              <a:rPr lang="de-DE" altLang="de-DE" sz="3200" dirty="0">
                <a:solidFill>
                  <a:srgbClr val="000000"/>
                </a:solidFill>
                <a:latin typeface="Arial" panose="020B0604020202020204" pitchFamily="34" charset="0"/>
                <a:cs typeface="+mn-cs"/>
              </a:rPr>
              <a:t>Grundlagen des Aufenthalts- und Asylrechts an der Universität Heidelberg (SS 2018)</a:t>
            </a:r>
          </a:p>
          <a:p>
            <a:pPr algn="ctr" hangingPunct="0">
              <a:spcAft>
                <a:spcPts val="1413"/>
              </a:spcAft>
              <a:buSzPct val="100000"/>
              <a:defRPr/>
            </a:pPr>
            <a:endParaRPr lang="de-DE" altLang="de-DE" sz="3200" dirty="0">
              <a:solidFill>
                <a:srgbClr val="000000"/>
              </a:solidFill>
              <a:latin typeface="Arial" panose="020B0604020202020204" pitchFamily="34" charset="0"/>
              <a:cs typeface="+mn-cs"/>
            </a:endParaRPr>
          </a:p>
          <a:p>
            <a:pPr algn="ctr" hangingPunct="0">
              <a:spcAft>
                <a:spcPts val="1413"/>
              </a:spcAft>
              <a:buSzPct val="100000"/>
              <a:defRPr/>
            </a:pPr>
            <a:r>
              <a:rPr lang="de-DE" altLang="de-DE" sz="3200" dirty="0">
                <a:solidFill>
                  <a:srgbClr val="000000"/>
                </a:solidFill>
                <a:latin typeface="Arial" panose="020B0604020202020204" pitchFamily="34" charset="0"/>
                <a:cs typeface="+mn-cs"/>
              </a:rPr>
              <a:t>–</a:t>
            </a:r>
          </a:p>
          <a:p>
            <a:pPr algn="ctr" hangingPunct="0">
              <a:spcAft>
                <a:spcPts val="1413"/>
              </a:spcAft>
              <a:buSzPct val="100000"/>
              <a:defRPr/>
            </a:pPr>
            <a:endParaRPr lang="de-DE" altLang="de-DE" sz="3200" dirty="0">
              <a:solidFill>
                <a:srgbClr val="000000"/>
              </a:solidFill>
              <a:latin typeface="Arial" panose="020B0604020202020204" pitchFamily="34" charset="0"/>
              <a:cs typeface="+mn-cs"/>
            </a:endParaRPr>
          </a:p>
          <a:p>
            <a:pPr algn="ctr" hangingPunct="0">
              <a:spcAft>
                <a:spcPts val="1413"/>
              </a:spcAft>
              <a:buSzPct val="100000"/>
              <a:defRPr/>
            </a:pPr>
            <a:r>
              <a:rPr lang="de-DE" altLang="de-DE" sz="3200">
                <a:solidFill>
                  <a:srgbClr val="000000"/>
                </a:solidFill>
                <a:latin typeface="Arial" panose="020B0604020202020204" pitchFamily="34" charset="0"/>
                <a:cs typeface="+mn-cs"/>
              </a:rPr>
              <a:t>Flüchtlingsrecht: </a:t>
            </a:r>
            <a:r>
              <a:rPr lang="de-DE" altLang="de-DE" sz="3200" dirty="0">
                <a:solidFill>
                  <a:srgbClr val="000000"/>
                </a:solidFill>
                <a:latin typeface="Arial" panose="020B0604020202020204" pitchFamily="34" charset="0"/>
                <a:cs typeface="+mn-cs"/>
              </a:rPr>
              <a:t>Rechtsschutz und Klagearten</a:t>
            </a:r>
          </a:p>
          <a:p>
            <a:pPr hangingPunct="0">
              <a:spcAft>
                <a:spcPts val="0"/>
              </a:spcAft>
              <a:buSzPct val="100000"/>
              <a:defRPr/>
            </a:pPr>
            <a:r>
              <a:rPr lang="de-DE" altLang="de-DE" sz="1400" dirty="0">
                <a:solidFill>
                  <a:schemeClr val="tx1">
                    <a:lumMod val="65000"/>
                    <a:lumOff val="35000"/>
                  </a:schemeClr>
                </a:solidFill>
                <a:latin typeface="Arial" panose="020B0604020202020204" pitchFamily="34" charset="0"/>
              </a:rPr>
              <a:t>Stand: 21.5.2018</a:t>
            </a:r>
          </a:p>
          <a:p>
            <a:pPr hangingPunct="0">
              <a:spcAft>
                <a:spcPts val="0"/>
              </a:spcAft>
              <a:buSzPct val="100000"/>
              <a:defRPr/>
            </a:pPr>
            <a:r>
              <a:rPr lang="de-DE" altLang="de-DE" sz="1400" dirty="0">
                <a:solidFill>
                  <a:schemeClr val="tx1">
                    <a:lumMod val="65000"/>
                    <a:lumOff val="35000"/>
                  </a:schemeClr>
                </a:solidFill>
                <a:latin typeface="Arial" panose="020B0604020202020204" pitchFamily="34" charset="0"/>
              </a:rPr>
              <a:t>AsylG </a:t>
            </a:r>
            <a:r>
              <a:rPr lang="de-DE" altLang="de-DE" sz="1400" dirty="0" err="1">
                <a:solidFill>
                  <a:schemeClr val="tx1">
                    <a:lumMod val="65000"/>
                    <a:lumOff val="35000"/>
                  </a:schemeClr>
                </a:solidFill>
                <a:latin typeface="Arial" panose="020B0604020202020204" pitchFamily="34" charset="0"/>
              </a:rPr>
              <a:t>i.d</a:t>
            </a:r>
            <a:r>
              <a:rPr lang="de-DE" altLang="de-DE" sz="1400" dirty="0">
                <a:solidFill>
                  <a:schemeClr val="tx1">
                    <a:lumMod val="65000"/>
                    <a:lumOff val="35000"/>
                  </a:schemeClr>
                </a:solidFill>
                <a:latin typeface="Arial" panose="020B0604020202020204" pitchFamily="34" charset="0"/>
              </a:rPr>
              <a:t>. durch Art. 2 d. G. v. 20.07.2017 geänderten Fassung (BGBl. I S. 2780)</a:t>
            </a:r>
          </a:p>
          <a:p>
            <a:pPr hangingPunct="0">
              <a:spcAft>
                <a:spcPts val="0"/>
              </a:spcAft>
              <a:buSzPct val="100000"/>
              <a:defRPr/>
            </a:pPr>
            <a:r>
              <a:rPr lang="de-DE" altLang="de-DE" sz="1400" dirty="0">
                <a:solidFill>
                  <a:schemeClr val="tx1">
                    <a:lumMod val="65000"/>
                    <a:lumOff val="35000"/>
                  </a:schemeClr>
                </a:solidFill>
                <a:latin typeface="Arial" panose="020B0604020202020204" pitchFamily="34" charset="0"/>
              </a:rPr>
              <a:t>VwGO </a:t>
            </a:r>
            <a:r>
              <a:rPr lang="de-DE" altLang="de-DE" sz="1400" dirty="0" err="1">
                <a:solidFill>
                  <a:schemeClr val="tx1">
                    <a:lumMod val="65000"/>
                    <a:lumOff val="35000"/>
                  </a:schemeClr>
                </a:solidFill>
                <a:latin typeface="Arial" panose="020B0604020202020204" pitchFamily="34" charset="0"/>
              </a:rPr>
              <a:t>i.d</a:t>
            </a:r>
            <a:r>
              <a:rPr lang="de-DE" altLang="de-DE" sz="1400" dirty="0">
                <a:solidFill>
                  <a:schemeClr val="tx1">
                    <a:lumMod val="65000"/>
                    <a:lumOff val="35000"/>
                  </a:schemeClr>
                </a:solidFill>
                <a:latin typeface="Arial" panose="020B0604020202020204" pitchFamily="34" charset="0"/>
              </a:rPr>
              <a:t>. durch Art. 5 d. G. v. 8.10.2017 geänderten Fassung (BGBl. I S. I 3546)</a:t>
            </a:r>
          </a:p>
          <a:p>
            <a:pPr hangingPunct="0">
              <a:spcAft>
                <a:spcPts val="0"/>
              </a:spcAft>
              <a:buSzPct val="100000"/>
              <a:defRPr/>
            </a:pPr>
            <a:r>
              <a:rPr lang="de-DE" altLang="de-DE" sz="1400" dirty="0">
                <a:solidFill>
                  <a:schemeClr val="tx1">
                    <a:lumMod val="65000"/>
                    <a:lumOff val="35000"/>
                  </a:schemeClr>
                </a:solidFill>
                <a:latin typeface="Arial" panose="020B0604020202020204" pitchFamily="34" charset="0"/>
              </a:rPr>
              <a:t>VwVfG </a:t>
            </a:r>
            <a:r>
              <a:rPr lang="de-DE" altLang="de-DE" sz="1400" dirty="0" err="1">
                <a:solidFill>
                  <a:schemeClr val="tx1">
                    <a:lumMod val="65000"/>
                    <a:lumOff val="35000"/>
                  </a:schemeClr>
                </a:solidFill>
                <a:latin typeface="Arial" panose="020B0604020202020204" pitchFamily="34" charset="0"/>
              </a:rPr>
              <a:t>i.d</a:t>
            </a:r>
            <a:r>
              <a:rPr lang="de-DE" altLang="de-DE" sz="1400" dirty="0">
                <a:solidFill>
                  <a:schemeClr val="tx1">
                    <a:lumMod val="65000"/>
                    <a:lumOff val="35000"/>
                  </a:schemeClr>
                </a:solidFill>
                <a:latin typeface="Arial" panose="020B0604020202020204" pitchFamily="34" charset="0"/>
              </a:rPr>
              <a:t>. durch Art. 11 d. 2 G v. 18.7.2017 geänderten Fassung (BGBl. I 2745)</a:t>
            </a:r>
          </a:p>
          <a:p>
            <a:pPr algn="ctr" hangingPunct="0">
              <a:spcAft>
                <a:spcPts val="1413"/>
              </a:spcAft>
              <a:buSzPct val="100000"/>
              <a:defRPr/>
            </a:pPr>
            <a:endParaRPr lang="de-DE" altLang="de-DE" sz="3200" dirty="0">
              <a:solidFill>
                <a:srgbClr val="000000"/>
              </a:solidFill>
              <a:latin typeface="Arial" panose="020B0604020202020204" pitchFamily="34" charset="0"/>
              <a:cs typeface="+mn-cs"/>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559326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3875" y="9112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a:solidFill>
                  <a:srgbClr val="000000"/>
                </a:solidFill>
                <a:latin typeface="Arial" panose="020B0604020202020204" pitchFamily="34" charset="0"/>
                <a:cs typeface="+mn-cs"/>
              </a:rPr>
              <a:t>IV. Typische Rechtschutzkonstellationen im Asylverfahrensrecht – Grundregeln (I)</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u="sng" dirty="0">
                <a:solidFill>
                  <a:srgbClr val="000000"/>
                </a:solidFill>
                <a:latin typeface="Arial" panose="020B0604020202020204" pitchFamily="34" charset="0"/>
                <a:cs typeface="+mn-cs"/>
              </a:rPr>
              <a:t>1. Schritt:</a:t>
            </a:r>
            <a:r>
              <a:rPr lang="de-DE" altLang="de-DE" sz="2000" b="1" dirty="0">
                <a:solidFill>
                  <a:srgbClr val="000000"/>
                </a:solidFill>
                <a:latin typeface="Arial" panose="020B0604020202020204" pitchFamily="34" charset="0"/>
                <a:cs typeface="+mn-cs"/>
              </a:rPr>
              <a:t> </a:t>
            </a:r>
            <a:r>
              <a:rPr lang="de-DE" altLang="de-DE" sz="2000" dirty="0">
                <a:solidFill>
                  <a:srgbClr val="000000"/>
                </a:solidFill>
                <a:latin typeface="Arial" panose="020B0604020202020204" pitchFamily="34" charset="0"/>
                <a:cs typeface="+mn-cs"/>
              </a:rPr>
              <a:t>Ermitteln, was geltend gemacht werden soll </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50" dirty="0">
              <a:solidFill>
                <a:srgbClr val="000000"/>
              </a:solidFill>
              <a:latin typeface="Arial" panose="020B0604020202020204" pitchFamily="34" charset="0"/>
              <a:cs typeface="+mn-cs"/>
            </a:endParaRPr>
          </a:p>
          <a:p>
            <a:pPr marL="342900" indent="-342900" algn="just" hangingPunct="0">
              <a:spcAft>
                <a:spcPts val="5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wurde schon ein Asylantrag gestellt / wurde über diesen schon entschieden?</a:t>
            </a:r>
          </a:p>
          <a:p>
            <a:pPr algn="just" hangingPunct="0">
              <a:spcAft>
                <a:spcPts val="500"/>
              </a:spcAft>
              <a:buClrTx/>
              <a:tabLst>
                <a:tab pos="3540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sym typeface="Wingdings" panose="05000000000000000000" pitchFamily="2" charset="2"/>
              </a:rPr>
              <a:t>	</a:t>
            </a:r>
            <a:r>
              <a:rPr lang="de-DE" altLang="de-DE" sz="1600" b="1" dirty="0">
                <a:solidFill>
                  <a:srgbClr val="000000"/>
                </a:solidFill>
                <a:latin typeface="Arial" panose="020B0604020202020204" pitchFamily="34" charset="0"/>
                <a:cs typeface="+mn-cs"/>
                <a:sym typeface="Wingdings" panose="05000000000000000000" pitchFamily="2" charset="2"/>
              </a:rPr>
              <a:t> wenn nein: i.d.R. kein (asylrechtlicher) Rechtsschutz nötig (ggf. Untätigkeitsklage)</a:t>
            </a:r>
            <a:endParaRPr lang="de-DE" altLang="de-DE" sz="1600" b="1" dirty="0">
              <a:solidFill>
                <a:srgbClr val="000000"/>
              </a:solidFill>
              <a:latin typeface="Arial" panose="020B0604020202020204" pitchFamily="34" charset="0"/>
              <a:cs typeface="+mn-cs"/>
            </a:endParaRPr>
          </a:p>
          <a:p>
            <a:pPr marL="342900" indent="-342900" algn="just" hangingPunct="0">
              <a:spcAft>
                <a:spcPts val="10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50" dirty="0">
                <a:solidFill>
                  <a:srgbClr val="000000"/>
                </a:solidFill>
                <a:latin typeface="Arial" panose="020B0604020202020204" pitchFamily="34" charset="0"/>
                <a:cs typeface="+mn-cs"/>
              </a:rPr>
              <a:t>wenn zielstaatsbezogene Umstände (Asyl / int. Schutz / Abschiebungsverbote): Antrags- / Klagegegner </a:t>
            </a:r>
            <a:r>
              <a:rPr lang="de-DE" altLang="de-DE" sz="1750" u="sng" dirty="0">
                <a:solidFill>
                  <a:srgbClr val="000000"/>
                </a:solidFill>
                <a:latin typeface="Arial" panose="020B0604020202020204" pitchFamily="34" charset="0"/>
                <a:cs typeface="+mn-cs"/>
              </a:rPr>
              <a:t>ist (nahezu) immer</a:t>
            </a:r>
            <a:r>
              <a:rPr lang="de-DE" altLang="de-DE" sz="1750" dirty="0">
                <a:solidFill>
                  <a:srgbClr val="000000"/>
                </a:solidFill>
                <a:latin typeface="Arial" panose="020B0604020202020204" pitchFamily="34" charset="0"/>
                <a:cs typeface="+mn-cs"/>
              </a:rPr>
              <a:t> das Bundesamt f. Migration u. Flüchtlinge (BRD)</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wichtig: auch z.B. Familienasyl / int. Schutz f. Familienangehörige (§ 26 AsylG)</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wichtig: BAMF ist auch bei </a:t>
            </a:r>
            <a:r>
              <a:rPr lang="de-DE" altLang="de-DE" sz="1600" dirty="0" err="1">
                <a:solidFill>
                  <a:srgbClr val="000000"/>
                </a:solidFill>
                <a:latin typeface="Arial" panose="020B0604020202020204" pitchFamily="34" charset="0"/>
                <a:cs typeface="+mn-cs"/>
              </a:rPr>
              <a:t>eRS</a:t>
            </a:r>
            <a:r>
              <a:rPr lang="de-DE" altLang="de-DE" sz="1600" dirty="0">
                <a:solidFill>
                  <a:srgbClr val="000000"/>
                </a:solidFill>
                <a:latin typeface="Arial" panose="020B0604020202020204" pitchFamily="34" charset="0"/>
                <a:cs typeface="+mn-cs"/>
              </a:rPr>
              <a:t> gegen Ablehnung eines Asylfolgeantrag ohne Abschiebungsandrohung der richtige Antragsgegner (siehe später)</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Ausnahme: Geltendmachung von Abschiebungsverboten </a:t>
            </a:r>
            <a:r>
              <a:rPr lang="de-DE" altLang="de-DE" sz="1600" dirty="0" err="1">
                <a:solidFill>
                  <a:srgbClr val="000000"/>
                </a:solidFill>
                <a:latin typeface="Arial" panose="020B0604020202020204" pitchFamily="34" charset="0"/>
                <a:cs typeface="+mn-cs"/>
              </a:rPr>
              <a:t>ggü</a:t>
            </a:r>
            <a:r>
              <a:rPr lang="de-DE" altLang="de-DE" sz="1600" dirty="0">
                <a:solidFill>
                  <a:srgbClr val="000000"/>
                </a:solidFill>
                <a:latin typeface="Arial" panose="020B0604020202020204" pitchFamily="34" charset="0"/>
                <a:cs typeface="+mn-cs"/>
              </a:rPr>
              <a:t>. Ausländerbehörden, </a:t>
            </a:r>
            <a:r>
              <a:rPr lang="de-DE" altLang="de-DE" sz="1600" u="sng" dirty="0">
                <a:solidFill>
                  <a:srgbClr val="000000"/>
                </a:solidFill>
                <a:latin typeface="Arial" panose="020B0604020202020204" pitchFamily="34" charset="0"/>
                <a:cs typeface="+mn-cs"/>
              </a:rPr>
              <a:t>solange kein Asylantrag gestellt wurde </a:t>
            </a:r>
            <a:r>
              <a:rPr lang="de-DE" altLang="de-DE" sz="1600" dirty="0">
                <a:solidFill>
                  <a:srgbClr val="000000"/>
                </a:solidFill>
                <a:latin typeface="Arial" panose="020B0604020202020204" pitchFamily="34" charset="0"/>
                <a:cs typeface="+mn-cs"/>
              </a:rPr>
              <a:t>(§ 24 Abs. 2, § 42 AsylG; </a:t>
            </a:r>
            <a:r>
              <a:rPr lang="de-DE" altLang="de-DE" sz="1600" u="sng" dirty="0">
                <a:solidFill>
                  <a:srgbClr val="000000"/>
                </a:solidFill>
                <a:latin typeface="Arial" panose="020B0604020202020204" pitchFamily="34" charset="0"/>
                <a:cs typeface="+mn-cs"/>
              </a:rPr>
              <a:t>dann allg. Ausländerrecht</a:t>
            </a:r>
            <a:r>
              <a:rPr lang="de-DE" altLang="de-DE" sz="1600" dirty="0">
                <a:solidFill>
                  <a:srgbClr val="000000"/>
                </a:solidFill>
                <a:latin typeface="Arial" panose="020B0604020202020204" pitchFamily="34" charset="0"/>
                <a:cs typeface="+mn-cs"/>
              </a:rPr>
              <a:t>)</a:t>
            </a:r>
          </a:p>
          <a:p>
            <a:pPr marL="10858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wenn  inlandsbezogene Vollstreckungshindernisse nach § 60a Abs. 2 AufenthG: Antrags- / Klagegegner ist i.d.R. der Rechtsträger der f. d. Abschiebung zuständigen Ausländerbehörde (Bad.-Württ.: Regierungspräsidium Karlsruhe / Land Bad.-Württ.) </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bei Reiseunfähigkeit (Unmöglichkeit der Abschiebung </a:t>
            </a:r>
            <a:r>
              <a:rPr lang="de-DE" altLang="de-DE" sz="1600" u="sng" dirty="0">
                <a:solidFill>
                  <a:srgbClr val="000000"/>
                </a:solidFill>
                <a:latin typeface="Arial" panose="020B0604020202020204" pitchFamily="34" charset="0"/>
                <a:cs typeface="+mn-cs"/>
              </a:rPr>
              <a:t>unabhängig vom Zielstaat</a:t>
            </a:r>
            <a:r>
              <a:rPr lang="de-DE" altLang="de-DE" sz="1600" dirty="0">
                <a:solidFill>
                  <a:srgbClr val="000000"/>
                </a:solidFill>
                <a:latin typeface="Arial" panose="020B0604020202020204" pitchFamily="34" charset="0"/>
                <a:cs typeface="+mn-cs"/>
              </a:rPr>
              <a:t>)</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zur Erhaltung der familiären Lebensgemeinschaft (Duldungsgrund nach § 60a Abs. 2 AufenthG i.V.m. Art. 6 GG)</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a:solidFill>
                  <a:srgbClr val="000000"/>
                </a:solidFill>
                <a:latin typeface="Arial" panose="020B0604020202020204" pitchFamily="34" charset="0"/>
                <a:cs typeface="+mn-cs"/>
              </a:rPr>
              <a:t>wichtig: kein Asyl(</a:t>
            </a:r>
            <a:r>
              <a:rPr lang="de-DE" altLang="de-DE" sz="1600" b="1" dirty="0" err="1">
                <a:solidFill>
                  <a:srgbClr val="000000"/>
                </a:solidFill>
                <a:latin typeface="Arial" panose="020B0604020202020204" pitchFamily="34" charset="0"/>
                <a:cs typeface="+mn-cs"/>
              </a:rPr>
              <a:t>verfahrens</a:t>
            </a:r>
            <a:r>
              <a:rPr lang="de-DE" altLang="de-DE" sz="1600" b="1" dirty="0">
                <a:solidFill>
                  <a:srgbClr val="000000"/>
                </a:solidFill>
                <a:latin typeface="Arial" panose="020B0604020202020204" pitchFamily="34" charset="0"/>
                <a:cs typeface="+mn-cs"/>
              </a:rPr>
              <a:t>)recht, sondern </a:t>
            </a:r>
            <a:r>
              <a:rPr lang="de-DE" altLang="de-DE" sz="1600" b="1" u="sng" dirty="0">
                <a:solidFill>
                  <a:srgbClr val="000000"/>
                </a:solidFill>
                <a:latin typeface="Arial" panose="020B0604020202020204" pitchFamily="34" charset="0"/>
                <a:cs typeface="+mn-cs"/>
              </a:rPr>
              <a:t>allgemeines Ausländerrecht</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Ausnahme: im Verfahren der Abschiebungsan</a:t>
            </a:r>
            <a:r>
              <a:rPr lang="de-DE" altLang="de-DE" sz="1600" u="sng" dirty="0">
                <a:solidFill>
                  <a:srgbClr val="000000"/>
                </a:solidFill>
                <a:latin typeface="Arial" panose="020B0604020202020204" pitchFamily="34" charset="0"/>
                <a:cs typeface="+mn-cs"/>
              </a:rPr>
              <a:t>ordnung</a:t>
            </a:r>
            <a:r>
              <a:rPr lang="de-DE" altLang="de-DE" sz="1600" dirty="0">
                <a:solidFill>
                  <a:srgbClr val="000000"/>
                </a:solidFill>
                <a:latin typeface="Arial" panose="020B0604020202020204" pitchFamily="34" charset="0"/>
                <a:cs typeface="+mn-cs"/>
              </a:rPr>
              <a:t> (Dublin-Verfahren) prüft BAMF auch inlandsbezogene Vollstreckungshindernisse</a:t>
            </a: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256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4" end="4"/>
                                            </p:txEl>
                                          </p:spTgt>
                                        </p:tgtEl>
                                        <p:attrNameLst>
                                          <p:attrName>style.visibility</p:attrName>
                                        </p:attrNameLst>
                                      </p:cBhvr>
                                      <p:to>
                                        <p:strVal val="visible"/>
                                      </p:to>
                                    </p:set>
                                    <p:animEffect transition="in" filter="fade">
                                      <p:cBhvr>
                                        <p:cTn id="7" dur="1000"/>
                                        <p:tgtEl>
                                          <p:spTgt spid="307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5" end="5"/>
                                            </p:txEl>
                                          </p:spTgt>
                                        </p:tgtEl>
                                        <p:attrNameLst>
                                          <p:attrName>style.visibility</p:attrName>
                                        </p:attrNameLst>
                                      </p:cBhvr>
                                      <p:to>
                                        <p:strVal val="visible"/>
                                      </p:to>
                                    </p:set>
                                    <p:animEffect transition="in" filter="fade">
                                      <p:cBhvr>
                                        <p:cTn id="12" dur="1000"/>
                                        <p:tgtEl>
                                          <p:spTgt spid="307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6" end="6"/>
                                            </p:txEl>
                                          </p:spTgt>
                                        </p:tgtEl>
                                        <p:attrNameLst>
                                          <p:attrName>style.visibility</p:attrName>
                                        </p:attrNameLst>
                                      </p:cBhvr>
                                      <p:to>
                                        <p:strVal val="visible"/>
                                      </p:to>
                                    </p:set>
                                    <p:animEffect transition="in" filter="fade">
                                      <p:cBhvr>
                                        <p:cTn id="17" dur="1000"/>
                                        <p:tgtEl>
                                          <p:spTgt spid="307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7" end="7"/>
                                            </p:txEl>
                                          </p:spTgt>
                                        </p:tgtEl>
                                        <p:attrNameLst>
                                          <p:attrName>style.visibility</p:attrName>
                                        </p:attrNameLst>
                                      </p:cBhvr>
                                      <p:to>
                                        <p:strVal val="visible"/>
                                      </p:to>
                                    </p:set>
                                    <p:animEffect transition="in" filter="fade">
                                      <p:cBhvr>
                                        <p:cTn id="22" dur="1000"/>
                                        <p:tgtEl>
                                          <p:spTgt spid="3075">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8" end="8"/>
                                            </p:txEl>
                                          </p:spTgt>
                                        </p:tgtEl>
                                        <p:attrNameLst>
                                          <p:attrName>style.visibility</p:attrName>
                                        </p:attrNameLst>
                                      </p:cBhvr>
                                      <p:to>
                                        <p:strVal val="visible"/>
                                      </p:to>
                                    </p:set>
                                    <p:animEffect transition="in" filter="fade">
                                      <p:cBhvr>
                                        <p:cTn id="27" dur="1000"/>
                                        <p:tgtEl>
                                          <p:spTgt spid="3075">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0" end="10"/>
                                            </p:txEl>
                                          </p:spTgt>
                                        </p:tgtEl>
                                        <p:attrNameLst>
                                          <p:attrName>style.visibility</p:attrName>
                                        </p:attrNameLst>
                                      </p:cBhvr>
                                      <p:to>
                                        <p:strVal val="visible"/>
                                      </p:to>
                                    </p:set>
                                    <p:animEffect transition="in" filter="fade">
                                      <p:cBhvr>
                                        <p:cTn id="32" dur="1000"/>
                                        <p:tgtEl>
                                          <p:spTgt spid="3075">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1" end="11"/>
                                            </p:txEl>
                                          </p:spTgt>
                                        </p:tgtEl>
                                        <p:attrNameLst>
                                          <p:attrName>style.visibility</p:attrName>
                                        </p:attrNameLst>
                                      </p:cBhvr>
                                      <p:to>
                                        <p:strVal val="visible"/>
                                      </p:to>
                                    </p:set>
                                    <p:animEffect transition="in" filter="fade">
                                      <p:cBhvr>
                                        <p:cTn id="37" dur="1000"/>
                                        <p:tgtEl>
                                          <p:spTgt spid="3075">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2" end="12"/>
                                            </p:txEl>
                                          </p:spTgt>
                                        </p:tgtEl>
                                        <p:attrNameLst>
                                          <p:attrName>style.visibility</p:attrName>
                                        </p:attrNameLst>
                                      </p:cBhvr>
                                      <p:to>
                                        <p:strVal val="visible"/>
                                      </p:to>
                                    </p:set>
                                    <p:animEffect transition="in" filter="fade">
                                      <p:cBhvr>
                                        <p:cTn id="42" dur="1000"/>
                                        <p:tgtEl>
                                          <p:spTgt spid="3075">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75">
                                            <p:txEl>
                                              <p:pRg st="13" end="13"/>
                                            </p:txEl>
                                          </p:spTgt>
                                        </p:tgtEl>
                                        <p:attrNameLst>
                                          <p:attrName>style.visibility</p:attrName>
                                        </p:attrNameLst>
                                      </p:cBhvr>
                                      <p:to>
                                        <p:strVal val="visible"/>
                                      </p:to>
                                    </p:set>
                                    <p:animEffect transition="in" filter="fade">
                                      <p:cBhvr>
                                        <p:cTn id="47" dur="1000"/>
                                        <p:tgtEl>
                                          <p:spTgt spid="3075">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075">
                                            <p:txEl>
                                              <p:pRg st="14" end="14"/>
                                            </p:txEl>
                                          </p:spTgt>
                                        </p:tgtEl>
                                        <p:attrNameLst>
                                          <p:attrName>style.visibility</p:attrName>
                                        </p:attrNameLst>
                                      </p:cBhvr>
                                      <p:to>
                                        <p:strVal val="visible"/>
                                      </p:to>
                                    </p:set>
                                    <p:animEffect transition="in" filter="fade">
                                      <p:cBhvr>
                                        <p:cTn id="52"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3875" y="9112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a:solidFill>
                  <a:srgbClr val="000000"/>
                </a:solidFill>
                <a:latin typeface="Arial" panose="020B0604020202020204" pitchFamily="34" charset="0"/>
                <a:cs typeface="+mn-cs"/>
              </a:rPr>
              <a:t>IV. Typische Rechtschutzkonstellationen im Asylverfahrensrecht – Grundregeln (II)</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u="sng" dirty="0">
                <a:solidFill>
                  <a:srgbClr val="000000"/>
                </a:solidFill>
                <a:latin typeface="Arial" panose="020B0604020202020204" pitchFamily="34" charset="0"/>
                <a:cs typeface="+mn-cs"/>
              </a:rPr>
              <a:t>2. Schritt:</a:t>
            </a:r>
            <a:r>
              <a:rPr lang="de-DE" altLang="de-DE" sz="2000" b="1" dirty="0">
                <a:solidFill>
                  <a:srgbClr val="000000"/>
                </a:solidFill>
                <a:latin typeface="Arial" panose="020B0604020202020204" pitchFamily="34" charset="0"/>
                <a:cs typeface="+mn-cs"/>
              </a:rPr>
              <a:t> </a:t>
            </a:r>
            <a:r>
              <a:rPr lang="de-DE" altLang="de-DE" sz="2000" dirty="0">
                <a:solidFill>
                  <a:srgbClr val="000000"/>
                </a:solidFill>
                <a:latin typeface="Arial" panose="020B0604020202020204" pitchFamily="34" charset="0"/>
                <a:cs typeface="+mn-cs"/>
              </a:rPr>
              <a:t>Bescheid </a:t>
            </a:r>
            <a:r>
              <a:rPr lang="de-DE" altLang="de-DE" sz="2000" b="1" dirty="0">
                <a:solidFill>
                  <a:srgbClr val="000000"/>
                </a:solidFill>
                <a:latin typeface="Arial" panose="020B0604020202020204" pitchFamily="34" charset="0"/>
                <a:cs typeface="+mn-cs"/>
              </a:rPr>
              <a:t>genau (!)</a:t>
            </a:r>
            <a:r>
              <a:rPr lang="de-DE" altLang="de-DE" sz="2000" dirty="0">
                <a:solidFill>
                  <a:srgbClr val="000000"/>
                </a:solidFill>
                <a:latin typeface="Arial" panose="020B0604020202020204" pitchFamily="34" charset="0"/>
                <a:cs typeface="+mn-cs"/>
              </a:rPr>
              <a:t> lesen 	(v.a.: Tenor / Rechtsbehelfsbelehrung)</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5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enthält der Bescheid eine Abschiebungs</a:t>
            </a:r>
            <a:r>
              <a:rPr lang="de-DE" altLang="de-DE" b="1" dirty="0">
                <a:solidFill>
                  <a:srgbClr val="000000"/>
                </a:solidFill>
                <a:latin typeface="Arial" panose="020B0604020202020204" pitchFamily="34" charset="0"/>
                <a:cs typeface="+mn-cs"/>
              </a:rPr>
              <a:t>anordnung</a:t>
            </a:r>
            <a:r>
              <a:rPr lang="de-DE" altLang="de-DE" dirty="0">
                <a:solidFill>
                  <a:srgbClr val="000000"/>
                </a:solidFill>
                <a:latin typeface="Arial" panose="020B0604020202020204" pitchFamily="34" charset="0"/>
                <a:cs typeface="+mn-cs"/>
              </a:rPr>
              <a:t>?</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enthält der Bescheid eine Abschiebungs</a:t>
            </a:r>
            <a:r>
              <a:rPr lang="de-DE" altLang="de-DE" b="1" dirty="0">
                <a:solidFill>
                  <a:srgbClr val="000000"/>
                </a:solidFill>
                <a:latin typeface="Arial" panose="020B0604020202020204" pitchFamily="34" charset="0"/>
                <a:cs typeface="+mn-cs"/>
              </a:rPr>
              <a:t>androhung</a:t>
            </a:r>
            <a:r>
              <a:rPr lang="de-DE" altLang="de-DE" dirty="0">
                <a:solidFill>
                  <a:srgbClr val="000000"/>
                </a:solidFill>
                <a:latin typeface="Arial" panose="020B0604020202020204" pitchFamily="34" charset="0"/>
                <a:cs typeface="+mn-cs"/>
              </a:rPr>
              <a:t>?</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worauf ist die Abschiebungsanordnung / Androhung gestützt?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Ablehnung d. Asylerstantrags (Sachentscheidung einfach / </a:t>
            </a:r>
            <a:r>
              <a:rPr lang="de-DE" altLang="de-DE" sz="1600" dirty="0" err="1">
                <a:solidFill>
                  <a:srgbClr val="000000"/>
                </a:solidFill>
                <a:latin typeface="Arial" panose="020B0604020202020204" pitchFamily="34" charset="0"/>
                <a:cs typeface="+mn-cs"/>
              </a:rPr>
              <a:t>oU</a:t>
            </a:r>
            <a:r>
              <a:rPr lang="de-DE" altLang="de-DE" sz="1600" dirty="0">
                <a:solidFill>
                  <a:srgbClr val="000000"/>
                </a:solidFill>
                <a:latin typeface="Arial" panose="020B0604020202020204" pitchFamily="34" charset="0"/>
                <a:cs typeface="+mn-cs"/>
              </a:rPr>
              <a:t> / qualifiziert </a:t>
            </a:r>
            <a:r>
              <a:rPr lang="de-DE" altLang="de-DE" sz="1600" dirty="0" err="1">
                <a:solidFill>
                  <a:srgbClr val="000000"/>
                </a:solidFill>
                <a:latin typeface="Arial" panose="020B0604020202020204" pitchFamily="34" charset="0"/>
                <a:cs typeface="+mn-cs"/>
              </a:rPr>
              <a:t>oU</a:t>
            </a:r>
            <a:r>
              <a:rPr lang="de-DE" altLang="de-DE" sz="1600" dirty="0">
                <a:solidFill>
                  <a:srgbClr val="000000"/>
                </a:solidFill>
                <a:latin typeface="Arial" panose="020B0604020202020204" pitchFamily="34" charset="0"/>
                <a:cs typeface="+mn-cs"/>
              </a:rPr>
              <a: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Ablehnung des Asylantrags als unzulässig</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Dublin-Bescheid (nunmehr § 29 Abs. 1 Nr. 1 lit. a) AsylG)</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Ablehnung des Asylfolgeantrags (nunmehr § 29 Abs. 1 Nr. 5 AsylG)</a:t>
            </a:r>
          </a:p>
          <a:p>
            <a:pPr marL="717550" lvl="1" indent="-342900" algn="just" hangingPunct="0">
              <a:spcAft>
                <a:spcPts val="10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z.B. Verfahrenseinstellung (§§ 32, 33 AsylG)</a:t>
            </a:r>
          </a:p>
          <a:p>
            <a:pPr marL="355600" lvl="1"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enthält der Bescheid Nebenentscheidungen?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z.B. Befristung nach § 11 Abs. 1 / § 11 Abs. 7 AufenthG</a:t>
            </a:r>
          </a:p>
          <a:p>
            <a:pPr marL="717550" lvl="1" indent="-342900" algn="just" hangingPunct="0">
              <a:spcAft>
                <a:spcPts val="10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sollen diese (hilfsweise) angegriffen werden  </a:t>
            </a:r>
            <a:r>
              <a:rPr lang="de-DE" altLang="de-DE" dirty="0">
                <a:solidFill>
                  <a:srgbClr val="000000"/>
                </a:solidFill>
                <a:latin typeface="Arial" panose="020B0604020202020204" pitchFamily="34" charset="0"/>
                <a:cs typeface="+mn-cs"/>
                <a:sym typeface="Wingdings" panose="05000000000000000000" pitchFamily="2" charset="2"/>
              </a:rPr>
              <a:t> </a:t>
            </a:r>
            <a:r>
              <a:rPr lang="de-DE" altLang="de-DE" u="sng" dirty="0">
                <a:solidFill>
                  <a:srgbClr val="000000"/>
                </a:solidFill>
                <a:latin typeface="Arial" panose="020B0604020202020204" pitchFamily="34" charset="0"/>
                <a:cs typeface="+mn-cs"/>
              </a:rPr>
              <a:t>oft unnötig</a:t>
            </a:r>
          </a:p>
          <a:p>
            <a:pPr marL="342900" indent="-342900" algn="just" hangingPunct="0">
              <a:spcAft>
                <a:spcPts val="1000"/>
              </a:spcAft>
              <a:buClrTx/>
              <a:buFont typeface="Wingdings" panose="05000000000000000000" pitchFamily="2" charset="2"/>
              <a:buChar char="à"/>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sym typeface="Wingdings" panose="05000000000000000000" pitchFamily="2" charset="2"/>
              </a:rPr>
              <a:t>ausgehend hiervon: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sym typeface="Wingdings" panose="05000000000000000000" pitchFamily="2" charset="2"/>
              </a:rPr>
              <a:t>ist (jeweils) ein Eilantrag erforderlich?	</a:t>
            </a:r>
            <a:r>
              <a:rPr lang="de-DE" altLang="de-DE" b="1" dirty="0">
                <a:solidFill>
                  <a:srgbClr val="000000"/>
                </a:solidFill>
                <a:latin typeface="Arial" panose="020B0604020202020204" pitchFamily="34" charset="0"/>
                <a:cs typeface="+mn-cs"/>
                <a:sym typeface="Wingdings" panose="05000000000000000000" pitchFamily="2" charset="2"/>
              </a:rPr>
              <a:t> wichtig, da </a:t>
            </a:r>
            <a:r>
              <a:rPr lang="de-DE" altLang="de-DE" b="1" dirty="0" err="1">
                <a:solidFill>
                  <a:srgbClr val="000000"/>
                </a:solidFill>
                <a:latin typeface="Arial" panose="020B0604020202020204" pitchFamily="34" charset="0"/>
                <a:cs typeface="+mn-cs"/>
                <a:sym typeface="Wingdings" panose="05000000000000000000" pitchFamily="2" charset="2"/>
              </a:rPr>
              <a:t>endg</a:t>
            </a:r>
            <a:r>
              <a:rPr lang="de-DE" altLang="de-DE" b="1" dirty="0">
                <a:solidFill>
                  <a:srgbClr val="000000"/>
                </a:solidFill>
                <a:latin typeface="Arial" panose="020B0604020202020204" pitchFamily="34" charset="0"/>
                <a:cs typeface="+mn-cs"/>
                <a:sym typeface="Wingdings" panose="05000000000000000000" pitchFamily="2" charset="2"/>
              </a:rPr>
              <a:t>. Rechtsverlust droht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sym typeface="Wingdings" panose="05000000000000000000" pitchFamily="2" charset="2"/>
              </a:rPr>
              <a:t>gilt für den Eilantrag eine Antragsfrist?	</a:t>
            </a:r>
            <a:r>
              <a:rPr lang="de-DE" altLang="de-DE" b="1" dirty="0">
                <a:solidFill>
                  <a:srgbClr val="000000"/>
                </a:solidFill>
                <a:latin typeface="Arial" panose="020B0604020202020204" pitchFamily="34" charset="0"/>
                <a:cs typeface="+mn-cs"/>
                <a:sym typeface="Wingdings" panose="05000000000000000000" pitchFamily="2" charset="2"/>
              </a:rPr>
              <a:t> wichtig, da </a:t>
            </a:r>
            <a:r>
              <a:rPr lang="de-DE" altLang="de-DE" b="1" dirty="0" err="1">
                <a:solidFill>
                  <a:srgbClr val="000000"/>
                </a:solidFill>
                <a:latin typeface="Arial" panose="020B0604020202020204" pitchFamily="34" charset="0"/>
                <a:cs typeface="+mn-cs"/>
                <a:sym typeface="Wingdings" panose="05000000000000000000" pitchFamily="2" charset="2"/>
              </a:rPr>
              <a:t>endg</a:t>
            </a:r>
            <a:r>
              <a:rPr lang="de-DE" altLang="de-DE" b="1" dirty="0">
                <a:solidFill>
                  <a:srgbClr val="000000"/>
                </a:solidFill>
                <a:latin typeface="Arial" panose="020B0604020202020204" pitchFamily="34" charset="0"/>
                <a:cs typeface="+mn-cs"/>
                <a:sym typeface="Wingdings" panose="05000000000000000000" pitchFamily="2" charset="2"/>
              </a:rPr>
              <a:t>. Rechtsverlust droht !</a:t>
            </a:r>
          </a:p>
          <a:p>
            <a:pPr marL="66040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sym typeface="Wingdings" panose="05000000000000000000" pitchFamily="2" charset="2"/>
              </a:rPr>
              <a:t>wenn ja: auch die Klagefrist ist auf eine Woche reduziert (§ 74 Abs. 1 Hs. 2 AsylG)</a:t>
            </a:r>
          </a:p>
          <a:p>
            <a:pPr marL="66040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sym typeface="Wingdings" panose="05000000000000000000" pitchFamily="2" charset="2"/>
              </a:rPr>
              <a:t>wenn nein: Klagefrist beträgt zwei Wochen (§ 74 Abs. 1 Hs. 1 AsylG)</a:t>
            </a:r>
          </a:p>
          <a:p>
            <a:pPr marL="354013" lvl="1" indent="-354013"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sym typeface="Wingdings" panose="05000000000000000000" pitchFamily="2" charset="2"/>
              </a:rPr>
              <a:t>wie lautet (jeweils) die sachdienliche Antragstellung?			</a:t>
            </a:r>
            <a:r>
              <a:rPr lang="de-DE" altLang="de-DE" sz="1600" b="1" dirty="0">
                <a:solidFill>
                  <a:srgbClr val="000000"/>
                </a:solidFill>
                <a:latin typeface="Arial" panose="020B0604020202020204" pitchFamily="34" charset="0"/>
                <a:cs typeface="+mn-cs"/>
                <a:sym typeface="Wingdings" panose="05000000000000000000" pitchFamily="2" charset="2"/>
              </a:rPr>
              <a:t> ggf. vom Gericht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a:solidFill>
                  <a:srgbClr val="000000"/>
                </a:solidFill>
                <a:latin typeface="Arial" panose="020B0604020202020204" pitchFamily="34" charset="0"/>
                <a:cs typeface="+mn-cs"/>
                <a:sym typeface="Wingdings" panose="05000000000000000000" pitchFamily="2" charset="2"/>
              </a:rPr>
              <a:t>															auslegbar (§ 88 VwGO)</a:t>
            </a:r>
          </a:p>
          <a:p>
            <a:pPr marL="66040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276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1000"/>
                                        <p:tgtEl>
                                          <p:spTgt spid="307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4" end="4"/>
                                            </p:txEl>
                                          </p:spTgt>
                                        </p:tgtEl>
                                        <p:attrNameLst>
                                          <p:attrName>style.visibility</p:attrName>
                                        </p:attrNameLst>
                                      </p:cBhvr>
                                      <p:to>
                                        <p:strVal val="visible"/>
                                      </p:to>
                                    </p:set>
                                    <p:animEffect transition="in" filter="fade">
                                      <p:cBhvr>
                                        <p:cTn id="12" dur="1000"/>
                                        <p:tgtEl>
                                          <p:spTgt spid="307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5" end="5"/>
                                            </p:txEl>
                                          </p:spTgt>
                                        </p:tgtEl>
                                        <p:attrNameLst>
                                          <p:attrName>style.visibility</p:attrName>
                                        </p:attrNameLst>
                                      </p:cBhvr>
                                      <p:to>
                                        <p:strVal val="visible"/>
                                      </p:to>
                                    </p:set>
                                    <p:animEffect transition="in" filter="fade">
                                      <p:cBhvr>
                                        <p:cTn id="17" dur="1000"/>
                                        <p:tgtEl>
                                          <p:spTgt spid="307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6" end="6"/>
                                            </p:txEl>
                                          </p:spTgt>
                                        </p:tgtEl>
                                        <p:attrNameLst>
                                          <p:attrName>style.visibility</p:attrName>
                                        </p:attrNameLst>
                                      </p:cBhvr>
                                      <p:to>
                                        <p:strVal val="visible"/>
                                      </p:to>
                                    </p:set>
                                    <p:animEffect transition="in" filter="fade">
                                      <p:cBhvr>
                                        <p:cTn id="22" dur="1000"/>
                                        <p:tgtEl>
                                          <p:spTgt spid="307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7" end="7"/>
                                            </p:txEl>
                                          </p:spTgt>
                                        </p:tgtEl>
                                        <p:attrNameLst>
                                          <p:attrName>style.visibility</p:attrName>
                                        </p:attrNameLst>
                                      </p:cBhvr>
                                      <p:to>
                                        <p:strVal val="visible"/>
                                      </p:to>
                                    </p:set>
                                    <p:animEffect transition="in" filter="fade">
                                      <p:cBhvr>
                                        <p:cTn id="27" dur="1000"/>
                                        <p:tgtEl>
                                          <p:spTgt spid="3075">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075">
                                            <p:txEl>
                                              <p:pRg st="8" end="8"/>
                                            </p:txEl>
                                          </p:spTgt>
                                        </p:tgtEl>
                                        <p:attrNameLst>
                                          <p:attrName>style.visibility</p:attrName>
                                        </p:attrNameLst>
                                      </p:cBhvr>
                                      <p:to>
                                        <p:strVal val="visible"/>
                                      </p:to>
                                    </p:set>
                                    <p:animEffect transition="in" filter="fade">
                                      <p:cBhvr>
                                        <p:cTn id="30" dur="1000"/>
                                        <p:tgtEl>
                                          <p:spTgt spid="3075">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075">
                                            <p:txEl>
                                              <p:pRg st="9" end="9"/>
                                            </p:txEl>
                                          </p:spTgt>
                                        </p:tgtEl>
                                        <p:attrNameLst>
                                          <p:attrName>style.visibility</p:attrName>
                                        </p:attrNameLst>
                                      </p:cBhvr>
                                      <p:to>
                                        <p:strVal val="visible"/>
                                      </p:to>
                                    </p:set>
                                    <p:animEffect transition="in" filter="fade">
                                      <p:cBhvr>
                                        <p:cTn id="33" dur="1000"/>
                                        <p:tgtEl>
                                          <p:spTgt spid="3075">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10" end="10"/>
                                            </p:txEl>
                                          </p:spTgt>
                                        </p:tgtEl>
                                        <p:attrNameLst>
                                          <p:attrName>style.visibility</p:attrName>
                                        </p:attrNameLst>
                                      </p:cBhvr>
                                      <p:to>
                                        <p:strVal val="visible"/>
                                      </p:to>
                                    </p:set>
                                    <p:animEffect transition="in" filter="fade">
                                      <p:cBhvr>
                                        <p:cTn id="38" dur="1000"/>
                                        <p:tgtEl>
                                          <p:spTgt spid="3075">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1" end="11"/>
                                            </p:txEl>
                                          </p:spTgt>
                                        </p:tgtEl>
                                        <p:attrNameLst>
                                          <p:attrName>style.visibility</p:attrName>
                                        </p:attrNameLst>
                                      </p:cBhvr>
                                      <p:to>
                                        <p:strVal val="visible"/>
                                      </p:to>
                                    </p:set>
                                    <p:animEffect transition="in" filter="fade">
                                      <p:cBhvr>
                                        <p:cTn id="43" dur="1000"/>
                                        <p:tgtEl>
                                          <p:spTgt spid="3075">
                                            <p:txEl>
                                              <p:pRg st="11" end="1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2" end="12"/>
                                            </p:txEl>
                                          </p:spTgt>
                                        </p:tgtEl>
                                        <p:attrNameLst>
                                          <p:attrName>style.visibility</p:attrName>
                                        </p:attrNameLst>
                                      </p:cBhvr>
                                      <p:to>
                                        <p:strVal val="visible"/>
                                      </p:to>
                                    </p:set>
                                    <p:animEffect transition="in" filter="fade">
                                      <p:cBhvr>
                                        <p:cTn id="48" dur="1000"/>
                                        <p:tgtEl>
                                          <p:spTgt spid="3075">
                                            <p:txEl>
                                              <p:pRg st="12" end="12"/>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3075">
                                            <p:txEl>
                                              <p:pRg st="13" end="13"/>
                                            </p:txEl>
                                          </p:spTgt>
                                        </p:tgtEl>
                                        <p:attrNameLst>
                                          <p:attrName>style.visibility</p:attrName>
                                        </p:attrNameLst>
                                      </p:cBhvr>
                                      <p:to>
                                        <p:strVal val="visible"/>
                                      </p:to>
                                    </p:set>
                                    <p:animEffect transition="in" filter="fade">
                                      <p:cBhvr>
                                        <p:cTn id="51" dur="1000"/>
                                        <p:tgtEl>
                                          <p:spTgt spid="3075">
                                            <p:txEl>
                                              <p:pRg st="13" end="13"/>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3075">
                                            <p:txEl>
                                              <p:pRg st="14" end="14"/>
                                            </p:txEl>
                                          </p:spTgt>
                                        </p:tgtEl>
                                        <p:attrNameLst>
                                          <p:attrName>style.visibility</p:attrName>
                                        </p:attrNameLst>
                                      </p:cBhvr>
                                      <p:to>
                                        <p:strVal val="visible"/>
                                      </p:to>
                                    </p:set>
                                    <p:animEffect transition="in" filter="fade">
                                      <p:cBhvr>
                                        <p:cTn id="56" dur="1000"/>
                                        <p:tgtEl>
                                          <p:spTgt spid="3075">
                                            <p:txEl>
                                              <p:pRg st="14" end="1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075">
                                            <p:txEl>
                                              <p:pRg st="15" end="15"/>
                                            </p:txEl>
                                          </p:spTgt>
                                        </p:tgtEl>
                                        <p:attrNameLst>
                                          <p:attrName>style.visibility</p:attrName>
                                        </p:attrNameLst>
                                      </p:cBhvr>
                                      <p:to>
                                        <p:strVal val="visible"/>
                                      </p:to>
                                    </p:set>
                                    <p:animEffect transition="in" filter="fade">
                                      <p:cBhvr>
                                        <p:cTn id="61" dur="1000"/>
                                        <p:tgtEl>
                                          <p:spTgt spid="3075">
                                            <p:txEl>
                                              <p:pRg st="15" end="15"/>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3075">
                                            <p:txEl>
                                              <p:pRg st="16" end="16"/>
                                            </p:txEl>
                                          </p:spTgt>
                                        </p:tgtEl>
                                        <p:attrNameLst>
                                          <p:attrName>style.visibility</p:attrName>
                                        </p:attrNameLst>
                                      </p:cBhvr>
                                      <p:to>
                                        <p:strVal val="visible"/>
                                      </p:to>
                                    </p:set>
                                    <p:animEffect transition="in" filter="fade">
                                      <p:cBhvr>
                                        <p:cTn id="66" dur="1000"/>
                                        <p:tgtEl>
                                          <p:spTgt spid="3075">
                                            <p:txEl>
                                              <p:pRg st="16" end="16"/>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3075">
                                            <p:txEl>
                                              <p:pRg st="17" end="17"/>
                                            </p:txEl>
                                          </p:spTgt>
                                        </p:tgtEl>
                                        <p:attrNameLst>
                                          <p:attrName>style.visibility</p:attrName>
                                        </p:attrNameLst>
                                      </p:cBhvr>
                                      <p:to>
                                        <p:strVal val="visible"/>
                                      </p:to>
                                    </p:set>
                                    <p:animEffect transition="in" filter="fade">
                                      <p:cBhvr>
                                        <p:cTn id="71" dur="1000"/>
                                        <p:tgtEl>
                                          <p:spTgt spid="3075">
                                            <p:txEl>
                                              <p:pRg st="17" end="17"/>
                                            </p:txEl>
                                          </p:spTgt>
                                        </p:tgtEl>
                                      </p:cBhvr>
                                    </p:animEffect>
                                  </p:childTnLst>
                                </p:cTn>
                              </p:par>
                              <p:par>
                                <p:cTn id="72" presetID="10" presetClass="entr" presetSubtype="0" fill="hold" nodeType="withEffect">
                                  <p:stCondLst>
                                    <p:cond delay="0"/>
                                  </p:stCondLst>
                                  <p:childTnLst>
                                    <p:set>
                                      <p:cBhvr>
                                        <p:cTn id="73" dur="1" fill="hold">
                                          <p:stCondLst>
                                            <p:cond delay="0"/>
                                          </p:stCondLst>
                                        </p:cTn>
                                        <p:tgtEl>
                                          <p:spTgt spid="3075">
                                            <p:txEl>
                                              <p:pRg st="18" end="18"/>
                                            </p:txEl>
                                          </p:spTgt>
                                        </p:tgtEl>
                                        <p:attrNameLst>
                                          <p:attrName>style.visibility</p:attrName>
                                        </p:attrNameLst>
                                      </p:cBhvr>
                                      <p:to>
                                        <p:strVal val="visible"/>
                                      </p:to>
                                    </p:set>
                                    <p:animEffect transition="in" filter="fade">
                                      <p:cBhvr>
                                        <p:cTn id="74" dur="1000"/>
                                        <p:tgtEl>
                                          <p:spTgt spid="3075">
                                            <p:txEl>
                                              <p:pRg st="18" end="1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3075">
                                            <p:txEl>
                                              <p:pRg st="19" end="19"/>
                                            </p:txEl>
                                          </p:spTgt>
                                        </p:tgtEl>
                                        <p:attrNameLst>
                                          <p:attrName>style.visibility</p:attrName>
                                        </p:attrNameLst>
                                      </p:cBhvr>
                                      <p:to>
                                        <p:strVal val="visible"/>
                                      </p:to>
                                    </p:set>
                                    <p:animEffect transition="in" filter="fade">
                                      <p:cBhvr>
                                        <p:cTn id="79" dur="1000"/>
                                        <p:tgtEl>
                                          <p:spTgt spid="3075">
                                            <p:txEl>
                                              <p:pRg st="19" end="19"/>
                                            </p:txEl>
                                          </p:spTgt>
                                        </p:tgtEl>
                                      </p:cBhvr>
                                    </p:animEffect>
                                  </p:childTnLst>
                                </p:cTn>
                              </p:par>
                              <p:par>
                                <p:cTn id="80" presetID="10" presetClass="entr" presetSubtype="0" fill="hold" nodeType="withEffect">
                                  <p:stCondLst>
                                    <p:cond delay="0"/>
                                  </p:stCondLst>
                                  <p:childTnLst>
                                    <p:set>
                                      <p:cBhvr>
                                        <p:cTn id="81" dur="1" fill="hold">
                                          <p:stCondLst>
                                            <p:cond delay="0"/>
                                          </p:stCondLst>
                                        </p:cTn>
                                        <p:tgtEl>
                                          <p:spTgt spid="3075">
                                            <p:txEl>
                                              <p:pRg st="20" end="20"/>
                                            </p:txEl>
                                          </p:spTgt>
                                        </p:tgtEl>
                                        <p:attrNameLst>
                                          <p:attrName>style.visibility</p:attrName>
                                        </p:attrNameLst>
                                      </p:cBhvr>
                                      <p:to>
                                        <p:strVal val="visible"/>
                                      </p:to>
                                    </p:set>
                                    <p:animEffect transition="in" filter="fade">
                                      <p:cBhvr>
                                        <p:cTn id="82" dur="500"/>
                                        <p:tgtEl>
                                          <p:spTgt spid="3075">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3763"/>
            <a:ext cx="9070975"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700" dirty="0">
                <a:solidFill>
                  <a:srgbClr val="000000"/>
                </a:solidFill>
                <a:latin typeface="Arial" panose="020B0604020202020204" pitchFamily="34" charset="0"/>
              </a:rPr>
              <a:t>V. Typische Rechtschutzkonstellationen im Asylverfahrensrecht – </a:t>
            </a:r>
            <a:r>
              <a:rPr lang="de-DE" altLang="de-DE" sz="2700" b="1" dirty="0">
                <a:solidFill>
                  <a:srgbClr val="000000"/>
                </a:solidFill>
                <a:latin typeface="Arial" panose="020B0604020202020204" pitchFamily="34" charset="0"/>
              </a:rPr>
              <a:t>einfacher Ablehnungsbescheid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296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fik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5062" y="1835620"/>
            <a:ext cx="7810500" cy="5724055"/>
          </a:xfrm>
          <a:prstGeom prst="rect">
            <a:avLst/>
          </a:prstGeom>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700" dirty="0">
                <a:solidFill>
                  <a:srgbClr val="000000"/>
                </a:solidFill>
                <a:latin typeface="Arial" panose="020B0604020202020204" pitchFamily="34" charset="0"/>
                <a:cs typeface="+mn-cs"/>
              </a:rPr>
              <a:t>V. Typische Rechtschutzkonstellationen im Asylverfahrensrecht – </a:t>
            </a:r>
            <a:r>
              <a:rPr lang="de-DE" altLang="de-DE" sz="2700" b="1" dirty="0">
                <a:solidFill>
                  <a:srgbClr val="000000"/>
                </a:solidFill>
                <a:latin typeface="Arial" panose="020B0604020202020204" pitchFamily="34" charset="0"/>
                <a:cs typeface="+mn-cs"/>
              </a:rPr>
              <a:t>einfacher Ablehnungsbescheid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Typische </a:t>
            </a:r>
            <a:r>
              <a:rPr lang="de-DE" altLang="de-DE" sz="2000" b="1" dirty="0" err="1">
                <a:solidFill>
                  <a:srgbClr val="000000"/>
                </a:solidFill>
                <a:latin typeface="Arial" panose="020B0604020202020204" pitchFamily="34" charset="0"/>
                <a:cs typeface="+mn-cs"/>
              </a:rPr>
              <a:t>Bescheidtenorierung</a:t>
            </a:r>
            <a:r>
              <a:rPr lang="de-DE" altLang="de-DE" sz="2000" b="1" dirty="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Die Flüchtlingseigenschaft wird nicht zuerkannt.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Der Antrag auf Asylanerkennung wird abgelehnt.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Der subsidiäre Schutzstatus wird nicht zuerkannt.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Abschiebungsverbote nach § 60 Abs. 5 und 7 S. 1 AufenthG liegen nicht vor.</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Der Antragsteller wird aufgefordert, die Bundesrepublik Deutschland innerhalb von 30 Tagen nach Bekanntgabe dieser Entscheidung zu verlassen; im Falle einer Klageerhebung endet die Ausreisefrist 30 Tage nach dem unanfechtbaren Abschluss des Asylverfahrens. Sollte der Antragsteller die Ausreisefrist nicht einhalten, wird er nach Georgien abgeschoben. Der Antragsteller kann auch in einen anderen Staat abgeschoben werden […].</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Das gesetzliche Einreise- und Aufenthaltsverbot gem. § 11 Abs. 1 AufenthG wird auf 30 Monate ab dem Tag der Abschiebung befristet.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700" dirty="0">
                <a:solidFill>
                  <a:srgbClr val="000000"/>
                </a:solidFill>
                <a:latin typeface="Arial" panose="020B0604020202020204" pitchFamily="34" charset="0"/>
                <a:cs typeface="+mn-cs"/>
              </a:rPr>
              <a:t>V. Typische Rechtschutzkonstellationen im Asylverfahrensrecht – </a:t>
            </a:r>
            <a:r>
              <a:rPr lang="de-DE" altLang="de-DE" sz="2700" b="1" dirty="0">
                <a:solidFill>
                  <a:srgbClr val="000000"/>
                </a:solidFill>
                <a:latin typeface="Arial" panose="020B0604020202020204" pitchFamily="34" charset="0"/>
                <a:cs typeface="+mn-cs"/>
              </a:rPr>
              <a:t>einfacher Ablehnungsbescheid (II)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t>
            </a:r>
            <a:r>
              <a:rPr lang="de-DE" altLang="de-DE" sz="2000" b="1" dirty="0">
                <a:solidFill>
                  <a:srgbClr val="000000"/>
                </a:solidFill>
                <a:latin typeface="Arial" panose="020B0604020202020204" pitchFamily="34" charset="0"/>
                <a:cs typeface="+mn-cs"/>
              </a:rPr>
              <a:t>Ziffern 1 - 4:</a:t>
            </a:r>
            <a:r>
              <a:rPr lang="de-DE" altLang="de-DE" sz="2000" dirty="0">
                <a:solidFill>
                  <a:srgbClr val="000000"/>
                </a:solidFill>
                <a:latin typeface="Arial" panose="020B0604020202020204" pitchFamily="34" charset="0"/>
                <a:cs typeface="+mn-cs"/>
              </a:rPr>
              <a:t> „Der Asylantrag wird abgelehnt. Die Flüchtlingseigenschaft / subsidiärer Schutz wird nicht zuerkannt. Abschiebungs-verbote liegen nicht vor.“</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Anfechtungsklage nicht statthaft, da Begünstigung begehrt wird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Verpflichtungsklage (Klagefrist: zwei Wochen; §§ 74 Abs. 1 HS 1 AsylG)</a:t>
            </a:r>
          </a:p>
          <a:p>
            <a:pPr marL="108585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Eilrechtsschutzverfahren: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a:solidFill>
                <a:srgbClr val="000000"/>
              </a:solidFill>
              <a:latin typeface="Arial" panose="020B0604020202020204" pitchFamily="34" charset="0"/>
              <a:cs typeface="+mn-cs"/>
            </a:endParaRP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Antrag auf Anordnung der </a:t>
            </a:r>
            <a:r>
              <a:rPr lang="de-DE" altLang="de-DE" sz="2000" dirty="0" err="1">
                <a:solidFill>
                  <a:srgbClr val="000000"/>
                </a:solidFill>
                <a:latin typeface="Arial" panose="020B0604020202020204" pitchFamily="34" charset="0"/>
                <a:cs typeface="+mn-cs"/>
              </a:rPr>
              <a:t>aW</a:t>
            </a:r>
            <a:r>
              <a:rPr lang="de-DE" altLang="de-DE" sz="2000" dirty="0">
                <a:solidFill>
                  <a:srgbClr val="000000"/>
                </a:solidFill>
                <a:latin typeface="Arial" panose="020B0604020202020204" pitchFamily="34" charset="0"/>
                <a:cs typeface="+mn-cs"/>
              </a:rPr>
              <a:t> (§ 80 Abs. 5 VwGO) unnötig (kein vollstreckbarer Inhalt), zudem nicht sofort vollziehbar (§ 75 Abs. 1 AsylG)</a:t>
            </a: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Antrag auf Erlass einer einstweiligen Anordnung wg. vollständiger Vorwegnahme der Hauptsache nicht zielführend („vorläufige Asylanerkennung?)“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337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2" name="Textfeld 1"/>
          <p:cNvSpPr txBox="1"/>
          <p:nvPr/>
        </p:nvSpPr>
        <p:spPr>
          <a:xfrm>
            <a:off x="5760392" y="4859957"/>
            <a:ext cx="1152128" cy="400110"/>
          </a:xfrm>
          <a:prstGeom prst="rect">
            <a:avLst/>
          </a:prstGeom>
          <a:noFill/>
        </p:spPr>
        <p:txBody>
          <a:bodyPr wrap="square" rtlCol="0">
            <a:spAutoFit/>
          </a:bodyPr>
          <a:lstStyle/>
          <a:p>
            <a:r>
              <a:rPr lang="de-DE" sz="2000" b="1" dirty="0">
                <a:solidFill>
                  <a:schemeClr val="tx1"/>
                </a:solidFill>
                <a:latin typeface="+mj-lt"/>
              </a:rPr>
              <a:t>unnötig</a:t>
            </a:r>
            <a:endParaRPr lang="de-DE" b="1" dirty="0">
              <a:solidFill>
                <a:schemeClr val="tx1"/>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1" end="11"/>
                                            </p:txEl>
                                          </p:spTgt>
                                        </p:tgtEl>
                                        <p:attrNameLst>
                                          <p:attrName>style.visibility</p:attrName>
                                        </p:attrNameLst>
                                      </p:cBhvr>
                                      <p:to>
                                        <p:strVal val="visible"/>
                                      </p:to>
                                    </p:set>
                                    <p:animEffect transition="in" filter="fade">
                                      <p:cBhvr>
                                        <p:cTn id="22" dur="1000"/>
                                        <p:tgtEl>
                                          <p:spTgt spid="3075">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2" end="12"/>
                                            </p:txEl>
                                          </p:spTgt>
                                        </p:tgtEl>
                                        <p:attrNameLst>
                                          <p:attrName>style.visibility</p:attrName>
                                        </p:attrNameLst>
                                      </p:cBhvr>
                                      <p:to>
                                        <p:strVal val="visible"/>
                                      </p:to>
                                    </p:set>
                                    <p:animEffect transition="in" filter="fade">
                                      <p:cBhvr>
                                        <p:cTn id="27"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12750" y="8477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650" dirty="0">
                <a:solidFill>
                  <a:srgbClr val="000000"/>
                </a:solidFill>
                <a:latin typeface="Arial" panose="020B0604020202020204" pitchFamily="34" charset="0"/>
                <a:cs typeface="+mn-cs"/>
              </a:rPr>
              <a:t>V. Typische Rechtschutzkonstellationen im Asylverfahrensrecht – </a:t>
            </a:r>
            <a:r>
              <a:rPr lang="de-DE" altLang="de-DE" sz="2650" b="1" dirty="0">
                <a:solidFill>
                  <a:srgbClr val="000000"/>
                </a:solidFill>
                <a:latin typeface="Arial" panose="020B0604020202020204" pitchFamily="34" charset="0"/>
                <a:cs typeface="+mn-cs"/>
              </a:rPr>
              <a:t>einfacher Ablehnungsbescheid (III)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t>
            </a:r>
            <a:r>
              <a:rPr lang="de-DE" altLang="de-DE" sz="2000" b="1" dirty="0">
                <a:solidFill>
                  <a:srgbClr val="000000"/>
                </a:solidFill>
                <a:latin typeface="Arial" panose="020B0604020202020204" pitchFamily="34" charset="0"/>
                <a:cs typeface="+mn-cs"/>
              </a:rPr>
              <a:t>Ziffer 5:</a:t>
            </a:r>
            <a:r>
              <a:rPr lang="de-DE" altLang="de-DE" sz="2000" dirty="0">
                <a:solidFill>
                  <a:srgbClr val="000000"/>
                </a:solidFill>
                <a:latin typeface="Arial" panose="020B0604020202020204" pitchFamily="34" charset="0"/>
                <a:cs typeface="+mn-cs"/>
              </a:rPr>
              <a:t> Abschiebungsandrohung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p>
          <a:p>
            <a:pPr marL="37465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Anfechtungsklage </a:t>
            </a:r>
            <a:r>
              <a:rPr lang="de-DE" altLang="de-DE" sz="2000" dirty="0">
                <a:solidFill>
                  <a:srgbClr val="000000"/>
                </a:solidFill>
                <a:latin typeface="Arial" panose="020B0604020202020204" pitchFamily="34" charset="0"/>
              </a:rPr>
              <a:t>(Klagefrist: zwei Wochen; §§ 74 Abs. 1 HS 1 AsylG)</a:t>
            </a:r>
            <a:endParaRPr lang="de-DE" altLang="de-DE" sz="2000" dirty="0">
              <a:solidFill>
                <a:srgbClr val="000000"/>
              </a:solidFill>
              <a:latin typeface="Arial" panose="020B0604020202020204" pitchFamily="34" charset="0"/>
              <a:cs typeface="+mn-cs"/>
            </a:endParaRPr>
          </a:p>
          <a:p>
            <a:pPr marL="37465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Eilrechtsschutzverfahren: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 gegen „einfache“ Ablehnung des Asylantrags hat aufschiebende Wirkung (§ 75 Abs. 1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zudem: Ausreisefrist endet erst 30 Tage nach dem </a:t>
            </a:r>
            <a:r>
              <a:rPr lang="de-DE" altLang="de-DE" sz="2000" u="sng" dirty="0">
                <a:solidFill>
                  <a:srgbClr val="000000"/>
                </a:solidFill>
                <a:latin typeface="Arial" panose="020B0604020202020204" pitchFamily="34" charset="0"/>
                <a:cs typeface="+mn-cs"/>
              </a:rPr>
              <a:t>unanfechtbaren</a:t>
            </a:r>
            <a:r>
              <a:rPr lang="de-DE" altLang="de-DE" sz="2000" dirty="0">
                <a:solidFill>
                  <a:srgbClr val="000000"/>
                </a:solidFill>
                <a:latin typeface="Arial" panose="020B0604020202020204" pitchFamily="34" charset="0"/>
                <a:cs typeface="+mn-cs"/>
              </a:rPr>
              <a:t> Abschluss des Asylverfahrens (§ 38 Abs. 1 S. 2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358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6" name="Textfeld 5"/>
          <p:cNvSpPr txBox="1"/>
          <p:nvPr/>
        </p:nvSpPr>
        <p:spPr>
          <a:xfrm>
            <a:off x="4752280" y="3851845"/>
            <a:ext cx="1152128" cy="400110"/>
          </a:xfrm>
          <a:prstGeom prst="rect">
            <a:avLst/>
          </a:prstGeom>
          <a:noFill/>
        </p:spPr>
        <p:txBody>
          <a:bodyPr wrap="square" rtlCol="0">
            <a:spAutoFit/>
          </a:bodyPr>
          <a:lstStyle/>
          <a:p>
            <a:r>
              <a:rPr lang="de-DE" sz="2000" b="1" dirty="0">
                <a:solidFill>
                  <a:schemeClr val="tx1"/>
                </a:solidFill>
                <a:latin typeface="+mj-lt"/>
              </a:rPr>
              <a:t>unnötig</a:t>
            </a:r>
            <a:endParaRPr lang="de-DE" b="1" dirty="0">
              <a:solidFill>
                <a:schemeClr val="tx1"/>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0" end="10"/>
                                            </p:txEl>
                                          </p:spTgt>
                                        </p:tgtEl>
                                        <p:attrNameLst>
                                          <p:attrName>style.visibility</p:attrName>
                                        </p:attrNameLst>
                                      </p:cBhvr>
                                      <p:to>
                                        <p:strVal val="visible"/>
                                      </p:to>
                                    </p:set>
                                    <p:animEffect transition="in" filter="fade">
                                      <p:cBhvr>
                                        <p:cTn id="17" dur="1000"/>
                                        <p:tgtEl>
                                          <p:spTgt spid="3075">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1" end="11"/>
                                            </p:txEl>
                                          </p:spTgt>
                                        </p:tgtEl>
                                        <p:attrNameLst>
                                          <p:attrName>style.visibility</p:attrName>
                                        </p:attrNameLst>
                                      </p:cBhvr>
                                      <p:to>
                                        <p:strVal val="visible"/>
                                      </p:to>
                                    </p:set>
                                    <p:animEffect transition="in" filter="fade">
                                      <p:cBhvr>
                                        <p:cTn id="22" dur="1000"/>
                                        <p:tgtEl>
                                          <p:spTgt spid="307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350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650" dirty="0">
                <a:solidFill>
                  <a:srgbClr val="000000"/>
                </a:solidFill>
                <a:latin typeface="Arial" panose="020B0604020202020204" pitchFamily="34" charset="0"/>
                <a:cs typeface="+mn-cs"/>
              </a:rPr>
              <a:t>IV. Typische Rechtschutzkonstellationen im Asylverfahrensrecht – </a:t>
            </a:r>
            <a:r>
              <a:rPr lang="de-DE" altLang="de-DE" sz="2650" b="1" dirty="0">
                <a:solidFill>
                  <a:srgbClr val="000000"/>
                </a:solidFill>
                <a:latin typeface="Arial" panose="020B0604020202020204" pitchFamily="34" charset="0"/>
                <a:cs typeface="+mn-cs"/>
              </a:rPr>
              <a:t>einfacher Ablehnungsbescheid (IV)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t>
            </a:r>
            <a:r>
              <a:rPr lang="de-DE" altLang="de-DE" sz="2000" b="1" dirty="0">
                <a:solidFill>
                  <a:srgbClr val="000000"/>
                </a:solidFill>
                <a:latin typeface="Arial" panose="020B0604020202020204" pitchFamily="34" charset="0"/>
                <a:cs typeface="+mn-cs"/>
              </a:rPr>
              <a:t>Ziffer 6:</a:t>
            </a:r>
            <a:r>
              <a:rPr lang="de-DE" altLang="de-DE" sz="2000" dirty="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„Das gesetzliche Einreise- und Aufenthaltsverbot gem. § 11 Abs. 1 AufenthG wird auf 30 Monate ab dem Tag der Abschiebung befristet."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9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an sich Verpflichtungsklage (ggf. Bescheidungsklage) auf Festsetzung einer kürzeren Dauer des gesetzlichen Einreise- und Aufenthaltsverbots</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Klagefrist zwei Wochen, da Eilantrag nicht fristgebunden (§ 74 Abs. 1 HS 1 AsylG)</a:t>
            </a:r>
          </a:p>
          <a:p>
            <a:pPr marL="717550" lvl="1" indent="-342900" algn="just" hangingPunct="0">
              <a:spcAft>
                <a:spcPts val="12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nur </a:t>
            </a:r>
            <a:r>
              <a:rPr lang="de-DE" altLang="de-DE" sz="1600" b="1" dirty="0">
                <a:solidFill>
                  <a:srgbClr val="000000"/>
                </a:solidFill>
                <a:latin typeface="Arial" panose="020B0604020202020204" pitchFamily="34" charset="0"/>
                <a:cs typeface="+mn-cs"/>
              </a:rPr>
              <a:t>zweckmäßig,</a:t>
            </a:r>
            <a:r>
              <a:rPr lang="de-DE" altLang="de-DE" sz="1600" dirty="0">
                <a:solidFill>
                  <a:srgbClr val="000000"/>
                </a:solidFill>
                <a:latin typeface="Arial" panose="020B0604020202020204" pitchFamily="34" charset="0"/>
                <a:cs typeface="+mn-cs"/>
              </a:rPr>
              <a:t> wenn der Kläger eine spätere Rückkehr nach Deutschland tatsächlich anstrebt und er nicht freiwillig ausreisen will</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Eilrechtsschutzverfahren: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an sich Antrag nach § 123 VwGO statthaft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aber: i.d.R. kein Rechtsschutzbedürfnis, weil Sperrwirkung erst nach der Abschiebung eingreift</a:t>
            </a:r>
          </a:p>
          <a:p>
            <a:pPr marL="717550" lvl="1" indent="-342900" algn="just" hangingPunct="0">
              <a:spcAft>
                <a:spcPts val="12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zudem: i.d.R. Antrag auf Erteilung einer </a:t>
            </a:r>
            <a:r>
              <a:rPr lang="de-DE" altLang="de-DE" sz="1600" dirty="0" err="1">
                <a:solidFill>
                  <a:srgbClr val="000000"/>
                </a:solidFill>
                <a:latin typeface="Arial" panose="020B0604020202020204" pitchFamily="34" charset="0"/>
                <a:cs typeface="+mn-cs"/>
              </a:rPr>
              <a:t>Betretenserlaubnis</a:t>
            </a:r>
            <a:r>
              <a:rPr lang="de-DE" altLang="de-DE" sz="1600" dirty="0">
                <a:solidFill>
                  <a:srgbClr val="000000"/>
                </a:solidFill>
                <a:latin typeface="Arial" panose="020B0604020202020204" pitchFamily="34" charset="0"/>
                <a:cs typeface="+mn-cs"/>
              </a:rPr>
              <a:t> (§ 11 Abs. 8 AufenthG) zweckmäßiger (Vorwegnahme der Hauptsache!) </a:t>
            </a:r>
          </a:p>
          <a:p>
            <a:pPr marL="368300"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a:solidFill>
                  <a:srgbClr val="000000"/>
                </a:solidFill>
                <a:latin typeface="Arial" panose="020B0604020202020204" pitchFamily="34" charset="0"/>
                <a:cs typeface="+mn-cs"/>
              </a:rPr>
              <a:t>Vertiefungshinweis: </a:t>
            </a:r>
            <a:r>
              <a:rPr lang="de-DE" altLang="de-DE" sz="1600" dirty="0">
                <a:solidFill>
                  <a:srgbClr val="000000"/>
                </a:solidFill>
                <a:latin typeface="Arial" panose="020B0604020202020204" pitchFamily="34" charset="0"/>
                <a:cs typeface="+mn-cs"/>
              </a:rPr>
              <a:t>nach der jüngeren Rechtsprechung (BVerwG, Beschl. v. 13.7.2017 – 1 VR 3/17 –, juris, Rn. 72) müsste die Befristung evtl. in eine Anordnung eines Einreiseverbots umgedeutet werden; statthaft wären dann Anfechtungsklage und ggf. ein Antrag nach § 80 V VwGO. </a:t>
            </a:r>
            <a:r>
              <a:rPr lang="de-DE" altLang="de-DE" sz="1600" u="sng" dirty="0">
                <a:solidFill>
                  <a:srgbClr val="000000"/>
                </a:solidFill>
                <a:latin typeface="Arial" panose="020B0604020202020204" pitchFamily="34" charset="0"/>
                <a:cs typeface="+mn-cs"/>
              </a:rPr>
              <a:t>Die </a:t>
            </a:r>
            <a:r>
              <a:rPr lang="de-DE" altLang="de-DE" sz="1600" u="sng" dirty="0" err="1">
                <a:solidFill>
                  <a:srgbClr val="000000"/>
                </a:solidFill>
                <a:latin typeface="Arial" panose="020B0604020202020204" pitchFamily="34" charset="0"/>
                <a:cs typeface="+mn-cs"/>
              </a:rPr>
              <a:t>instanzgerichtliche</a:t>
            </a:r>
            <a:r>
              <a:rPr lang="de-DE" altLang="de-DE" sz="1600" u="sng" dirty="0">
                <a:solidFill>
                  <a:srgbClr val="000000"/>
                </a:solidFill>
                <a:latin typeface="Arial" panose="020B0604020202020204" pitchFamily="34" charset="0"/>
                <a:cs typeface="+mn-cs"/>
              </a:rPr>
              <a:t> Rechtsprechung hat dies aber wohl noch nicht nachvollzogen.</a:t>
            </a:r>
            <a:endParaRPr lang="de-DE" altLang="de-DE" u="sng"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378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7" name="Textfeld 6"/>
          <p:cNvSpPr txBox="1"/>
          <p:nvPr/>
        </p:nvSpPr>
        <p:spPr>
          <a:xfrm>
            <a:off x="5400352" y="4643933"/>
            <a:ext cx="1152128" cy="400110"/>
          </a:xfrm>
          <a:prstGeom prst="rect">
            <a:avLst/>
          </a:prstGeom>
          <a:noFill/>
        </p:spPr>
        <p:txBody>
          <a:bodyPr wrap="square" rtlCol="0">
            <a:spAutoFit/>
          </a:bodyPr>
          <a:lstStyle/>
          <a:p>
            <a:r>
              <a:rPr lang="de-DE" sz="2000" b="1" dirty="0">
                <a:solidFill>
                  <a:schemeClr val="tx1"/>
                </a:solidFill>
                <a:latin typeface="+mj-lt"/>
              </a:rPr>
              <a:t>unnötig</a:t>
            </a:r>
            <a:endParaRPr lang="de-DE" b="1" dirty="0">
              <a:solidFill>
                <a:schemeClr val="tx1"/>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8" end="8"/>
                                            </p:txEl>
                                          </p:spTgt>
                                        </p:tgtEl>
                                        <p:attrNameLst>
                                          <p:attrName>style.visibility</p:attrName>
                                        </p:attrNameLst>
                                      </p:cBhvr>
                                      <p:to>
                                        <p:strVal val="visible"/>
                                      </p:to>
                                    </p:set>
                                    <p:animEffect transition="in" filter="fade">
                                      <p:cBhvr>
                                        <p:cTn id="12" dur="1000"/>
                                        <p:tgtEl>
                                          <p:spTgt spid="307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9" end="9"/>
                                            </p:txEl>
                                          </p:spTgt>
                                        </p:tgtEl>
                                        <p:attrNameLst>
                                          <p:attrName>style.visibility</p:attrName>
                                        </p:attrNameLst>
                                      </p:cBhvr>
                                      <p:to>
                                        <p:strVal val="visible"/>
                                      </p:to>
                                    </p:set>
                                    <p:animEffect transition="in" filter="fade">
                                      <p:cBhvr>
                                        <p:cTn id="17" dur="1000"/>
                                        <p:tgtEl>
                                          <p:spTgt spid="3075">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1" end="11"/>
                                            </p:txEl>
                                          </p:spTgt>
                                        </p:tgtEl>
                                        <p:attrNameLst>
                                          <p:attrName>style.visibility</p:attrName>
                                        </p:attrNameLst>
                                      </p:cBhvr>
                                      <p:to>
                                        <p:strVal val="visible"/>
                                      </p:to>
                                    </p:set>
                                    <p:animEffect transition="in" filter="fade">
                                      <p:cBhvr>
                                        <p:cTn id="27" dur="1000"/>
                                        <p:tgtEl>
                                          <p:spTgt spid="3075">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2" end="12"/>
                                            </p:txEl>
                                          </p:spTgt>
                                        </p:tgtEl>
                                        <p:attrNameLst>
                                          <p:attrName>style.visibility</p:attrName>
                                        </p:attrNameLst>
                                      </p:cBhvr>
                                      <p:to>
                                        <p:strVal val="visible"/>
                                      </p:to>
                                    </p:set>
                                    <p:animEffect transition="in" filter="fade">
                                      <p:cBhvr>
                                        <p:cTn id="32" dur="1000"/>
                                        <p:tgtEl>
                                          <p:spTgt spid="3075">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3" end="13"/>
                                            </p:txEl>
                                          </p:spTgt>
                                        </p:tgtEl>
                                        <p:attrNameLst>
                                          <p:attrName>style.visibility</p:attrName>
                                        </p:attrNameLst>
                                      </p:cBhvr>
                                      <p:to>
                                        <p:strVal val="visible"/>
                                      </p:to>
                                    </p:set>
                                    <p:animEffect transition="in" filter="fade">
                                      <p:cBhvr>
                                        <p:cTn id="37" dur="1000"/>
                                        <p:tgtEl>
                                          <p:spTgt spid="3075">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4" end="14"/>
                                            </p:txEl>
                                          </p:spTgt>
                                        </p:tgtEl>
                                        <p:attrNameLst>
                                          <p:attrName>style.visibility</p:attrName>
                                        </p:attrNameLst>
                                      </p:cBhvr>
                                      <p:to>
                                        <p:strVal val="visible"/>
                                      </p:to>
                                    </p:set>
                                    <p:animEffect transition="in" filter="fade">
                                      <p:cBhvr>
                                        <p:cTn id="42"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0975"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650" dirty="0">
                <a:solidFill>
                  <a:srgbClr val="000000"/>
                </a:solidFill>
                <a:latin typeface="Arial" panose="020B0604020202020204" pitchFamily="34" charset="0"/>
              </a:rPr>
              <a:t>IV. Typische Rechtschutzkonstellationen im Asylverfahrensrecht – </a:t>
            </a:r>
            <a:r>
              <a:rPr lang="de-DE" altLang="de-DE" sz="2650" b="1" dirty="0">
                <a:solidFill>
                  <a:srgbClr val="000000"/>
                </a:solidFill>
                <a:latin typeface="Arial" panose="020B0604020202020204" pitchFamily="34" charset="0"/>
              </a:rPr>
              <a:t>einfacher Ablehnungsbescheid (V)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a:solidFill>
                  <a:srgbClr val="000000"/>
                </a:solidFill>
                <a:latin typeface="Arial" panose="020B0604020202020204" pitchFamily="34" charset="0"/>
                <a:cs typeface="+mn-cs"/>
              </a:rPr>
              <a:t>Eilrechtsschutz:			kein Antrag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Klageverfahren: 			Klagefrist: zwei Wochen (§ 74 Abs. 1 HS 1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Es wird beantragt, Ziffer 5 des Bescheids vom 02.02.2017 aufzuheben und die Beklagte unter Aufhebung der Ziffern 2 – 3 (1 – 3) des Bescheids zu verpflichten, (den Kläger als Asylberechtigten anzuerkennen und) ihm die Flüchtlingseigenschaft zuzuerkennen,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hilfsweise die Beklagte zu verpflichten, dem Kläger subsidiären Schutz zuzuerkennen,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sowie weiter hilfsweise die Beklagte zur Feststellung zu verpflichten, dass hinsichtlich Georgiens Abschiebungsverbote nach § 60 Abs. 5 und 7 S. 1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[Wenn ausnahmsweise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Äußerst hilfsweise wird beantragt, die Beklagte unter Aufhebung der Ziffer 6 des Bescheides vom 02.02.2017 zu verpflichten, das gesetzliche Einreiseverbot des § 11 Abs. 1 AufenthG auf X Monate zu befristen / unter Beachtung der Rechtsauffassung des Gerichts erneut über die Dauer des gesetzlichen Einreise- und Aufenthaltsverbots zu entscheiden.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399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9" end="9"/>
                                            </p:txEl>
                                          </p:spTgt>
                                        </p:tgtEl>
                                        <p:attrNameLst>
                                          <p:attrName>style.visibility</p:attrName>
                                        </p:attrNameLst>
                                      </p:cBhvr>
                                      <p:to>
                                        <p:strVal val="visible"/>
                                      </p:to>
                                    </p:set>
                                    <p:animEffect transition="in" filter="fade">
                                      <p:cBhvr>
                                        <p:cTn id="12" dur="1000"/>
                                        <p:tgtEl>
                                          <p:spTgt spid="3075">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1" end="11"/>
                                            </p:txEl>
                                          </p:spTgt>
                                        </p:tgtEl>
                                        <p:attrNameLst>
                                          <p:attrName>style.visibility</p:attrName>
                                        </p:attrNameLst>
                                      </p:cBhvr>
                                      <p:to>
                                        <p:strVal val="visible"/>
                                      </p:to>
                                    </p:set>
                                    <p:animEffect transition="in" filter="fade">
                                      <p:cBhvr>
                                        <p:cTn id="17" dur="1000"/>
                                        <p:tgtEl>
                                          <p:spTgt spid="3075">
                                            <p:txEl>
                                              <p:pRg st="11" end="1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3" end="13"/>
                                            </p:txEl>
                                          </p:spTgt>
                                        </p:tgtEl>
                                        <p:attrNameLst>
                                          <p:attrName>style.visibility</p:attrName>
                                        </p:attrNameLst>
                                      </p:cBhvr>
                                      <p:to>
                                        <p:strVal val="visible"/>
                                      </p:to>
                                    </p:set>
                                    <p:animEffect transition="in" filter="fade">
                                      <p:cBhvr>
                                        <p:cTn id="22" dur="1000"/>
                                        <p:tgtEl>
                                          <p:spTgt spid="3075">
                                            <p:txEl>
                                              <p:pRg st="13" end="1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4" end="14"/>
                                            </p:txEl>
                                          </p:spTgt>
                                        </p:tgtEl>
                                        <p:attrNameLst>
                                          <p:attrName>style.visibility</p:attrName>
                                        </p:attrNameLst>
                                      </p:cBhvr>
                                      <p:to>
                                        <p:strVal val="visible"/>
                                      </p:to>
                                    </p:set>
                                    <p:animEffect transition="in" filter="fade">
                                      <p:cBhvr>
                                        <p:cTn id="25"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912813"/>
            <a:ext cx="9070975"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a:solidFill>
                  <a:srgbClr val="000000"/>
                </a:solidFill>
                <a:latin typeface="Arial" panose="020B0604020202020204" pitchFamily="34" charset="0"/>
                <a:cs typeface="+mn-cs"/>
              </a:rPr>
              <a:t>VI. Typische Rechtschutzkonstellationen im Asylverfahrensrecht – </a:t>
            </a:r>
            <a:r>
              <a:rPr lang="de-DE" altLang="de-DE" sz="3100" b="1" dirty="0">
                <a:solidFill>
                  <a:srgbClr val="000000"/>
                </a:solidFill>
                <a:latin typeface="Arial" panose="020B0604020202020204" pitchFamily="34" charset="0"/>
                <a:cs typeface="+mn-cs"/>
              </a:rPr>
              <a:t>„Dublin-Bescheid“ </a:t>
            </a:r>
            <a:r>
              <a:rPr lang="de-DE" altLang="de-DE" sz="3100" dirty="0">
                <a:solidFill>
                  <a:srgbClr val="000000"/>
                </a:solidFill>
                <a:latin typeface="Arial" panose="020B0604020202020204" pitchFamily="34" charset="0"/>
                <a:cs typeface="+mn-cs"/>
              </a:rPr>
              <a:t>(I)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419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fik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9212" y="2168526"/>
            <a:ext cx="7439025" cy="4991100"/>
          </a:xfrm>
          <a:prstGeom prst="rect">
            <a:avLst/>
          </a:prstGeom>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3875" y="9112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a:solidFill>
                  <a:srgbClr val="000000"/>
                </a:solidFill>
                <a:latin typeface="Arial" panose="020B0604020202020204" pitchFamily="34" charset="0"/>
                <a:cs typeface="+mn-cs"/>
              </a:rPr>
              <a:t>VI. Typische Rechtschutzkonstellationen im Asylverfahrensrecht – </a:t>
            </a:r>
            <a:r>
              <a:rPr lang="de-DE" altLang="de-DE" sz="3100" b="1" dirty="0">
                <a:solidFill>
                  <a:srgbClr val="000000"/>
                </a:solidFill>
                <a:latin typeface="Arial" panose="020B0604020202020204" pitchFamily="34" charset="0"/>
                <a:cs typeface="+mn-cs"/>
              </a:rPr>
              <a:t>„Dublin-Bescheid“</a:t>
            </a:r>
            <a:r>
              <a:rPr lang="de-DE" altLang="de-DE" sz="3100" dirty="0">
                <a:solidFill>
                  <a:srgbClr val="000000"/>
                </a:solidFill>
                <a:latin typeface="Arial" panose="020B0604020202020204" pitchFamily="34" charset="0"/>
                <a:cs typeface="+mn-cs"/>
              </a:rPr>
              <a:t>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Typische </a:t>
            </a:r>
            <a:r>
              <a:rPr lang="de-DE" altLang="de-DE" sz="2000" b="1" dirty="0" err="1">
                <a:solidFill>
                  <a:srgbClr val="000000"/>
                </a:solidFill>
                <a:latin typeface="Arial" panose="020B0604020202020204" pitchFamily="34" charset="0"/>
                <a:cs typeface="+mn-cs"/>
              </a:rPr>
              <a:t>Bescheidtenorierung</a:t>
            </a:r>
            <a:r>
              <a:rPr lang="de-DE" altLang="de-DE" sz="2000" b="1" dirty="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Der Antrag wird als unzulässig abgelehnt.</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Abschiebungsverbote nach § 60 Abs. 5 und 7 S. 1 AufenthG liegen nicht vor. </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Die Abschiebung nach Schweden wird angeordnet.</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Das gesetzliche Einreise- und Aufenthaltsverbot gemäß § 11 Abs. 1 AufenthG wird auf 3 Monate ab dem Tag der Ausreise befristet.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440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a:solidFill>
                  <a:srgbClr val="000000"/>
                </a:solidFill>
                <a:latin typeface="Arial" panose="020B0604020202020204" pitchFamily="34" charset="0"/>
                <a:cs typeface="+mn-cs"/>
              </a:rPr>
              <a:t>I. Rechtsschutz nach dem Asyl(Vf)G</a:t>
            </a:r>
          </a:p>
          <a:p>
            <a:pPr marL="457200" indent="-457200" hangingPunct="0">
              <a:spcAft>
                <a:spcPts val="600"/>
              </a:spcAft>
              <a:buClrTx/>
              <a:buFont typeface="Arial" panose="020B0604020202020204" pitchFamily="34" charset="0"/>
              <a:buChar char="•"/>
              <a:tabLst>
                <a:tab pos="0" algn="l"/>
                <a:tab pos="35560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hangingPunct="0">
              <a:spcAft>
                <a:spcPts val="600"/>
              </a:spcAft>
              <a:buClrTx/>
              <a:buFont typeface="Arial" panose="020B0604020202020204" pitchFamily="34" charset="0"/>
              <a:buChar char="•"/>
              <a:tabLst>
                <a:tab pos="0" algn="l"/>
                <a:tab pos="35560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a:solidFill>
                  <a:srgbClr val="000000"/>
                </a:solidFill>
                <a:latin typeface="Arial" panose="020B0604020202020204" pitchFamily="34" charset="0"/>
                <a:cs typeface="+mn-cs"/>
              </a:rPr>
              <a:t>Das AsylG (bis 2015: Asyl</a:t>
            </a:r>
            <a:r>
              <a:rPr lang="de-DE" altLang="de-DE" sz="2200" u="sng" dirty="0">
                <a:solidFill>
                  <a:srgbClr val="000000"/>
                </a:solidFill>
                <a:latin typeface="Arial" panose="020B0604020202020204" pitchFamily="34" charset="0"/>
                <a:cs typeface="+mn-cs"/>
              </a:rPr>
              <a:t>verfahrens</a:t>
            </a:r>
            <a:r>
              <a:rPr lang="de-DE" altLang="de-DE" sz="2200" dirty="0">
                <a:solidFill>
                  <a:srgbClr val="000000"/>
                </a:solidFill>
                <a:latin typeface="Arial" panose="020B0604020202020204" pitchFamily="34" charset="0"/>
                <a:cs typeface="+mn-cs"/>
              </a:rPr>
              <a:t>gesetz) enthält sowohl </a:t>
            </a:r>
          </a:p>
          <a:p>
            <a:pPr marL="806450" lvl="1" indent="-354013" hangingPunct="0">
              <a:spcAft>
                <a:spcPts val="0"/>
              </a:spcAft>
              <a:buClrTx/>
              <a:buFontTx/>
              <a:buChar char="-"/>
              <a:defRPr/>
            </a:pPr>
            <a:r>
              <a:rPr lang="de-DE" altLang="de-DE" dirty="0">
                <a:solidFill>
                  <a:srgbClr val="000000"/>
                </a:solidFill>
                <a:latin typeface="Arial" panose="020B0604020202020204" pitchFamily="34" charset="0"/>
                <a:cs typeface="+mn-cs"/>
              </a:rPr>
              <a:t>materielle Regelungen (vgl. Vorlesung vom 15.5. / Fr. Achterfeld),</a:t>
            </a:r>
          </a:p>
          <a:p>
            <a:pPr marL="806450" lvl="1" indent="-354013" hangingPunct="0">
              <a:spcAft>
                <a:spcPts val="0"/>
              </a:spcAft>
              <a:buClrTx/>
              <a:buFontTx/>
              <a:buChar char="-"/>
              <a:defRPr/>
            </a:pPr>
            <a:r>
              <a:rPr lang="de-DE" altLang="de-DE" dirty="0">
                <a:solidFill>
                  <a:srgbClr val="000000"/>
                </a:solidFill>
                <a:latin typeface="Arial" panose="020B0604020202020204" pitchFamily="34" charset="0"/>
                <a:cs typeface="+mn-cs"/>
              </a:rPr>
              <a:t>behördliche Verfahrensvorschriften (vgl. Vorlesung v. 12.06. / RA Münch) als auch </a:t>
            </a:r>
          </a:p>
          <a:p>
            <a:pPr marL="806450" lvl="1" indent="-354013" hangingPunct="0">
              <a:spcAft>
                <a:spcPts val="800"/>
              </a:spcAft>
              <a:buClrTx/>
              <a:buFontTx/>
              <a:buChar char="-"/>
              <a:defRPr/>
            </a:pPr>
            <a:r>
              <a:rPr lang="de-DE" altLang="de-DE" dirty="0">
                <a:solidFill>
                  <a:srgbClr val="000000"/>
                </a:solidFill>
                <a:latin typeface="Arial" panose="020B0604020202020204" pitchFamily="34" charset="0"/>
                <a:cs typeface="+mn-cs"/>
              </a:rPr>
              <a:t>Vorschriften über das gerichtliche Verfahren (Vorlesung heute)</a:t>
            </a:r>
          </a:p>
          <a:p>
            <a:pPr marL="444500" indent="-444500" hangingPunct="0">
              <a:spcAft>
                <a:spcPts val="600"/>
              </a:spcAft>
              <a:buClrTx/>
              <a:buFont typeface="Arial" panose="020B0604020202020204" pitchFamily="34" charset="0"/>
              <a:buChar char="•"/>
              <a:defRPr/>
            </a:pPr>
            <a:r>
              <a:rPr lang="de-DE" altLang="de-DE" sz="2200" dirty="0">
                <a:solidFill>
                  <a:srgbClr val="000000"/>
                </a:solidFill>
                <a:latin typeface="Arial" panose="020B0604020202020204" pitchFamily="34" charset="0"/>
                <a:cs typeface="+mn-cs"/>
              </a:rPr>
              <a:t>aber: </a:t>
            </a:r>
          </a:p>
          <a:p>
            <a:pPr marL="806450" lvl="1" indent="-354013" hangingPunct="0">
              <a:spcAft>
                <a:spcPts val="600"/>
              </a:spcAft>
              <a:buClrTx/>
              <a:buFontTx/>
              <a:buChar char="-"/>
              <a:defRPr/>
            </a:pPr>
            <a:r>
              <a:rPr lang="de-DE" altLang="de-DE" dirty="0">
                <a:solidFill>
                  <a:srgbClr val="000000"/>
                </a:solidFill>
                <a:latin typeface="Arial" panose="020B0604020202020204" pitchFamily="34" charset="0"/>
                <a:cs typeface="+mn-cs"/>
              </a:rPr>
              <a:t>im materiellen Bereich: 	(nahezu) Vollregelung</a:t>
            </a:r>
          </a:p>
          <a:p>
            <a:pPr marL="806450" lvl="1" indent="-354013" hangingPunct="0">
              <a:spcAft>
                <a:spcPts val="600"/>
              </a:spcAft>
              <a:buClrTx/>
              <a:buFontTx/>
              <a:buChar char="-"/>
              <a:defRPr/>
            </a:pPr>
            <a:r>
              <a:rPr lang="de-DE" altLang="de-DE" dirty="0">
                <a:solidFill>
                  <a:srgbClr val="000000"/>
                </a:solidFill>
                <a:latin typeface="Arial" panose="020B0604020202020204" pitchFamily="34" charset="0"/>
                <a:cs typeface="+mn-cs"/>
              </a:rPr>
              <a:t>im Verfahrensbereich:  	aufbauend auf allgemeinem Verfahrensrecht</a:t>
            </a:r>
          </a:p>
          <a:p>
            <a:pPr marL="444500" indent="-444500" hangingPunct="0">
              <a:spcAft>
                <a:spcPts val="600"/>
              </a:spcAft>
              <a:buClrTx/>
              <a:buFont typeface="Arial" panose="020B0604020202020204" pitchFamily="34" charset="0"/>
              <a:buChar char="•"/>
              <a:defRPr/>
            </a:pPr>
            <a:r>
              <a:rPr lang="de-DE" altLang="de-DE" sz="2200" dirty="0">
                <a:solidFill>
                  <a:srgbClr val="000000"/>
                </a:solidFill>
                <a:latin typeface="Arial" panose="020B0604020202020204" pitchFamily="34" charset="0"/>
                <a:cs typeface="+mn-cs"/>
              </a:rPr>
              <a:t>d.h.: </a:t>
            </a:r>
          </a:p>
          <a:p>
            <a:pPr marL="806450" lvl="1" indent="-354013" hangingPunct="0">
              <a:spcAft>
                <a:spcPts val="0"/>
              </a:spcAft>
              <a:buClrTx/>
              <a:buFontTx/>
              <a:buChar char="-"/>
              <a:defRPr/>
            </a:pPr>
            <a:r>
              <a:rPr lang="de-DE" altLang="de-DE" dirty="0">
                <a:solidFill>
                  <a:srgbClr val="000000"/>
                </a:solidFill>
                <a:latin typeface="Arial" panose="020B0604020202020204" pitchFamily="34" charset="0"/>
                <a:cs typeface="+mn-cs"/>
              </a:rPr>
              <a:t>für das gerichtliche Verfahren ist </a:t>
            </a:r>
            <a:r>
              <a:rPr lang="de-DE" altLang="de-DE" b="1" dirty="0">
                <a:solidFill>
                  <a:srgbClr val="000000"/>
                </a:solidFill>
                <a:latin typeface="Arial" panose="020B0604020202020204" pitchFamily="34" charset="0"/>
                <a:cs typeface="+mn-cs"/>
              </a:rPr>
              <a:t>stets</a:t>
            </a:r>
            <a:r>
              <a:rPr lang="de-DE" altLang="de-DE" dirty="0">
                <a:solidFill>
                  <a:srgbClr val="000000"/>
                </a:solidFill>
                <a:latin typeface="Arial" panose="020B0604020202020204" pitchFamily="34" charset="0"/>
                <a:cs typeface="+mn-cs"/>
              </a:rPr>
              <a:t> Verständnis der VwGO erforderlich</a:t>
            </a:r>
          </a:p>
          <a:p>
            <a:pPr marL="806450" lvl="1" indent="-354013" hangingPunct="0">
              <a:spcAft>
                <a:spcPts val="0"/>
              </a:spcAft>
              <a:buClrTx/>
              <a:buFontTx/>
              <a:buChar char="-"/>
              <a:defRPr/>
            </a:pPr>
            <a:r>
              <a:rPr lang="de-DE" altLang="de-DE" dirty="0">
                <a:solidFill>
                  <a:srgbClr val="000000"/>
                </a:solidFill>
                <a:latin typeface="Arial" panose="020B0604020202020204" pitchFamily="34" charset="0"/>
                <a:cs typeface="+mn-cs"/>
              </a:rPr>
              <a:t>aber: </a:t>
            </a:r>
            <a:r>
              <a:rPr lang="de-DE" altLang="de-DE" b="1" dirty="0">
                <a:solidFill>
                  <a:srgbClr val="000000"/>
                </a:solidFill>
                <a:latin typeface="Arial" panose="020B0604020202020204" pitchFamily="34" charset="0"/>
                <a:cs typeface="+mn-cs"/>
              </a:rPr>
              <a:t>immer</a:t>
            </a:r>
            <a:r>
              <a:rPr lang="de-DE" altLang="de-DE" dirty="0">
                <a:solidFill>
                  <a:srgbClr val="000000"/>
                </a:solidFill>
                <a:latin typeface="Arial" panose="020B0604020202020204" pitchFamily="34" charset="0"/>
                <a:cs typeface="+mn-cs"/>
              </a:rPr>
              <a:t> prüfen, ob das AsylG Besonderheiten enthält</a:t>
            </a:r>
          </a:p>
          <a:p>
            <a:pPr marL="806450" lvl="1" indent="-354013" hangingPunct="0">
              <a:spcAft>
                <a:spcPts val="600"/>
              </a:spcAft>
              <a:buClrTx/>
              <a:buFontTx/>
              <a:buChar char="-"/>
              <a:defRPr/>
            </a:pPr>
            <a:r>
              <a:rPr lang="de-DE" altLang="de-DE" dirty="0">
                <a:solidFill>
                  <a:srgbClr val="000000"/>
                </a:solidFill>
                <a:latin typeface="Arial" panose="020B0604020202020204" pitchFamily="34" charset="0"/>
                <a:cs typeface="+mn-cs"/>
              </a:rPr>
              <a:t>Anwendungsbereich der Sonderregeln: „Entscheidungen nach diesem Gesetz“</a:t>
            </a:r>
          </a:p>
          <a:p>
            <a:pPr marL="1206500" lvl="2" indent="-354013" hangingPunct="0">
              <a:spcAft>
                <a:spcPts val="0"/>
              </a:spcAft>
              <a:buClrTx/>
              <a:buFont typeface="Courier New" panose="02070309020205020404" pitchFamily="49" charset="0"/>
              <a:buChar char="o"/>
              <a:defRPr/>
            </a:pPr>
            <a:r>
              <a:rPr lang="de-DE" altLang="de-DE" dirty="0">
                <a:solidFill>
                  <a:srgbClr val="000000"/>
                </a:solidFill>
                <a:latin typeface="Arial" panose="020B0604020202020204" pitchFamily="34" charset="0"/>
                <a:cs typeface="+mn-cs"/>
              </a:rPr>
              <a:t>v.a. Entscheidungen des Bundesamts f. Migration und Flüchtlinge</a:t>
            </a:r>
          </a:p>
          <a:p>
            <a:pPr marL="1206500" lvl="2" indent="-354013" hangingPunct="0">
              <a:spcAft>
                <a:spcPts val="0"/>
              </a:spcAft>
              <a:buClrTx/>
              <a:buFont typeface="Courier New" panose="02070309020205020404" pitchFamily="49" charset="0"/>
              <a:buChar char="o"/>
              <a:defRPr/>
            </a:pPr>
            <a:r>
              <a:rPr lang="de-DE" altLang="de-DE" dirty="0">
                <a:solidFill>
                  <a:srgbClr val="000000"/>
                </a:solidFill>
                <a:latin typeface="Arial" panose="020B0604020202020204" pitchFamily="34" charset="0"/>
                <a:cs typeface="+mn-cs"/>
              </a:rPr>
              <a:t>aber: auch z.B. auf § 15 AsylG gestützte „Passverfügung“ der Ausländerbehörden (Pflicht z. Beschaffung v. Reisepässen) </a:t>
            </a:r>
          </a:p>
          <a:p>
            <a:pPr marL="1206500" lvl="2" indent="-354013" hangingPunct="0">
              <a:spcAft>
                <a:spcPts val="0"/>
              </a:spcAft>
              <a:buClrTx/>
              <a:buFont typeface="Courier New" panose="02070309020205020404" pitchFamily="49" charset="0"/>
              <a:buChar char="o"/>
              <a:defRPr/>
            </a:pPr>
            <a:r>
              <a:rPr lang="de-DE" altLang="de-DE" dirty="0">
                <a:solidFill>
                  <a:srgbClr val="000000"/>
                </a:solidFill>
                <a:latin typeface="Arial" panose="020B0604020202020204" pitchFamily="34" charset="0"/>
                <a:cs typeface="+mn-cs"/>
              </a:rPr>
              <a:t>nicht bei Entscheidungen nach allgemeinem Ausländerrecht (AufenthG) </a:t>
            </a:r>
          </a:p>
          <a:p>
            <a:pPr marL="806450" lvl="1" indent="-354013" hangingPunct="0">
              <a:spcAft>
                <a:spcPts val="0"/>
              </a:spcAft>
              <a:buClrTx/>
              <a:buFontTx/>
              <a:buChar char="-"/>
              <a:defRPr/>
            </a:pPr>
            <a:endParaRPr lang="de-DE" altLang="de-DE" sz="2000" dirty="0">
              <a:solidFill>
                <a:srgbClr val="000000"/>
              </a:solidFill>
              <a:latin typeface="Arial" panose="020B0604020202020204" pitchFamily="34" charset="0"/>
              <a:cs typeface="+mn-cs"/>
            </a:endParaRPr>
          </a:p>
        </p:txBody>
      </p:sp>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9" end="9"/>
                                            </p:txEl>
                                          </p:spTgt>
                                        </p:tgtEl>
                                        <p:attrNameLst>
                                          <p:attrName>style.visibility</p:attrName>
                                        </p:attrNameLst>
                                      </p:cBhvr>
                                      <p:to>
                                        <p:strVal val="visible"/>
                                      </p:to>
                                    </p:set>
                                    <p:animEffect transition="in" filter="fade">
                                      <p:cBhvr>
                                        <p:cTn id="22" dur="1000"/>
                                        <p:tgtEl>
                                          <p:spTgt spid="307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0" end="10"/>
                                            </p:txEl>
                                          </p:spTgt>
                                        </p:tgtEl>
                                        <p:attrNameLst>
                                          <p:attrName>style.visibility</p:attrName>
                                        </p:attrNameLst>
                                      </p:cBhvr>
                                      <p:to>
                                        <p:strVal val="visible"/>
                                      </p:to>
                                    </p:set>
                                    <p:animEffect transition="in" filter="fade">
                                      <p:cBhvr>
                                        <p:cTn id="27" dur="1000"/>
                                        <p:tgtEl>
                                          <p:spTgt spid="307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1" end="11"/>
                                            </p:txEl>
                                          </p:spTgt>
                                        </p:tgtEl>
                                        <p:attrNameLst>
                                          <p:attrName>style.visibility</p:attrName>
                                        </p:attrNameLst>
                                      </p:cBhvr>
                                      <p:to>
                                        <p:strVal val="visible"/>
                                      </p:to>
                                    </p:set>
                                    <p:animEffect transition="in" filter="fade">
                                      <p:cBhvr>
                                        <p:cTn id="32" dur="1000"/>
                                        <p:tgtEl>
                                          <p:spTgt spid="3075">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2" end="12"/>
                                            </p:txEl>
                                          </p:spTgt>
                                        </p:tgtEl>
                                        <p:attrNameLst>
                                          <p:attrName>style.visibility</p:attrName>
                                        </p:attrNameLst>
                                      </p:cBhvr>
                                      <p:to>
                                        <p:strVal val="visible"/>
                                      </p:to>
                                    </p:set>
                                    <p:animEffect transition="in" filter="fade">
                                      <p:cBhvr>
                                        <p:cTn id="37" dur="1000"/>
                                        <p:tgtEl>
                                          <p:spTgt spid="3075">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3" end="13"/>
                                            </p:txEl>
                                          </p:spTgt>
                                        </p:tgtEl>
                                        <p:attrNameLst>
                                          <p:attrName>style.visibility</p:attrName>
                                        </p:attrNameLst>
                                      </p:cBhvr>
                                      <p:to>
                                        <p:strVal val="visible"/>
                                      </p:to>
                                    </p:set>
                                    <p:animEffect transition="in" filter="fade">
                                      <p:cBhvr>
                                        <p:cTn id="42" dur="1000"/>
                                        <p:tgtEl>
                                          <p:spTgt spid="3075">
                                            <p:txEl>
                                              <p:pRg st="13" end="13"/>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075">
                                            <p:txEl>
                                              <p:pRg st="14" end="14"/>
                                            </p:txEl>
                                          </p:spTgt>
                                        </p:tgtEl>
                                        <p:attrNameLst>
                                          <p:attrName>style.visibility</p:attrName>
                                        </p:attrNameLst>
                                      </p:cBhvr>
                                      <p:to>
                                        <p:strVal val="visible"/>
                                      </p:to>
                                    </p:set>
                                    <p:animEffect transition="in" filter="fade">
                                      <p:cBhvr>
                                        <p:cTn id="45" dur="1000"/>
                                        <p:tgtEl>
                                          <p:spTgt spid="3075">
                                            <p:txEl>
                                              <p:pRg st="14" end="14"/>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3075">
                                            <p:txEl>
                                              <p:pRg st="15" end="15"/>
                                            </p:txEl>
                                          </p:spTgt>
                                        </p:tgtEl>
                                        <p:attrNameLst>
                                          <p:attrName>style.visibility</p:attrName>
                                        </p:attrNameLst>
                                      </p:cBhvr>
                                      <p:to>
                                        <p:strVal val="visible"/>
                                      </p:to>
                                    </p:set>
                                    <p:animEffect transition="in" filter="fade">
                                      <p:cBhvr>
                                        <p:cTn id="48"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145586"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a:solidFill>
                  <a:srgbClr val="000000"/>
                </a:solidFill>
                <a:latin typeface="Arial" panose="020B0604020202020204" pitchFamily="34" charset="0"/>
                <a:cs typeface="+mn-cs"/>
              </a:rPr>
              <a:t>VI. Typische Rechtschutzkonstellationen im Asylverfahrensrecht – </a:t>
            </a:r>
            <a:r>
              <a:rPr lang="de-DE" altLang="de-DE" sz="3100" b="1" dirty="0">
                <a:solidFill>
                  <a:srgbClr val="000000"/>
                </a:solidFill>
                <a:latin typeface="Arial" panose="020B0604020202020204" pitchFamily="34" charset="0"/>
                <a:cs typeface="+mn-cs"/>
              </a:rPr>
              <a:t>„Dublin-Bescheid“ </a:t>
            </a:r>
            <a:r>
              <a:rPr lang="de-DE" altLang="de-DE" sz="3100" dirty="0">
                <a:solidFill>
                  <a:srgbClr val="000000"/>
                </a:solidFill>
                <a:latin typeface="Arial" panose="020B0604020202020204" pitchFamily="34" charset="0"/>
                <a:cs typeface="+mn-cs"/>
              </a:rPr>
              <a:t>(II)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t>
            </a:r>
            <a:r>
              <a:rPr lang="de-DE" altLang="de-DE" sz="2000" b="1" dirty="0">
                <a:solidFill>
                  <a:srgbClr val="000000"/>
                </a:solidFill>
                <a:latin typeface="Arial" panose="020B0604020202020204" pitchFamily="34" charset="0"/>
                <a:cs typeface="+mn-cs"/>
              </a:rPr>
              <a:t>Ziffer 1:</a:t>
            </a:r>
            <a:r>
              <a:rPr lang="de-DE" altLang="de-DE" sz="2000" dirty="0">
                <a:solidFill>
                  <a:srgbClr val="000000"/>
                </a:solidFill>
                <a:latin typeface="Arial" panose="020B0604020202020204" pitchFamily="34" charset="0"/>
                <a:cs typeface="+mn-cs"/>
              </a:rPr>
              <a:t> „Der Antrag wird als unzulässig abgelehnt.“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Anfechtungsklage, Klagefrist 1 Woche (§§ 74 Abs. 1 HS 2, § 34a Abs. 2 S. 1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a:solidFill>
                  <a:srgbClr val="000000"/>
                </a:solidFill>
                <a:latin typeface="Arial" panose="020B0604020202020204" pitchFamily="34" charset="0"/>
                <a:cs typeface="+mn-cs"/>
              </a:rPr>
              <a:t>(P) </a:t>
            </a:r>
            <a:r>
              <a:rPr lang="de-DE" altLang="de-DE" dirty="0">
                <a:solidFill>
                  <a:srgbClr val="000000"/>
                </a:solidFill>
                <a:latin typeface="Arial" panose="020B0604020202020204" pitchFamily="34" charset="0"/>
                <a:cs typeface="+mn-cs"/>
              </a:rPr>
              <a:t>zusätzlich Leistungs- oder Verpflichtungsklage auf Fortsetzung des Verfahrens bzw. auf Zuerkennung des Flüchtlingsstatus?</a:t>
            </a:r>
          </a:p>
          <a:p>
            <a:pPr marL="1071563" lvl="2"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BVerwG, Urt. v. 27.10.2015 – 1 C 32/14 –, juris, Rn. 13 ff.: 	</a:t>
            </a:r>
            <a:r>
              <a:rPr lang="de-DE" altLang="de-DE" b="1" dirty="0">
                <a:solidFill>
                  <a:srgbClr val="000000"/>
                </a:solidFill>
                <a:latin typeface="Arial" panose="020B0604020202020204" pitchFamily="34" charset="0"/>
                <a:cs typeface="+mn-cs"/>
              </a:rPr>
              <a:t>nein</a:t>
            </a:r>
          </a:p>
          <a:p>
            <a:pPr marL="1071563" lvl="2"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Grund: Trennung zw. Zuständigkeitsbestimmungs- und Anerkennungsverfahren</a:t>
            </a:r>
          </a:p>
          <a:p>
            <a:pPr marL="1485900" lvl="2"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Eilrechtsschutzverfahren: 		</a:t>
            </a:r>
            <a:endParaRPr lang="de-DE" altLang="de-DE" sz="2000" b="1"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b="1"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Antrag auf Anordnung der </a:t>
            </a:r>
            <a:r>
              <a:rPr lang="de-DE" altLang="de-DE" dirty="0" err="1">
                <a:solidFill>
                  <a:srgbClr val="000000"/>
                </a:solidFill>
                <a:latin typeface="Arial" panose="020B0604020202020204" pitchFamily="34" charset="0"/>
                <a:cs typeface="+mn-cs"/>
              </a:rPr>
              <a:t>aW</a:t>
            </a:r>
            <a:r>
              <a:rPr lang="de-DE" altLang="de-DE" dirty="0">
                <a:solidFill>
                  <a:srgbClr val="000000"/>
                </a:solidFill>
                <a:latin typeface="Arial" panose="020B0604020202020204" pitchFamily="34" charset="0"/>
                <a:cs typeface="+mn-cs"/>
              </a:rPr>
              <a:t> (§ 80 Abs. 5 VwGO) </a:t>
            </a:r>
            <a:r>
              <a:rPr lang="de-DE" altLang="de-DE" b="1" u="sng" dirty="0">
                <a:solidFill>
                  <a:srgbClr val="000000"/>
                </a:solidFill>
                <a:latin typeface="Arial" panose="020B0604020202020204" pitchFamily="34" charset="0"/>
                <a:cs typeface="+mn-cs"/>
              </a:rPr>
              <a:t>hinsichtlich Ziffer 1 </a:t>
            </a:r>
            <a:r>
              <a:rPr lang="de-DE" altLang="de-DE" b="1" dirty="0">
                <a:solidFill>
                  <a:srgbClr val="000000"/>
                </a:solidFill>
                <a:latin typeface="Arial" panose="020B0604020202020204" pitchFamily="34" charset="0"/>
                <a:cs typeface="+mn-cs"/>
              </a:rPr>
              <a:t>unnötig</a:t>
            </a:r>
            <a:r>
              <a:rPr lang="de-DE" altLang="de-DE" dirty="0">
                <a:solidFill>
                  <a:srgbClr val="000000"/>
                </a:solidFill>
                <a:latin typeface="Arial" panose="020B0604020202020204" pitchFamily="34" charset="0"/>
                <a:cs typeface="+mn-cs"/>
              </a:rPr>
              <a:t> (kein vollstreckbarer Inhalt)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Antrag auf Erlass einer einstweiligen Anordnung wg. vollständiger Vorwegnahme der Hauptsache nicht zielführend („vorläufige Asylanerkennung?“)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Zudem: Trennung </a:t>
            </a:r>
            <a:r>
              <a:rPr lang="de-DE" altLang="de-DE" dirty="0" err="1">
                <a:solidFill>
                  <a:srgbClr val="000000"/>
                </a:solidFill>
                <a:latin typeface="Arial" panose="020B0604020202020204" pitchFamily="34" charset="0"/>
                <a:cs typeface="+mn-cs"/>
              </a:rPr>
              <a:t>Zuständigkeitsbestimmungs</a:t>
            </a:r>
            <a:r>
              <a:rPr lang="de-DE" altLang="de-DE" dirty="0">
                <a:solidFill>
                  <a:srgbClr val="000000"/>
                </a:solidFill>
                <a:latin typeface="Arial" panose="020B0604020202020204" pitchFamily="34" charset="0"/>
                <a:cs typeface="+mn-cs"/>
              </a:rPr>
              <a:t> / -anerkennungsverfahren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460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2" name="Textfeld 1"/>
          <p:cNvSpPr txBox="1"/>
          <p:nvPr/>
        </p:nvSpPr>
        <p:spPr>
          <a:xfrm>
            <a:off x="4518063" y="4931965"/>
            <a:ext cx="5400600" cy="369332"/>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unnötig (aber: Abschiebungsanordnung!)</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8" end="8"/>
                                            </p:txEl>
                                          </p:spTgt>
                                        </p:tgtEl>
                                        <p:attrNameLst>
                                          <p:attrName>style.visibility</p:attrName>
                                        </p:attrNameLst>
                                      </p:cBhvr>
                                      <p:to>
                                        <p:strVal val="visible"/>
                                      </p:to>
                                    </p:set>
                                    <p:animEffect transition="in" filter="fade">
                                      <p:cBhvr>
                                        <p:cTn id="12" dur="1000"/>
                                        <p:tgtEl>
                                          <p:spTgt spid="307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9" end="9"/>
                                            </p:txEl>
                                          </p:spTgt>
                                        </p:tgtEl>
                                        <p:attrNameLst>
                                          <p:attrName>style.visibility</p:attrName>
                                        </p:attrNameLst>
                                      </p:cBhvr>
                                      <p:to>
                                        <p:strVal val="visible"/>
                                      </p:to>
                                    </p:set>
                                    <p:animEffect transition="in" filter="fade">
                                      <p:cBhvr>
                                        <p:cTn id="17" dur="500"/>
                                        <p:tgtEl>
                                          <p:spTgt spid="3075">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0" end="10"/>
                                            </p:txEl>
                                          </p:spTgt>
                                        </p:tgtEl>
                                        <p:attrNameLst>
                                          <p:attrName>style.visibility</p:attrName>
                                        </p:attrNameLst>
                                      </p:cBhvr>
                                      <p:to>
                                        <p:strVal val="visible"/>
                                      </p:to>
                                    </p:set>
                                    <p:animEffect transition="in" filter="fade">
                                      <p:cBhvr>
                                        <p:cTn id="22" dur="500"/>
                                        <p:tgtEl>
                                          <p:spTgt spid="3075">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4" end="14"/>
                                            </p:txEl>
                                          </p:spTgt>
                                        </p:tgtEl>
                                        <p:attrNameLst>
                                          <p:attrName>style.visibility</p:attrName>
                                        </p:attrNameLst>
                                      </p:cBhvr>
                                      <p:to>
                                        <p:strVal val="visible"/>
                                      </p:to>
                                    </p:set>
                                    <p:animEffect transition="in" filter="fade">
                                      <p:cBhvr>
                                        <p:cTn id="27" dur="1000"/>
                                        <p:tgtEl>
                                          <p:spTgt spid="3075">
                                            <p:txEl>
                                              <p:pRg st="14" end="1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5" end="15"/>
                                            </p:txEl>
                                          </p:spTgt>
                                        </p:tgtEl>
                                        <p:attrNameLst>
                                          <p:attrName>style.visibility</p:attrName>
                                        </p:attrNameLst>
                                      </p:cBhvr>
                                      <p:to>
                                        <p:strVal val="visible"/>
                                      </p:to>
                                    </p:set>
                                    <p:animEffect transition="in" filter="fade">
                                      <p:cBhvr>
                                        <p:cTn id="32" dur="1000"/>
                                        <p:tgtEl>
                                          <p:spTgt spid="3075">
                                            <p:txEl>
                                              <p:pRg st="15" end="1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6" end="16"/>
                                            </p:txEl>
                                          </p:spTgt>
                                        </p:tgtEl>
                                        <p:attrNameLst>
                                          <p:attrName>style.visibility</p:attrName>
                                        </p:attrNameLst>
                                      </p:cBhvr>
                                      <p:to>
                                        <p:strVal val="visible"/>
                                      </p:to>
                                    </p:set>
                                    <p:animEffect transition="in" filter="fade">
                                      <p:cBhvr>
                                        <p:cTn id="37" dur="1000"/>
                                        <p:tgtEl>
                                          <p:spTgt spid="3075">
                                            <p:txEl>
                                              <p:pRg st="16" end="1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a:solidFill>
                  <a:srgbClr val="000000"/>
                </a:solidFill>
                <a:latin typeface="Arial" panose="020B0604020202020204" pitchFamily="34" charset="0"/>
                <a:cs typeface="+mn-cs"/>
              </a:rPr>
              <a:t>VI. Typische Rechtschutzkonstellationen im Asylverfahrensrecht – </a:t>
            </a:r>
            <a:r>
              <a:rPr lang="de-DE" altLang="de-DE" sz="3100" b="1" dirty="0">
                <a:solidFill>
                  <a:srgbClr val="000000"/>
                </a:solidFill>
                <a:latin typeface="Arial" panose="020B0604020202020204" pitchFamily="34" charset="0"/>
                <a:cs typeface="+mn-cs"/>
              </a:rPr>
              <a:t>„Dublin-Bescheid“ </a:t>
            </a:r>
            <a:r>
              <a:rPr lang="de-DE" altLang="de-DE" sz="3100" dirty="0">
                <a:solidFill>
                  <a:srgbClr val="000000"/>
                </a:solidFill>
                <a:latin typeface="Arial" panose="020B0604020202020204" pitchFamily="34" charset="0"/>
                <a:cs typeface="+mn-cs"/>
              </a:rPr>
              <a:t>(III)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t>
            </a:r>
            <a:r>
              <a:rPr lang="de-DE" altLang="de-DE" sz="2000" b="1" dirty="0">
                <a:solidFill>
                  <a:srgbClr val="000000"/>
                </a:solidFill>
                <a:latin typeface="Arial" panose="020B0604020202020204" pitchFamily="34" charset="0"/>
                <a:cs typeface="+mn-cs"/>
              </a:rPr>
              <a:t>Ziffer 2:</a:t>
            </a:r>
            <a:r>
              <a:rPr lang="de-DE" altLang="de-DE" sz="2000" dirty="0">
                <a:solidFill>
                  <a:srgbClr val="000000"/>
                </a:solidFill>
                <a:latin typeface="Arial" panose="020B0604020202020204" pitchFamily="34" charset="0"/>
                <a:cs typeface="+mn-cs"/>
              </a:rPr>
              <a:t> „</a:t>
            </a:r>
            <a:r>
              <a:rPr lang="de-DE" altLang="de-DE" sz="2000" dirty="0">
                <a:solidFill>
                  <a:srgbClr val="000000"/>
                </a:solidFill>
                <a:latin typeface="Arial" panose="020B0604020202020204" pitchFamily="34" charset="0"/>
              </a:rPr>
              <a:t>Abschiebungsverbote nach § 60 Abs. 5 und 7 S. 1 AufenthG liegen nicht vor.</a:t>
            </a:r>
            <a:r>
              <a:rPr lang="de-DE" altLang="de-DE" sz="2000" dirty="0">
                <a:solidFill>
                  <a:srgbClr val="000000"/>
                </a:solidFill>
                <a:latin typeface="Arial" panose="020B0604020202020204" pitchFamily="34" charset="0"/>
                <a:cs typeface="+mn-cs"/>
              </a:rPr>
              <a: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an sich vom Anfechtungsantrag gegen Ziffer 1 erfasst (vgl. </a:t>
            </a:r>
            <a:r>
              <a:rPr lang="de-DE" altLang="de-DE" sz="1600" dirty="0">
                <a:solidFill>
                  <a:srgbClr val="000000"/>
                </a:solidFill>
                <a:latin typeface="Arial" panose="020B0604020202020204" pitchFamily="34" charset="0"/>
              </a:rPr>
              <a:t>BVerwG, Urt. v. 14.12.2016 – 1 C 4/16 –, Rn. 21: „verfrühte Entscheidung“ über Abschiebeverbote, wenn das Asylverfahren nach Klagestattgabe fortgeführt werden muss)</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ggf. hilfsweise Verpflichtungsklage auf Feststellung, dass Abschiebungsverbote vorliegen (eher theoretisch, da beim Vorliegen von Abschiebungsverboten i.d.R. auch der Hauptantrag Erfolg hat; vgl. aber EuGH, Urteil vom 16. Februar 2017 – C-578/16 PPU –, juris, Rn. 70 ff.)</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1485900" lvl="2"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Eilrechtsschutzverfahren: 		</a:t>
            </a:r>
            <a:endParaRPr lang="de-DE" altLang="de-DE" sz="2000" b="1"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b="1"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460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6" name="Textfeld 5"/>
          <p:cNvSpPr txBox="1"/>
          <p:nvPr/>
        </p:nvSpPr>
        <p:spPr>
          <a:xfrm>
            <a:off x="4320232" y="5652045"/>
            <a:ext cx="5400600" cy="369332"/>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unnötig (wie bei Ziffer 1)</a:t>
            </a:r>
            <a:endParaRPr lang="de-DE" dirty="0"/>
          </a:p>
        </p:txBody>
      </p:sp>
    </p:spTree>
    <p:extLst>
      <p:ext uri="{BB962C8B-B14F-4D97-AF65-F5344CB8AC3E}">
        <p14:creationId xmlns:p14="http://schemas.microsoft.com/office/powerpoint/2010/main" val="69464236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8" end="8"/>
                                            </p:txEl>
                                          </p:spTgt>
                                        </p:tgtEl>
                                        <p:attrNameLst>
                                          <p:attrName>style.visibility</p:attrName>
                                        </p:attrNameLst>
                                      </p:cBhvr>
                                      <p:to>
                                        <p:strVal val="visible"/>
                                      </p:to>
                                    </p:set>
                                    <p:animEffect transition="in" filter="fade">
                                      <p:cBhvr>
                                        <p:cTn id="12" dur="1000"/>
                                        <p:tgtEl>
                                          <p:spTgt spid="307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903288"/>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a:solidFill>
                  <a:srgbClr val="000000"/>
                </a:solidFill>
                <a:latin typeface="Arial" panose="020B0604020202020204" pitchFamily="34" charset="0"/>
                <a:cs typeface="+mn-cs"/>
              </a:rPr>
              <a:t>VI. Typische Rechtschutzkonstellationen im Asylverfahrensrecht – </a:t>
            </a:r>
            <a:r>
              <a:rPr lang="de-DE" altLang="de-DE" sz="3100" b="1" dirty="0">
                <a:solidFill>
                  <a:srgbClr val="000000"/>
                </a:solidFill>
                <a:latin typeface="Arial" panose="020B0604020202020204" pitchFamily="34" charset="0"/>
                <a:cs typeface="+mn-cs"/>
              </a:rPr>
              <a:t>„Dublin-Bescheid“ </a:t>
            </a:r>
            <a:r>
              <a:rPr lang="de-DE" altLang="de-DE" sz="3100" dirty="0">
                <a:solidFill>
                  <a:srgbClr val="000000"/>
                </a:solidFill>
                <a:latin typeface="Arial" panose="020B0604020202020204" pitchFamily="34" charset="0"/>
                <a:cs typeface="+mn-cs"/>
              </a:rPr>
              <a:t>(IV)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t>
            </a:r>
            <a:r>
              <a:rPr lang="de-DE" altLang="de-DE" sz="2000" b="1" dirty="0">
                <a:solidFill>
                  <a:srgbClr val="000000"/>
                </a:solidFill>
                <a:latin typeface="Arial" panose="020B0604020202020204" pitchFamily="34" charset="0"/>
                <a:cs typeface="+mn-cs"/>
              </a:rPr>
              <a:t>Ziffer 3:</a:t>
            </a:r>
            <a:r>
              <a:rPr lang="de-DE" altLang="de-DE" sz="2000" dirty="0">
                <a:solidFill>
                  <a:srgbClr val="000000"/>
                </a:solidFill>
                <a:latin typeface="Arial" panose="020B0604020202020204" pitchFamily="34" charset="0"/>
                <a:cs typeface="+mn-cs"/>
              </a:rPr>
              <a:t> „Die Abschiebung nach Schweden wird angeordnet.“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p>
          <a:p>
            <a:pPr marL="10858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nur Anfechtungsklage</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Klagefrist eine Woche (§§ 74 Abs. 1 HS 2, § 34a Abs. 2 S. 1 AsylG)</a:t>
            </a:r>
          </a:p>
          <a:p>
            <a:pPr marL="10858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Eilrechtsschutzverfahren: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Antrag auf Anordnung der aufschiebenden Wirkung (§ 80 Abs. 5 VwGO) erforderlich, um Abschiebung vor Entscheidung in der Hauptsache zu verhindern (§ 34a Abs. 2 S. 2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Antragsfrist: eine Woche (§ 34a Abs. 2 S. 1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481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8" name="Textfeld 7"/>
          <p:cNvSpPr txBox="1"/>
          <p:nvPr/>
        </p:nvSpPr>
        <p:spPr>
          <a:xfrm>
            <a:off x="5832399" y="5003973"/>
            <a:ext cx="4248225" cy="369332"/>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nötig</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2" end="12"/>
                                            </p:txEl>
                                          </p:spTgt>
                                        </p:tgtEl>
                                        <p:attrNameLst>
                                          <p:attrName>style.visibility</p:attrName>
                                        </p:attrNameLst>
                                      </p:cBhvr>
                                      <p:to>
                                        <p:strVal val="visible"/>
                                      </p:to>
                                    </p:set>
                                    <p:animEffect transition="in" filter="fade">
                                      <p:cBhvr>
                                        <p:cTn id="22" dur="1000"/>
                                        <p:tgtEl>
                                          <p:spTgt spid="3075">
                                            <p:txEl>
                                              <p:pRg st="12" end="1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3" end="13"/>
                                            </p:txEl>
                                          </p:spTgt>
                                        </p:tgtEl>
                                        <p:attrNameLst>
                                          <p:attrName>style.visibility</p:attrName>
                                        </p:attrNameLst>
                                      </p:cBhvr>
                                      <p:to>
                                        <p:strVal val="visible"/>
                                      </p:to>
                                    </p:set>
                                    <p:animEffect transition="in" filter="fade">
                                      <p:cBhvr>
                                        <p:cTn id="27" dur="1000"/>
                                        <p:tgtEl>
                                          <p:spTgt spid="307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55637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a:solidFill>
                  <a:srgbClr val="000000"/>
                </a:solidFill>
                <a:latin typeface="Arial" panose="020B0604020202020204" pitchFamily="34" charset="0"/>
                <a:cs typeface="+mn-cs"/>
              </a:rPr>
              <a:t>VI. Typische Rechtschutzkonstellationen im Asylverfahrensrecht – </a:t>
            </a:r>
            <a:r>
              <a:rPr lang="de-DE" altLang="de-DE" sz="3100" b="1" dirty="0">
                <a:solidFill>
                  <a:srgbClr val="000000"/>
                </a:solidFill>
                <a:latin typeface="Arial" panose="020B0604020202020204" pitchFamily="34" charset="0"/>
                <a:cs typeface="+mn-cs"/>
              </a:rPr>
              <a:t>„Dublin-Bescheid“</a:t>
            </a:r>
            <a:r>
              <a:rPr lang="de-DE" altLang="de-DE" sz="3100" dirty="0">
                <a:solidFill>
                  <a:srgbClr val="000000"/>
                </a:solidFill>
                <a:latin typeface="Arial" panose="020B0604020202020204" pitchFamily="34" charset="0"/>
                <a:cs typeface="+mn-cs"/>
              </a:rPr>
              <a:t> (IV)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rPr>
              <a:t>Rechtsschutz gegen </a:t>
            </a:r>
            <a:r>
              <a:rPr lang="de-DE" altLang="de-DE" sz="2000" b="1" dirty="0">
                <a:solidFill>
                  <a:srgbClr val="000000"/>
                </a:solidFill>
                <a:latin typeface="Arial" panose="020B0604020202020204" pitchFamily="34" charset="0"/>
              </a:rPr>
              <a:t>Ziffer 4:</a:t>
            </a:r>
            <a:r>
              <a:rPr lang="de-DE" altLang="de-DE" sz="2000" dirty="0">
                <a:solidFill>
                  <a:srgbClr val="000000"/>
                </a:solidFill>
                <a:latin typeface="Arial" panose="020B0604020202020204" pitchFamily="34" charset="0"/>
              </a:rPr>
              <a:t> Befristung des </a:t>
            </a:r>
            <a:r>
              <a:rPr lang="de-DE" altLang="de-DE" sz="2000" u="sng" dirty="0">
                <a:solidFill>
                  <a:srgbClr val="000000"/>
                </a:solidFill>
                <a:latin typeface="Arial" panose="020B0604020202020204" pitchFamily="34" charset="0"/>
              </a:rPr>
              <a:t>gesetzlichen</a:t>
            </a:r>
            <a:r>
              <a:rPr lang="de-DE" altLang="de-DE" sz="2000" dirty="0">
                <a:solidFill>
                  <a:srgbClr val="000000"/>
                </a:solidFill>
                <a:latin typeface="Arial" panose="020B0604020202020204" pitchFamily="34" charset="0"/>
              </a:rPr>
              <a:t> Einreise- und Aufenthaltsverbots nach § 11 Abs. 1 AufenthG (wie zuvor)</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9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501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235057"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a:solidFill>
                  <a:srgbClr val="000000"/>
                </a:solidFill>
                <a:latin typeface="Arial" panose="020B0604020202020204" pitchFamily="34" charset="0"/>
                <a:cs typeface="+mn-cs"/>
              </a:rPr>
              <a:t>VI. Typische Rechtschutzkonstellationen im Asylverfahrensrecht – </a:t>
            </a:r>
            <a:r>
              <a:rPr lang="de-DE" altLang="de-DE" sz="3100" b="1" dirty="0">
                <a:solidFill>
                  <a:srgbClr val="000000"/>
                </a:solidFill>
                <a:latin typeface="Arial" panose="020B0604020202020204" pitchFamily="34" charset="0"/>
                <a:cs typeface="+mn-cs"/>
              </a:rPr>
              <a:t>„Dublin-Bescheid“ </a:t>
            </a:r>
            <a:r>
              <a:rPr lang="de-DE" altLang="de-DE" sz="3100" dirty="0">
                <a:solidFill>
                  <a:srgbClr val="000000"/>
                </a:solidFill>
                <a:latin typeface="Arial" panose="020B0604020202020204" pitchFamily="34" charset="0"/>
                <a:cs typeface="+mn-cs"/>
              </a:rPr>
              <a:t>(V)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400" dirty="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a:solidFill>
                  <a:srgbClr val="000000"/>
                </a:solidFill>
                <a:latin typeface="Arial" panose="020B0604020202020204" pitchFamily="34" charset="0"/>
                <a:cs typeface="+mn-cs"/>
              </a:rPr>
              <a:t>Eilrechtsschutz:		Antragsfrist: eine Woche (§ 34a Abs. 2 S. 1 AsylG)</a:t>
            </a:r>
          </a:p>
          <a:p>
            <a:pPr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Es wird beantragt, die aufschiebende Wirkung der Klage vom 09.04.2017 gegen Ziffer 3 des Bescheids vom </a:t>
            </a:r>
            <a:r>
              <a:rPr lang="de-DE" altLang="de-DE" dirty="0">
                <a:solidFill>
                  <a:srgbClr val="000000"/>
                </a:solidFill>
                <a:latin typeface="Arial" panose="020B0604020202020204" pitchFamily="34" charset="0"/>
              </a:rPr>
              <a:t>05.04.2017</a:t>
            </a:r>
            <a:r>
              <a:rPr lang="de-DE" altLang="de-DE" dirty="0">
                <a:solidFill>
                  <a:srgbClr val="000000"/>
                </a:solidFill>
                <a:latin typeface="Arial" panose="020B0604020202020204" pitchFamily="34" charset="0"/>
                <a:cs typeface="+mn-cs"/>
              </a:rPr>
              <a:t> anzuordnen.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Klageverfahren: 		Klagefrist: eine Woche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 74 Abs. 1 HS 2, § 34a Abs. 2 S. 1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Es wird beantragt, die Ziffern 1 - 3 des Bescheides vom </a:t>
            </a:r>
            <a:r>
              <a:rPr lang="de-DE" altLang="de-DE" dirty="0">
                <a:solidFill>
                  <a:srgbClr val="000000"/>
                </a:solidFill>
                <a:latin typeface="Arial" panose="020B0604020202020204" pitchFamily="34" charset="0"/>
              </a:rPr>
              <a:t>05.04.2017</a:t>
            </a:r>
            <a:r>
              <a:rPr lang="de-DE" altLang="de-DE" dirty="0">
                <a:solidFill>
                  <a:srgbClr val="000000"/>
                </a:solidFill>
                <a:latin typeface="Arial" panose="020B0604020202020204" pitchFamily="34" charset="0"/>
                <a:cs typeface="+mn-cs"/>
              </a:rPr>
              <a:t> aufzuheben.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t>
            </a:r>
            <a:r>
              <a:rPr lang="de-DE" altLang="de-DE" sz="1400" dirty="0">
                <a:solidFill>
                  <a:srgbClr val="000000"/>
                </a:solidFill>
                <a:latin typeface="Arial" panose="020B0604020202020204" pitchFamily="34" charset="0"/>
                <a:cs typeface="+mn-cs"/>
              </a:rPr>
              <a:t>Hilfsweise wird beantragt, die Beklagte unter Aufhebung von Ziffer 2 des Bescheids zur Feststellung zu verpflichten, dass Abschiebungsverbote gem. § 60 Abs. 5 und 7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[Wenn ausnahmsweise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Hilfsweise wird beantragt, die Beklagte unter Aufhebung der Ziffer 3 des Bescheides vom </a:t>
            </a:r>
            <a:r>
              <a:rPr lang="de-DE" altLang="de-DE" sz="1400" dirty="0">
                <a:solidFill>
                  <a:srgbClr val="000000"/>
                </a:solidFill>
                <a:latin typeface="Arial" panose="020B0604020202020204" pitchFamily="34" charset="0"/>
              </a:rPr>
              <a:t>05.04.2017 </a:t>
            </a:r>
            <a:r>
              <a:rPr lang="de-DE" altLang="de-DE" sz="1400" dirty="0">
                <a:solidFill>
                  <a:srgbClr val="000000"/>
                </a:solidFill>
                <a:latin typeface="Arial" panose="020B0604020202020204" pitchFamily="34" charset="0"/>
                <a:cs typeface="+mn-cs"/>
              </a:rPr>
              <a:t>zu verpflichten, das gesetzliche Einreiseverbot des § 11 Abs. 1 AufenthG auf X Monate zu befristen / unter Beachtung der Rechtsauffassung des Gerichts erneut über die Dauer des gesetzlichen Einreise- und Aufenthaltsverbots zu entscheiden.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4" end="14"/>
                                            </p:txEl>
                                          </p:spTgt>
                                        </p:tgtEl>
                                        <p:attrNameLst>
                                          <p:attrName>style.visibility</p:attrName>
                                        </p:attrNameLst>
                                      </p:cBhvr>
                                      <p:to>
                                        <p:strVal val="visible"/>
                                      </p:to>
                                    </p:set>
                                    <p:animEffect transition="in" filter="fade">
                                      <p:cBhvr>
                                        <p:cTn id="22" dur="1000"/>
                                        <p:tgtEl>
                                          <p:spTgt spid="3075">
                                            <p:txEl>
                                              <p:pRg st="14" end="1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5" end="15"/>
                                            </p:txEl>
                                          </p:spTgt>
                                        </p:tgtEl>
                                        <p:attrNameLst>
                                          <p:attrName>style.visibility</p:attrName>
                                        </p:attrNameLst>
                                      </p:cBhvr>
                                      <p:to>
                                        <p:strVal val="visible"/>
                                      </p:to>
                                    </p:set>
                                    <p:animEffect transition="in" filter="fade">
                                      <p:cBhvr>
                                        <p:cTn id="25"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3875" y="9112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VII. Typische Rechtschutzkonstellationen im Asylverfahrensrecht – </a:t>
            </a:r>
            <a:r>
              <a:rPr lang="de-DE" altLang="de-DE" sz="2400" b="1" dirty="0">
                <a:solidFill>
                  <a:srgbClr val="000000"/>
                </a:solidFill>
                <a:latin typeface="Arial" panose="020B0604020202020204" pitchFamily="34" charset="0"/>
                <a:cs typeface="+mn-cs"/>
              </a:rPr>
              <a:t>„Dublin-Bescheid“ mit Abschiebungsandrohung</a:t>
            </a:r>
            <a:r>
              <a:rPr lang="de-DE" altLang="de-DE" sz="2400" dirty="0">
                <a:solidFill>
                  <a:srgbClr val="000000"/>
                </a:solidFill>
                <a:latin typeface="Arial" panose="020B0604020202020204" pitchFamily="34" charset="0"/>
                <a:cs typeface="+mn-cs"/>
              </a:rPr>
              <a:t>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Der Antrag wird als unzulässig abgelehnt.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rPr>
              <a:t>Abschiebungsverbote nach § 60 Abs. 5 und 7 S. 1 AufenthG liegen nicht vor.</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rPr>
              <a:t>Der Antragsteller wird aufgefordert, die Bundesrepublik Deutschland innerhalb von 30 Tagen nach Bekanntgabe dieser Entscheidung zu verlassen; im Falle einer Klageerhebung endet die Ausreisefrist 30 Tage nach dem unanfechtbaren Abschluss des Asylverfahrens. Sollte der Antragsteller die Ausreisefrist nicht einhalten, wird er nach Italien abgeschoben. Der Antragsteller kann auch in einen anderen Staat abgeschoben werden […].</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rPr>
              <a:t>[Befristung des Einreise- und Aufenthaltsverbots nach § 11 AufenthG]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a:solidFill>
                  <a:srgbClr val="000000"/>
                </a:solidFill>
                <a:latin typeface="Arial" panose="020B0604020202020204" pitchFamily="34" charset="0"/>
              </a:rPr>
              <a:t>Hintergrund: „Dublin-Bescheid“ mit Abschiebungs</a:t>
            </a:r>
            <a:r>
              <a:rPr lang="de-DE" altLang="de-DE" b="1" u="sng" dirty="0">
                <a:solidFill>
                  <a:srgbClr val="000000"/>
                </a:solidFill>
                <a:latin typeface="Arial" panose="020B0604020202020204" pitchFamily="34" charset="0"/>
              </a:rPr>
              <a:t>androhung</a:t>
            </a:r>
            <a:r>
              <a:rPr lang="de-DE" altLang="de-DE" b="1" dirty="0">
                <a:solidFill>
                  <a:srgbClr val="000000"/>
                </a:solidFill>
                <a:latin typeface="Arial" panose="020B0604020202020204" pitchFamily="34" charset="0"/>
              </a:rPr>
              <a:t> (Sonderfall):</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rPr>
              <a:t>Wird erlassen, wenn ein anderer Staat für die Durchführung des Asylverfahrens zuständig ist (Asylantrag unzulässig nach § 29 Abs. 1 Nr.  1 AsylG), aber wg. Duldungsgründen / Abschiebungsverboten nicht feststeht, dass die Abschiebung durchgeführt werden kann (§ 34a Abs. 1 S. 4): Abschiebungs</a:t>
            </a:r>
            <a:r>
              <a:rPr lang="de-DE" altLang="de-DE" u="sng" dirty="0">
                <a:solidFill>
                  <a:srgbClr val="000000"/>
                </a:solidFill>
                <a:latin typeface="Arial" panose="020B0604020202020204" pitchFamily="34" charset="0"/>
              </a:rPr>
              <a:t>androhung</a:t>
            </a:r>
            <a:r>
              <a:rPr lang="de-DE" altLang="de-DE" dirty="0">
                <a:solidFill>
                  <a:srgbClr val="000000"/>
                </a:solidFill>
                <a:latin typeface="Arial" panose="020B0604020202020204" pitchFamily="34" charset="0"/>
              </a:rPr>
              <a:t> statt –</a:t>
            </a:r>
            <a:r>
              <a:rPr lang="de-DE" altLang="de-DE" u="sng" dirty="0" err="1">
                <a:solidFill>
                  <a:srgbClr val="000000"/>
                </a:solidFill>
                <a:latin typeface="Arial" panose="020B0604020202020204" pitchFamily="34" charset="0"/>
              </a:rPr>
              <a:t>anordnung</a:t>
            </a:r>
            <a:r>
              <a:rPr lang="de-DE" altLang="de-DE" dirty="0">
                <a:solidFill>
                  <a:srgbClr val="000000"/>
                </a:solidFill>
                <a:latin typeface="Arial" panose="020B0604020202020204" pitchFamily="34" charset="0"/>
              </a:rPr>
              <a: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440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81776662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8" end="8"/>
                                            </p:txEl>
                                          </p:spTgt>
                                        </p:tgtEl>
                                        <p:attrNameLst>
                                          <p:attrName>style.visibility</p:attrName>
                                        </p:attrNameLst>
                                      </p:cBhvr>
                                      <p:to>
                                        <p:strVal val="visible"/>
                                      </p:to>
                                    </p:set>
                                    <p:animEffect transition="in" filter="fade">
                                      <p:cBhvr>
                                        <p:cTn id="10" dur="1000"/>
                                        <p:tgtEl>
                                          <p:spTgt spid="30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VII. Typische Rechtschutzkonstellationen im Asylverfahrensrecht – </a:t>
            </a:r>
            <a:r>
              <a:rPr lang="de-DE" altLang="de-DE" sz="2400" b="1" dirty="0">
                <a:solidFill>
                  <a:srgbClr val="000000"/>
                </a:solidFill>
                <a:latin typeface="Arial" panose="020B0604020202020204" pitchFamily="34" charset="0"/>
              </a:rPr>
              <a:t>„Dublin-Bescheid“ mit Abschiebungsandrohung</a:t>
            </a:r>
            <a:r>
              <a:rPr lang="de-DE" altLang="de-DE" sz="2400" dirty="0">
                <a:solidFill>
                  <a:srgbClr val="000000"/>
                </a:solidFill>
                <a:latin typeface="Arial" panose="020B0604020202020204" pitchFamily="34" charset="0"/>
              </a:rPr>
              <a:t> (II)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Dublin-Bescheid mit Abschiebungs</a:t>
            </a:r>
            <a:r>
              <a:rPr lang="de-DE" altLang="de-DE" sz="2000" b="1" u="sng" dirty="0">
                <a:solidFill>
                  <a:srgbClr val="000000"/>
                </a:solidFill>
                <a:latin typeface="Arial" panose="020B0604020202020204" pitchFamily="34" charset="0"/>
                <a:cs typeface="+mn-cs"/>
              </a:rPr>
              <a:t>androhung</a:t>
            </a:r>
            <a:r>
              <a:rPr lang="de-DE" altLang="de-DE" sz="2000" b="1" dirty="0">
                <a:solidFill>
                  <a:srgbClr val="000000"/>
                </a:solidFill>
                <a:latin typeface="Arial" panose="020B0604020202020204" pitchFamily="34" charset="0"/>
                <a:cs typeface="+mn-cs"/>
              </a:rPr>
              <a:t>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400" dirty="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a:solidFill>
                  <a:srgbClr val="000000"/>
                </a:solidFill>
                <a:latin typeface="Arial" panose="020B0604020202020204" pitchFamily="34" charset="0"/>
                <a:cs typeface="+mn-cs"/>
              </a:rPr>
              <a:t>Eilrechtsschutz:		</a:t>
            </a:r>
          </a:p>
          <a:p>
            <a:pPr marL="285750" indent="-285750"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Abschiebungsandrohung nicht sofort vollziehbar (§ 34a Abs. 2 AsylG betrifft nur Abschiebungsordnung)</a:t>
            </a:r>
          </a:p>
          <a:p>
            <a:pPr marL="285750" indent="-285750"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daher kein Eilrechtsschutz nötig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Klageverfahren: 		Klagefrist: zwei Wochen</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 74 Abs. 1 HS 1; § 34a Abs. 2 S. 1 AsylG gilt nicht)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	[Klageantrag: wie bei Dublin-Bescheid mit Abschiebungsanordnung]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8" name="Textfeld 7"/>
          <p:cNvSpPr txBox="1"/>
          <p:nvPr/>
        </p:nvSpPr>
        <p:spPr>
          <a:xfrm>
            <a:off x="4995223" y="3059757"/>
            <a:ext cx="4248225" cy="369332"/>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entbehrlich</a:t>
            </a:r>
            <a:endParaRPr lang="de-DE" dirty="0"/>
          </a:p>
        </p:txBody>
      </p:sp>
    </p:spTree>
    <p:extLst>
      <p:ext uri="{BB962C8B-B14F-4D97-AF65-F5344CB8AC3E}">
        <p14:creationId xmlns:p14="http://schemas.microsoft.com/office/powerpoint/2010/main" val="317210327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1" end="11"/>
                                            </p:txEl>
                                          </p:spTgt>
                                        </p:tgtEl>
                                        <p:attrNameLst>
                                          <p:attrName>style.visibility</p:attrName>
                                        </p:attrNameLst>
                                      </p:cBhvr>
                                      <p:to>
                                        <p:strVal val="visible"/>
                                      </p:to>
                                    </p:set>
                                    <p:animEffect transition="in" filter="fade">
                                      <p:cBhvr>
                                        <p:cTn id="7" dur="1000"/>
                                        <p:tgtEl>
                                          <p:spTgt spid="3075">
                                            <p:txEl>
                                              <p:pRg st="11"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5" end="5"/>
                                            </p:txEl>
                                          </p:spTgt>
                                        </p:tgtEl>
                                        <p:attrNameLst>
                                          <p:attrName>style.visibility</p:attrName>
                                        </p:attrNameLst>
                                      </p:cBhvr>
                                      <p:to>
                                        <p:strVal val="visible"/>
                                      </p:to>
                                    </p:set>
                                    <p:animEffect transition="in" filter="fade">
                                      <p:cBhvr>
                                        <p:cTn id="17" dur="1000"/>
                                        <p:tgtEl>
                                          <p:spTgt spid="307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6" end="6"/>
                                            </p:txEl>
                                          </p:spTgt>
                                        </p:tgtEl>
                                        <p:attrNameLst>
                                          <p:attrName>style.visibility</p:attrName>
                                        </p:attrNameLst>
                                      </p:cBhvr>
                                      <p:to>
                                        <p:strVal val="visible"/>
                                      </p:to>
                                    </p:set>
                                    <p:animEffect transition="in" filter="fade">
                                      <p:cBhvr>
                                        <p:cTn id="22" dur="10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0975"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a:solidFill>
                  <a:srgbClr val="000000"/>
                </a:solidFill>
                <a:latin typeface="Arial" panose="020B0604020202020204" pitchFamily="34" charset="0"/>
              </a:rPr>
              <a:t>VIII. Typische Rechtschutzkonstellationen im Asylverfahrensrecht – </a:t>
            </a:r>
            <a:r>
              <a:rPr lang="de-DE" altLang="de-DE" sz="3100" b="1" dirty="0">
                <a:solidFill>
                  <a:srgbClr val="000000"/>
                </a:solidFill>
                <a:latin typeface="Arial" panose="020B0604020202020204" pitchFamily="34" charset="0"/>
              </a:rPr>
              <a:t>Ablehnungsbescheid </a:t>
            </a:r>
            <a:r>
              <a:rPr lang="de-DE" altLang="de-DE" sz="3100" b="1" u="sng" dirty="0" err="1">
                <a:solidFill>
                  <a:srgbClr val="000000"/>
                </a:solidFill>
                <a:latin typeface="Arial" panose="020B0604020202020204" pitchFamily="34" charset="0"/>
              </a:rPr>
              <a:t>ou</a:t>
            </a:r>
            <a:r>
              <a:rPr lang="de-DE" altLang="de-DE" sz="3100" dirty="0">
                <a:solidFill>
                  <a:srgbClr val="000000"/>
                </a:solidFill>
                <a:latin typeface="Arial" panose="020B0604020202020204" pitchFamily="34" charset="0"/>
              </a:rPr>
              <a:t>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542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7" name="Grafik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451100" y="1835150"/>
            <a:ext cx="5210175" cy="565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a:solidFill>
                  <a:srgbClr val="000000"/>
                </a:solidFill>
                <a:latin typeface="Arial" panose="020B0604020202020204" pitchFamily="34" charset="0"/>
                <a:cs typeface="+mn-cs"/>
              </a:rPr>
              <a:t>VIII. Typische Rechtschutzkonstellationen im Asylverfahrensrecht – </a:t>
            </a:r>
            <a:r>
              <a:rPr lang="de-DE" altLang="de-DE" sz="3100" b="1" dirty="0">
                <a:solidFill>
                  <a:srgbClr val="000000"/>
                </a:solidFill>
                <a:latin typeface="Arial" panose="020B0604020202020204" pitchFamily="34" charset="0"/>
                <a:cs typeface="+mn-cs"/>
              </a:rPr>
              <a:t>Ablehnungsbescheid </a:t>
            </a:r>
            <a:r>
              <a:rPr lang="de-DE" altLang="de-DE" sz="3100" b="1" u="sng" dirty="0" err="1">
                <a:solidFill>
                  <a:srgbClr val="000000"/>
                </a:solidFill>
                <a:latin typeface="Arial" panose="020B0604020202020204" pitchFamily="34" charset="0"/>
                <a:cs typeface="+mn-cs"/>
              </a:rPr>
              <a:t>ou</a:t>
            </a:r>
            <a:r>
              <a:rPr lang="de-DE" altLang="de-DE" sz="3100" dirty="0">
                <a:solidFill>
                  <a:srgbClr val="000000"/>
                </a:solidFill>
                <a:latin typeface="Arial" panose="020B0604020202020204" pitchFamily="34" charset="0"/>
                <a:cs typeface="+mn-cs"/>
              </a:rPr>
              <a:t>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Typische </a:t>
            </a:r>
            <a:r>
              <a:rPr lang="de-DE" altLang="de-DE" sz="2000" b="1" dirty="0" err="1">
                <a:solidFill>
                  <a:srgbClr val="000000"/>
                </a:solidFill>
                <a:latin typeface="Arial" panose="020B0604020202020204" pitchFamily="34" charset="0"/>
                <a:cs typeface="+mn-cs"/>
              </a:rPr>
              <a:t>Bescheidtenorierung</a:t>
            </a:r>
            <a:r>
              <a:rPr lang="de-DE" altLang="de-DE" sz="2000" b="1" dirty="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Die Anträge auf Zuerkennung der Flüchtlingseigenschaft werden als offensichtlich unbegründet abgelehnt. </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Die Anträge auf Asylanerkennung werden als offensichtlich unbegründet abgelehnt.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Die Anträge auf subsidiären Schutz werden (als offensichtlich unbegründet) abgelehnt.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Abschiebungsverbote nach § 60 Abs. 5 und 7 S. 1 AufenthG liegen nicht vor.</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Die Antragsteller werden aufgefordert, die Bundesrepublik Deutschland innerhalb einer Woche nach Bekanntgabe dieser Entscheidung zu verlassen. Sollten die Antragsteller die Ausreisefrist nicht einhalten, werden sie nach Albanien abgeschoben. Die Antragsteller können auch in einen anderen Staat abgeschoben werden […].</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Das Einreise- und Aufenthaltsverbot wird gem. § 11 Abs. 7 AufenthG angeordnet und auf 10 Monate ab dem Tag der Ausreise befristet. </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Das gesetzliche Einreise- und Aufenthaltsverbot gemäß § 11 Abs. 1 AufenthG wird auf 30 Monate ab dem Tag der Abschiebung befristet.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563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dirty="0">
                <a:solidFill>
                  <a:srgbClr val="000000"/>
                </a:solidFill>
                <a:latin typeface="Arial" panose="020B0604020202020204" pitchFamily="34" charset="0"/>
              </a:rPr>
              <a:t>VIII. Typische Rechtschutzkonstellationen im Asylverfahrensrecht – </a:t>
            </a:r>
            <a:r>
              <a:rPr lang="de-DE" altLang="de-DE" sz="2800" b="1" dirty="0">
                <a:solidFill>
                  <a:srgbClr val="000000"/>
                </a:solidFill>
                <a:latin typeface="Arial" panose="020B0604020202020204" pitchFamily="34" charset="0"/>
              </a:rPr>
              <a:t>Ablehnungsbescheid </a:t>
            </a:r>
            <a:r>
              <a:rPr lang="de-DE" altLang="de-DE" sz="2800" b="1" u="sng" dirty="0" err="1">
                <a:solidFill>
                  <a:srgbClr val="000000"/>
                </a:solidFill>
                <a:latin typeface="Arial" panose="020B0604020202020204" pitchFamily="34" charset="0"/>
              </a:rPr>
              <a:t>ou</a:t>
            </a:r>
            <a:r>
              <a:rPr lang="de-DE" altLang="de-DE" sz="2800" dirty="0">
                <a:solidFill>
                  <a:srgbClr val="000000"/>
                </a:solidFill>
                <a:latin typeface="Arial" panose="020B0604020202020204" pitchFamily="34" charset="0"/>
              </a:rPr>
              <a:t> (II)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Rechtsschutz gegen </a:t>
            </a:r>
            <a:r>
              <a:rPr lang="de-DE" altLang="de-DE" sz="1700" b="1" dirty="0">
                <a:solidFill>
                  <a:srgbClr val="000000"/>
                </a:solidFill>
                <a:latin typeface="Arial" panose="020B0604020202020204" pitchFamily="34" charset="0"/>
                <a:cs typeface="+mn-cs"/>
              </a:rPr>
              <a:t>Ziffern 1 - 4:</a:t>
            </a:r>
            <a:r>
              <a:rPr lang="de-DE" altLang="de-DE" sz="1700" dirty="0">
                <a:solidFill>
                  <a:srgbClr val="000000"/>
                </a:solidFill>
                <a:latin typeface="Arial" panose="020B0604020202020204" pitchFamily="34" charset="0"/>
                <a:cs typeface="+mn-cs"/>
              </a:rPr>
              <a:t> Ablehnung der Anträge (Asyl / Flüchtlingsschutz / ggf. </a:t>
            </a:r>
            <a:r>
              <a:rPr lang="de-DE" altLang="de-DE" sz="1700" dirty="0" err="1">
                <a:solidFill>
                  <a:srgbClr val="000000"/>
                </a:solidFill>
                <a:latin typeface="Arial" panose="020B0604020202020204" pitchFamily="34" charset="0"/>
                <a:cs typeface="+mn-cs"/>
              </a:rPr>
              <a:t>subs</a:t>
            </a:r>
            <a:r>
              <a:rPr lang="de-DE" altLang="de-DE" sz="1700" dirty="0">
                <a:solidFill>
                  <a:srgbClr val="000000"/>
                </a:solidFill>
                <a:latin typeface="Arial" panose="020B0604020202020204" pitchFamily="34" charset="0"/>
                <a:cs typeface="+mn-cs"/>
              </a:rPr>
              <a:t>. Schutz) als </a:t>
            </a:r>
            <a:r>
              <a:rPr lang="de-DE" altLang="de-DE" sz="1700" b="1" dirty="0">
                <a:solidFill>
                  <a:srgbClr val="000000"/>
                </a:solidFill>
                <a:latin typeface="Arial" panose="020B0604020202020204" pitchFamily="34" charset="0"/>
                <a:cs typeface="+mn-cs"/>
              </a:rPr>
              <a:t>offensichtlich</a:t>
            </a:r>
            <a:r>
              <a:rPr lang="de-DE" altLang="de-DE" sz="1700" dirty="0">
                <a:solidFill>
                  <a:srgbClr val="000000"/>
                </a:solidFill>
                <a:latin typeface="Arial" panose="020B0604020202020204" pitchFamily="34" charset="0"/>
                <a:cs typeface="+mn-cs"/>
              </a:rPr>
              <a:t> unbegründet, keine Feststellung von Abschiebungsverboten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Hauptsacheverfahren: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Anfechtungsklage (an sich) nicht statthaft, da Begünstigung begehrt wird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gegen Ablehnung gerade als „offensichtlich“ unbegründet?</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an sich kein </a:t>
            </a:r>
            <a:r>
              <a:rPr lang="de-DE" altLang="de-DE" sz="1600" dirty="0" err="1">
                <a:solidFill>
                  <a:srgbClr val="000000"/>
                </a:solidFill>
                <a:latin typeface="Arial" panose="020B0604020202020204" pitchFamily="34" charset="0"/>
                <a:cs typeface="+mn-cs"/>
              </a:rPr>
              <a:t>Hauptsacherechtsschutz</a:t>
            </a:r>
            <a:r>
              <a:rPr lang="de-DE" altLang="de-DE" sz="1600" dirty="0">
                <a:solidFill>
                  <a:srgbClr val="000000"/>
                </a:solidFill>
                <a:latin typeface="Arial" panose="020B0604020202020204" pitchFamily="34" charset="0"/>
                <a:cs typeface="+mn-cs"/>
              </a:rPr>
              <a:t> (BVerwG, Beschl. v. 17.02.1986 – 1 B 30/86 –, juris, Rn. 3f.;  aber </a:t>
            </a:r>
            <a:r>
              <a:rPr lang="de-DE" altLang="de-DE" sz="1600" dirty="0" err="1">
                <a:solidFill>
                  <a:srgbClr val="000000"/>
                </a:solidFill>
                <a:latin typeface="Arial" panose="020B0604020202020204" pitchFamily="34" charset="0"/>
                <a:cs typeface="+mn-cs"/>
              </a:rPr>
              <a:t>str.</a:t>
            </a:r>
            <a:r>
              <a:rPr lang="de-DE" altLang="de-DE" sz="1600" dirty="0">
                <a:solidFill>
                  <a:srgbClr val="000000"/>
                </a:solidFill>
                <a:latin typeface="Arial" panose="020B0604020202020204" pitchFamily="34" charset="0"/>
                <a:cs typeface="+mn-cs"/>
              </a:rPr>
              <a:t>)</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anders bei </a:t>
            </a:r>
            <a:r>
              <a:rPr lang="de-DE" altLang="de-DE" sz="1600" b="1" dirty="0">
                <a:solidFill>
                  <a:srgbClr val="000000"/>
                </a:solidFill>
                <a:latin typeface="Arial" panose="020B0604020202020204" pitchFamily="34" charset="0"/>
                <a:cs typeface="+mn-cs"/>
              </a:rPr>
              <a:t>qualifizierter</a:t>
            </a:r>
            <a:r>
              <a:rPr lang="de-DE" altLang="de-DE" sz="1600" dirty="0">
                <a:solidFill>
                  <a:srgbClr val="000000"/>
                </a:solidFill>
                <a:latin typeface="Arial" panose="020B0604020202020204" pitchFamily="34" charset="0"/>
                <a:cs typeface="+mn-cs"/>
              </a:rPr>
              <a:t> </a:t>
            </a:r>
            <a:r>
              <a:rPr lang="de-DE" altLang="de-DE" sz="1600" dirty="0" err="1">
                <a:solidFill>
                  <a:srgbClr val="000000"/>
                </a:solidFill>
                <a:latin typeface="Arial" panose="020B0604020202020204" pitchFamily="34" charset="0"/>
                <a:cs typeface="+mn-cs"/>
              </a:rPr>
              <a:t>oU</a:t>
            </a:r>
            <a:r>
              <a:rPr lang="de-DE" altLang="de-DE" sz="1600" dirty="0">
                <a:solidFill>
                  <a:srgbClr val="000000"/>
                </a:solidFill>
                <a:latin typeface="Arial" panose="020B0604020202020204" pitchFamily="34" charset="0"/>
                <a:cs typeface="+mn-cs"/>
              </a:rPr>
              <a:t>-Ablehnung nach § 30 Abs. 3 Nr. 1 – 6 AsylG, da die ausländerrechtliche Sperrwirkung des § 10 Abs. 3 S. 2 AufenthG nur im asylrechtlichen Hauptsacheverfahren beseitigt werden kann (BVerwG, Urt. v. 21. 11.2006 – 1 C 10/06 –, BVerwGE 127, 161 = juris, Rn. 21f.)</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Verpflichtungsklage auf Statusanerkennung / Feststellung von Abschiebungs-verboten (Klagefrist: </a:t>
            </a:r>
            <a:r>
              <a:rPr lang="de-DE" altLang="de-DE" b="1" dirty="0">
                <a:solidFill>
                  <a:srgbClr val="000000"/>
                </a:solidFill>
                <a:latin typeface="Arial" panose="020B0604020202020204" pitchFamily="34" charset="0"/>
                <a:cs typeface="+mn-cs"/>
              </a:rPr>
              <a:t>eine</a:t>
            </a:r>
            <a:r>
              <a:rPr lang="de-DE" altLang="de-DE" dirty="0">
                <a:solidFill>
                  <a:srgbClr val="000000"/>
                </a:solidFill>
                <a:latin typeface="Arial" panose="020B0604020202020204" pitchFamily="34" charset="0"/>
                <a:cs typeface="+mn-cs"/>
              </a:rPr>
              <a:t> Woche; § 74 Abs. 1 HS 2, § 36 Abs. 3 S. 1 AsylG)</a:t>
            </a:r>
          </a:p>
          <a:p>
            <a:pPr marL="37465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Eilrechtsschutzverfahren: 		</a:t>
            </a:r>
            <a:endParaRPr lang="de-DE" altLang="de-DE" b="1" dirty="0">
              <a:solidFill>
                <a:srgbClr val="000000"/>
              </a:solidFill>
              <a:latin typeface="Arial" panose="020B0604020202020204" pitchFamily="34" charset="0"/>
              <a:cs typeface="+mn-cs"/>
            </a:endParaRP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Antrag auf Anordnung der </a:t>
            </a:r>
            <a:r>
              <a:rPr lang="de-DE" altLang="de-DE" dirty="0" err="1">
                <a:solidFill>
                  <a:srgbClr val="000000"/>
                </a:solidFill>
                <a:latin typeface="Arial" panose="020B0604020202020204" pitchFamily="34" charset="0"/>
                <a:cs typeface="+mn-cs"/>
              </a:rPr>
              <a:t>aW</a:t>
            </a:r>
            <a:r>
              <a:rPr lang="de-DE" altLang="de-DE" dirty="0">
                <a:solidFill>
                  <a:srgbClr val="000000"/>
                </a:solidFill>
                <a:latin typeface="Arial" panose="020B0604020202020204" pitchFamily="34" charset="0"/>
                <a:cs typeface="+mn-cs"/>
              </a:rPr>
              <a:t> (§ 80 Abs. 5 VwGO) </a:t>
            </a:r>
            <a:r>
              <a:rPr lang="de-DE" altLang="de-DE" b="1" dirty="0">
                <a:solidFill>
                  <a:srgbClr val="000000"/>
                </a:solidFill>
                <a:latin typeface="Arial" panose="020B0604020202020204" pitchFamily="34" charset="0"/>
                <a:cs typeface="+mn-cs"/>
              </a:rPr>
              <a:t>gegen Ziffern 1 – 4</a:t>
            </a:r>
            <a:r>
              <a:rPr lang="de-DE" altLang="de-DE" dirty="0">
                <a:solidFill>
                  <a:srgbClr val="000000"/>
                </a:solidFill>
                <a:latin typeface="Arial" panose="020B0604020202020204" pitchFamily="34" charset="0"/>
                <a:cs typeface="+mn-cs"/>
              </a:rPr>
              <a:t> unnötig (kein vollstreckungsfähiger Inhalt)</a:t>
            </a: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Antrag auf Erlass einer einstweiligen Anordnung wg. vollständiger Vorwegnahme der Hauptsache nicht zielführend („vorläufige Asylanerkennung?)“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583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6" name="Textfeld 5"/>
          <p:cNvSpPr txBox="1"/>
          <p:nvPr/>
        </p:nvSpPr>
        <p:spPr>
          <a:xfrm>
            <a:off x="4104208" y="5940077"/>
            <a:ext cx="5400600" cy="369332"/>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unnötig (aber</a:t>
            </a:r>
            <a:r>
              <a:rPr lang="de-DE" altLang="de-DE" b="1">
                <a:solidFill>
                  <a:srgbClr val="000000"/>
                </a:solidFill>
                <a:latin typeface="Arial" panose="020B0604020202020204" pitchFamily="34" charset="0"/>
              </a:rPr>
              <a:t>: Abschiebungsandrohung!)</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7" end="7"/>
                                            </p:txEl>
                                          </p:spTgt>
                                        </p:tgtEl>
                                        <p:attrNameLst>
                                          <p:attrName>style.visibility</p:attrName>
                                        </p:attrNameLst>
                                      </p:cBhvr>
                                      <p:to>
                                        <p:strVal val="visible"/>
                                      </p:to>
                                    </p:set>
                                    <p:animEffect transition="in" filter="fade">
                                      <p:cBhvr>
                                        <p:cTn id="17" dur="1000"/>
                                        <p:tgtEl>
                                          <p:spTgt spid="3075">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8" end="8"/>
                                            </p:txEl>
                                          </p:spTgt>
                                        </p:tgtEl>
                                        <p:attrNameLst>
                                          <p:attrName>style.visibility</p:attrName>
                                        </p:attrNameLst>
                                      </p:cBhvr>
                                      <p:to>
                                        <p:strVal val="visible"/>
                                      </p:to>
                                    </p:set>
                                    <p:animEffect transition="in" filter="fade">
                                      <p:cBhvr>
                                        <p:cTn id="22" dur="1000"/>
                                        <p:tgtEl>
                                          <p:spTgt spid="307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9" end="9"/>
                                            </p:txEl>
                                          </p:spTgt>
                                        </p:tgtEl>
                                        <p:attrNameLst>
                                          <p:attrName>style.visibility</p:attrName>
                                        </p:attrNameLst>
                                      </p:cBhvr>
                                      <p:to>
                                        <p:strVal val="visible"/>
                                      </p:to>
                                    </p:set>
                                    <p:animEffect transition="in" filter="fade">
                                      <p:cBhvr>
                                        <p:cTn id="27" dur="1000"/>
                                        <p:tgtEl>
                                          <p:spTgt spid="3075">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3075">
                                            <p:txEl>
                                              <p:pRg st="6" end="6"/>
                                            </p:txEl>
                                          </p:spTgt>
                                        </p:tgtEl>
                                      </p:cBhvr>
                                    </p:animEffect>
                                    <p:set>
                                      <p:cBhvr>
                                        <p:cTn id="32" dur="1" fill="hold">
                                          <p:stCondLst>
                                            <p:cond delay="499"/>
                                          </p:stCondLst>
                                        </p:cTn>
                                        <p:tgtEl>
                                          <p:spTgt spid="3075">
                                            <p:txEl>
                                              <p:pRg st="6" end="6"/>
                                            </p:txEl>
                                          </p:spTgt>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3075">
                                            <p:txEl>
                                              <p:pRg st="7" end="7"/>
                                            </p:txEl>
                                          </p:spTgt>
                                        </p:tgtEl>
                                      </p:cBhvr>
                                    </p:animEffect>
                                    <p:set>
                                      <p:cBhvr>
                                        <p:cTn id="35" dur="1" fill="hold">
                                          <p:stCondLst>
                                            <p:cond delay="499"/>
                                          </p:stCondLst>
                                        </p:cTn>
                                        <p:tgtEl>
                                          <p:spTgt spid="3075">
                                            <p:txEl>
                                              <p:pRg st="7" end="7"/>
                                            </p:txEl>
                                          </p:spTgt>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3075">
                                            <p:txEl>
                                              <p:pRg st="8" end="8"/>
                                            </p:txEl>
                                          </p:spTgt>
                                        </p:tgtEl>
                                      </p:cBhvr>
                                    </p:animEffect>
                                    <p:set>
                                      <p:cBhvr>
                                        <p:cTn id="38" dur="1" fill="hold">
                                          <p:stCondLst>
                                            <p:cond delay="499"/>
                                          </p:stCondLst>
                                        </p:cTn>
                                        <p:tgtEl>
                                          <p:spTgt spid="3075">
                                            <p:txEl>
                                              <p:pRg st="8" end="8"/>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10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2" end="12"/>
                                            </p:txEl>
                                          </p:spTgt>
                                        </p:tgtEl>
                                        <p:attrNameLst>
                                          <p:attrName>style.visibility</p:attrName>
                                        </p:attrNameLst>
                                      </p:cBhvr>
                                      <p:to>
                                        <p:strVal val="visible"/>
                                      </p:to>
                                    </p:set>
                                    <p:animEffect transition="in" filter="fade">
                                      <p:cBhvr>
                                        <p:cTn id="48" dur="1000"/>
                                        <p:tgtEl>
                                          <p:spTgt spid="3075">
                                            <p:txEl>
                                              <p:pRg st="12" end="1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075">
                                            <p:txEl>
                                              <p:pRg st="13" end="13"/>
                                            </p:txEl>
                                          </p:spTgt>
                                        </p:tgtEl>
                                        <p:attrNameLst>
                                          <p:attrName>style.visibility</p:attrName>
                                        </p:attrNameLst>
                                      </p:cBhvr>
                                      <p:to>
                                        <p:strVal val="visible"/>
                                      </p:to>
                                    </p:set>
                                    <p:animEffect transition="in" filter="fade">
                                      <p:cBhvr>
                                        <p:cTn id="53" dur="1000"/>
                                        <p:tgtEl>
                                          <p:spTgt spid="307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a:solidFill>
                  <a:srgbClr val="000000"/>
                </a:solidFill>
                <a:latin typeface="Arial" panose="020B0604020202020204" pitchFamily="34" charset="0"/>
                <a:cs typeface="+mn-cs"/>
              </a:rPr>
              <a:t>II. Rechtsschutz nach der VwGO – Kurzüberblick (I)</a:t>
            </a:r>
          </a:p>
          <a:p>
            <a:pPr hangingPunct="0">
              <a:spcAft>
                <a:spcPts val="0"/>
              </a:spcAft>
              <a:buClrTx/>
              <a:buFontTx/>
              <a:buNone/>
              <a:defRPr/>
            </a:pPr>
            <a:r>
              <a:rPr lang="de-DE" altLang="de-DE" sz="2200" dirty="0" err="1">
                <a:solidFill>
                  <a:srgbClr val="000000"/>
                </a:solidFill>
                <a:latin typeface="Arial" panose="020B0604020202020204" pitchFamily="34" charset="0"/>
                <a:cs typeface="+mn-cs"/>
              </a:rPr>
              <a:t>Hauptsacherechtsschutz</a:t>
            </a:r>
            <a:r>
              <a:rPr lang="de-DE" altLang="de-DE" sz="2200" dirty="0">
                <a:solidFill>
                  <a:srgbClr val="000000"/>
                </a:solidFill>
                <a:latin typeface="Arial" panose="020B0604020202020204" pitchFamily="34" charset="0"/>
                <a:cs typeface="+mn-cs"/>
              </a:rPr>
              <a:t>:  </a:t>
            </a:r>
          </a:p>
          <a:p>
            <a:pPr hangingPunct="0">
              <a:spcAft>
                <a:spcPts val="0"/>
              </a:spcAft>
              <a:buClrTx/>
              <a:buFontTx/>
              <a:buNone/>
              <a:defRPr/>
            </a:pPr>
            <a:endParaRPr lang="de-DE" altLang="de-DE" sz="2200" dirty="0">
              <a:solidFill>
                <a:srgbClr val="000000"/>
              </a:solidFill>
              <a:latin typeface="Arial" panose="020B0604020202020204" pitchFamily="34" charset="0"/>
              <a:cs typeface="+mn-cs"/>
            </a:endParaRPr>
          </a:p>
          <a:p>
            <a:pPr marL="342900" indent="-342900" hangingPunct="0">
              <a:spcAft>
                <a:spcPts val="0"/>
              </a:spcAft>
              <a:buClrTx/>
              <a:buFont typeface="Arial" panose="020B0604020202020204" pitchFamily="34" charset="0"/>
              <a:buChar char="•"/>
              <a:defRPr/>
            </a:pPr>
            <a:r>
              <a:rPr lang="de-DE" altLang="de-DE" b="1" dirty="0">
                <a:solidFill>
                  <a:srgbClr val="000000"/>
                </a:solidFill>
                <a:latin typeface="Arial" panose="020B0604020202020204" pitchFamily="34" charset="0"/>
                <a:cs typeface="+mn-cs"/>
              </a:rPr>
              <a:t>Anfechtungsklage </a:t>
            </a:r>
            <a:r>
              <a:rPr lang="de-DE" altLang="de-DE" dirty="0">
                <a:solidFill>
                  <a:srgbClr val="000000"/>
                </a:solidFill>
                <a:latin typeface="Arial" panose="020B0604020202020204" pitchFamily="34" charset="0"/>
                <a:cs typeface="+mn-cs"/>
              </a:rPr>
              <a:t>(§ 42 Abs. 1 Var. 1 VwGO): Abwehr eines </a:t>
            </a:r>
            <a:r>
              <a:rPr lang="de-DE" altLang="de-DE" u="sng" dirty="0">
                <a:solidFill>
                  <a:srgbClr val="000000"/>
                </a:solidFill>
                <a:latin typeface="Arial" panose="020B0604020202020204" pitchFamily="34" charset="0"/>
                <a:cs typeface="+mn-cs"/>
              </a:rPr>
              <a:t>belastenden</a:t>
            </a:r>
            <a:r>
              <a:rPr lang="de-DE" altLang="de-DE" dirty="0">
                <a:solidFill>
                  <a:srgbClr val="000000"/>
                </a:solidFill>
                <a:latin typeface="Arial" panose="020B0604020202020204" pitchFamily="34" charset="0"/>
                <a:cs typeface="+mn-cs"/>
              </a:rPr>
              <a:t> Verwaltungsakts</a:t>
            </a:r>
          </a:p>
          <a:p>
            <a:pPr marL="342900" indent="-342900" hangingPunct="0">
              <a:spcAft>
                <a:spcPts val="0"/>
              </a:spcAft>
              <a:buClrTx/>
              <a:buFont typeface="Arial" panose="020B0604020202020204" pitchFamily="34" charset="0"/>
              <a:buChar char="•"/>
              <a:defRPr/>
            </a:pPr>
            <a:r>
              <a:rPr lang="de-DE" altLang="de-DE" b="1" dirty="0">
                <a:solidFill>
                  <a:srgbClr val="000000"/>
                </a:solidFill>
                <a:latin typeface="Arial" panose="020B0604020202020204" pitchFamily="34" charset="0"/>
                <a:cs typeface="+mn-cs"/>
              </a:rPr>
              <a:t>Verpflichtungsklage</a:t>
            </a:r>
            <a:r>
              <a:rPr lang="de-DE" altLang="de-DE" dirty="0">
                <a:solidFill>
                  <a:srgbClr val="000000"/>
                </a:solidFill>
                <a:latin typeface="Arial" panose="020B0604020202020204" pitchFamily="34" charset="0"/>
                <a:cs typeface="+mn-cs"/>
              </a:rPr>
              <a:t> (§ 42 Abs. 1 Var. 2 VwGO): Klage auf Erlass eines </a:t>
            </a:r>
            <a:r>
              <a:rPr lang="de-DE" altLang="de-DE" u="sng" dirty="0">
                <a:solidFill>
                  <a:srgbClr val="000000"/>
                </a:solidFill>
                <a:latin typeface="Arial" panose="020B0604020202020204" pitchFamily="34" charset="0"/>
                <a:cs typeface="+mn-cs"/>
              </a:rPr>
              <a:t>begünstigenden</a:t>
            </a:r>
            <a:r>
              <a:rPr lang="de-DE" altLang="de-DE" dirty="0">
                <a:solidFill>
                  <a:srgbClr val="000000"/>
                </a:solidFill>
                <a:latin typeface="Arial" panose="020B0604020202020204" pitchFamily="34" charset="0"/>
                <a:cs typeface="+mn-cs"/>
              </a:rPr>
              <a:t> Verwaltungsakts </a:t>
            </a:r>
          </a:p>
          <a:p>
            <a:pPr marL="285750" indent="-285750" hangingPunct="0">
              <a:spcAft>
                <a:spcPts val="0"/>
              </a:spcAft>
              <a:buClrTx/>
              <a:buFontTx/>
              <a:buChar char="-"/>
              <a:defRPr/>
            </a:pPr>
            <a:endParaRPr lang="de-DE" altLang="de-DE" sz="2200" dirty="0">
              <a:solidFill>
                <a:srgbClr val="000000"/>
              </a:solidFill>
              <a:latin typeface="Arial" panose="020B0604020202020204" pitchFamily="34" charset="0"/>
              <a:cs typeface="+mn-cs"/>
            </a:endParaRPr>
          </a:p>
          <a:p>
            <a:pPr hangingPunct="0">
              <a:spcAft>
                <a:spcPts val="0"/>
              </a:spcAft>
              <a:buClrTx/>
              <a:defRPr/>
            </a:pPr>
            <a:r>
              <a:rPr lang="de-DE" altLang="de-DE" sz="2200" dirty="0">
                <a:solidFill>
                  <a:srgbClr val="000000"/>
                </a:solidFill>
                <a:latin typeface="Arial" panose="020B0604020202020204" pitchFamily="34" charset="0"/>
                <a:cs typeface="+mn-cs"/>
              </a:rPr>
              <a:t>Eilrechtsschutz (bis zur Entscheidung in der Hauptsache): </a:t>
            </a:r>
          </a:p>
          <a:p>
            <a:pPr hangingPunct="0">
              <a:spcAft>
                <a:spcPts val="0"/>
              </a:spcAft>
              <a:buClrTx/>
              <a:defRPr/>
            </a:pPr>
            <a:endParaRPr lang="de-DE" altLang="de-DE" sz="2200" dirty="0">
              <a:solidFill>
                <a:srgbClr val="000000"/>
              </a:solidFill>
              <a:latin typeface="Arial" panose="020B0604020202020204" pitchFamily="34" charset="0"/>
              <a:cs typeface="+mn-cs"/>
            </a:endParaRPr>
          </a:p>
          <a:p>
            <a:pPr marL="285750" indent="-285750" hangingPunct="0">
              <a:spcAft>
                <a:spcPts val="600"/>
              </a:spcAft>
              <a:buClrTx/>
              <a:buFont typeface="Arial" panose="020B0604020202020204" pitchFamily="34" charset="0"/>
              <a:buChar char="•"/>
              <a:defRPr/>
            </a:pPr>
            <a:r>
              <a:rPr lang="de-DE" altLang="de-DE" b="1" dirty="0">
                <a:solidFill>
                  <a:srgbClr val="000000"/>
                </a:solidFill>
                <a:latin typeface="Arial" panose="020B0604020202020204" pitchFamily="34" charset="0"/>
                <a:cs typeface="+mn-cs"/>
              </a:rPr>
              <a:t>§ 80 Abs. 5 VwGO: </a:t>
            </a:r>
            <a:r>
              <a:rPr lang="de-DE" altLang="de-DE" dirty="0">
                <a:solidFill>
                  <a:srgbClr val="000000"/>
                </a:solidFill>
                <a:latin typeface="Arial" panose="020B0604020202020204" pitchFamily="34" charset="0"/>
                <a:cs typeface="+mn-cs"/>
              </a:rPr>
              <a:t>vorläufige Abwehr der Vollziehung eines belastenden VA bis zur Entscheidung über den Widerspruch / die </a:t>
            </a:r>
            <a:r>
              <a:rPr lang="de-DE" altLang="de-DE" u="sng" dirty="0">
                <a:solidFill>
                  <a:srgbClr val="000000"/>
                </a:solidFill>
                <a:latin typeface="Arial" panose="020B0604020202020204" pitchFamily="34" charset="0"/>
                <a:cs typeface="+mn-cs"/>
              </a:rPr>
              <a:t>Anfechtungs</a:t>
            </a:r>
            <a:r>
              <a:rPr lang="de-DE" altLang="de-DE" dirty="0">
                <a:solidFill>
                  <a:srgbClr val="000000"/>
                </a:solidFill>
                <a:latin typeface="Arial" panose="020B0604020202020204" pitchFamily="34" charset="0"/>
                <a:cs typeface="+mn-cs"/>
              </a:rPr>
              <a:t>klage</a:t>
            </a:r>
          </a:p>
          <a:p>
            <a:pPr marL="628650" lvl="1" hangingPunct="0">
              <a:spcAft>
                <a:spcPts val="0"/>
              </a:spcAft>
              <a:buClrTx/>
              <a:buFontTx/>
              <a:buChar char="-"/>
              <a:defRPr/>
            </a:pPr>
            <a:r>
              <a:rPr lang="de-DE" altLang="de-DE" sz="1600" dirty="0">
                <a:solidFill>
                  <a:srgbClr val="000000"/>
                </a:solidFill>
                <a:latin typeface="Arial" panose="020B0604020202020204" pitchFamily="34" charset="0"/>
                <a:cs typeface="+mn-cs"/>
              </a:rPr>
              <a:t>Antrag auf </a:t>
            </a:r>
            <a:r>
              <a:rPr lang="de-DE" altLang="de-DE" sz="1600" b="1" dirty="0">
                <a:solidFill>
                  <a:srgbClr val="000000"/>
                </a:solidFill>
                <a:latin typeface="Arial" panose="020B0604020202020204" pitchFamily="34" charset="0"/>
                <a:cs typeface="+mn-cs"/>
              </a:rPr>
              <a:t>Wiederherstellung der aufschiebenden Wirkung, </a:t>
            </a:r>
            <a:r>
              <a:rPr lang="de-DE" altLang="de-DE" sz="1600" dirty="0">
                <a:solidFill>
                  <a:srgbClr val="000000"/>
                </a:solidFill>
                <a:latin typeface="Arial" panose="020B0604020202020204" pitchFamily="34" charset="0"/>
                <a:cs typeface="+mn-cs"/>
              </a:rPr>
              <a:t>wenn die Behörde den Sofortvollzug angeordnet hat (§ 80 Abs. 5 S. 1 Var. 2; im AsylG praktisch irrelevant)</a:t>
            </a:r>
          </a:p>
          <a:p>
            <a:pPr marL="628650" lvl="1" hangingPunct="0">
              <a:spcAft>
                <a:spcPts val="0"/>
              </a:spcAft>
              <a:buClrTx/>
              <a:buFontTx/>
              <a:buChar char="-"/>
              <a:defRPr/>
            </a:pPr>
            <a:r>
              <a:rPr lang="de-DE" altLang="de-DE" sz="1600" dirty="0">
                <a:solidFill>
                  <a:srgbClr val="000000"/>
                </a:solidFill>
                <a:latin typeface="Arial" panose="020B0604020202020204" pitchFamily="34" charset="0"/>
                <a:cs typeface="+mn-cs"/>
              </a:rPr>
              <a:t>Antrag auf </a:t>
            </a:r>
            <a:r>
              <a:rPr lang="de-DE" altLang="de-DE" sz="1600" b="1" dirty="0">
                <a:solidFill>
                  <a:srgbClr val="000000"/>
                </a:solidFill>
                <a:latin typeface="Arial" panose="020B0604020202020204" pitchFamily="34" charset="0"/>
                <a:cs typeface="+mn-cs"/>
              </a:rPr>
              <a:t>Anordnung der aufschiebenden Wirkung, </a:t>
            </a:r>
            <a:r>
              <a:rPr lang="de-DE" altLang="de-DE" sz="1600" dirty="0">
                <a:solidFill>
                  <a:srgbClr val="000000"/>
                </a:solidFill>
                <a:latin typeface="Arial" panose="020B0604020202020204" pitchFamily="34" charset="0"/>
                <a:cs typeface="+mn-cs"/>
              </a:rPr>
              <a:t>wenn der Verwaltungsakt </a:t>
            </a:r>
            <a:r>
              <a:rPr lang="de-DE" altLang="de-DE" sz="1600" u="sng" dirty="0">
                <a:solidFill>
                  <a:srgbClr val="000000"/>
                </a:solidFill>
                <a:latin typeface="Arial" panose="020B0604020202020204" pitchFamily="34" charset="0"/>
                <a:cs typeface="+mn-cs"/>
              </a:rPr>
              <a:t>kraft gesetzlicher Regelung</a:t>
            </a:r>
            <a:r>
              <a:rPr lang="de-DE" altLang="de-DE" sz="1600" dirty="0">
                <a:solidFill>
                  <a:srgbClr val="000000"/>
                </a:solidFill>
                <a:latin typeface="Arial" panose="020B0604020202020204" pitchFamily="34" charset="0"/>
                <a:cs typeface="+mn-cs"/>
              </a:rPr>
              <a:t> sofort vollziehbar ist (§ 80 Abs. 5 S. 1 Var. 1 VwGO; § 75 AsylG)</a:t>
            </a:r>
          </a:p>
          <a:p>
            <a:pPr marL="628650" lvl="1" hangingPunct="0">
              <a:spcAft>
                <a:spcPts val="0"/>
              </a:spcAft>
              <a:buClrTx/>
              <a:buFontTx/>
              <a:buChar char="-"/>
              <a:defRPr/>
            </a:pPr>
            <a:endParaRPr lang="de-DE" altLang="de-DE" sz="1600" dirty="0">
              <a:solidFill>
                <a:srgbClr val="000000"/>
              </a:solidFill>
              <a:latin typeface="Arial" panose="020B0604020202020204" pitchFamily="34" charset="0"/>
              <a:cs typeface="+mn-cs"/>
            </a:endParaRPr>
          </a:p>
          <a:p>
            <a:pPr marL="285750" lvl="1" hangingPunct="0">
              <a:spcAft>
                <a:spcPts val="600"/>
              </a:spcAft>
              <a:buClrTx/>
              <a:buFont typeface="Arial" panose="020B0604020202020204" pitchFamily="34" charset="0"/>
              <a:buChar char="•"/>
              <a:defRPr/>
            </a:pPr>
            <a:r>
              <a:rPr lang="de-DE" altLang="de-DE" b="1" dirty="0">
                <a:solidFill>
                  <a:srgbClr val="000000"/>
                </a:solidFill>
                <a:latin typeface="Arial" panose="020B0604020202020204" pitchFamily="34" charset="0"/>
                <a:cs typeface="+mn-cs"/>
              </a:rPr>
              <a:t>§ 123 Abs. 1 VwGO: </a:t>
            </a:r>
            <a:r>
              <a:rPr lang="de-DE" altLang="de-DE" dirty="0">
                <a:solidFill>
                  <a:srgbClr val="000000"/>
                </a:solidFill>
                <a:latin typeface="Arial" panose="020B0604020202020204" pitchFamily="34" charset="0"/>
                <a:cs typeface="+mn-cs"/>
              </a:rPr>
              <a:t>vorläufige Regelung eines Zustands bis zur Entscheidung über die </a:t>
            </a:r>
            <a:r>
              <a:rPr lang="de-DE" altLang="de-DE" u="sng" dirty="0">
                <a:solidFill>
                  <a:srgbClr val="000000"/>
                </a:solidFill>
                <a:latin typeface="Arial" panose="020B0604020202020204" pitchFamily="34" charset="0"/>
                <a:cs typeface="+mn-cs"/>
              </a:rPr>
              <a:t>(Verpflichtungs-)</a:t>
            </a:r>
            <a:r>
              <a:rPr lang="de-DE" altLang="de-DE" dirty="0">
                <a:solidFill>
                  <a:srgbClr val="000000"/>
                </a:solidFill>
                <a:latin typeface="Arial" panose="020B0604020202020204" pitchFamily="34" charset="0"/>
                <a:cs typeface="+mn-cs"/>
              </a:rPr>
              <a:t>Klage</a:t>
            </a:r>
          </a:p>
          <a:p>
            <a:pPr marL="628650" lvl="2" hangingPunct="0">
              <a:spcAft>
                <a:spcPts val="0"/>
              </a:spcAft>
              <a:buClrTx/>
              <a:buFontTx/>
              <a:buChar char="-"/>
              <a:defRPr/>
            </a:pPr>
            <a:r>
              <a:rPr lang="de-DE" altLang="de-DE" sz="1600" dirty="0">
                <a:solidFill>
                  <a:srgbClr val="000000"/>
                </a:solidFill>
                <a:latin typeface="Arial" panose="020B0604020202020204" pitchFamily="34" charset="0"/>
                <a:cs typeface="+mn-cs"/>
              </a:rPr>
              <a:t>Erlass einer </a:t>
            </a:r>
            <a:r>
              <a:rPr lang="de-DE" altLang="de-DE" sz="1600" b="1" dirty="0">
                <a:solidFill>
                  <a:srgbClr val="000000"/>
                </a:solidFill>
                <a:latin typeface="Arial" panose="020B0604020202020204" pitchFamily="34" charset="0"/>
                <a:cs typeface="+mn-cs"/>
              </a:rPr>
              <a:t>Sicherungs- oder Regelungsanordnung </a:t>
            </a:r>
            <a:r>
              <a:rPr lang="de-DE" altLang="de-DE" sz="1600" dirty="0">
                <a:solidFill>
                  <a:srgbClr val="000000"/>
                </a:solidFill>
                <a:latin typeface="Arial" panose="020B0604020202020204" pitchFamily="34" charset="0"/>
                <a:cs typeface="+mn-cs"/>
              </a:rPr>
              <a:t>(„einstweilige Anordnung“)</a:t>
            </a:r>
          </a:p>
          <a:p>
            <a:pPr marL="628650" lvl="2" hangingPunct="0">
              <a:spcAft>
                <a:spcPts val="0"/>
              </a:spcAft>
              <a:buClrTx/>
              <a:buFontTx/>
              <a:buChar char="-"/>
              <a:defRPr/>
            </a:pPr>
            <a:r>
              <a:rPr lang="de-DE" altLang="de-DE" sz="1600" dirty="0">
                <a:solidFill>
                  <a:srgbClr val="000000"/>
                </a:solidFill>
                <a:latin typeface="Arial" panose="020B0604020202020204" pitchFamily="34" charset="0"/>
                <a:cs typeface="+mn-cs"/>
              </a:rPr>
              <a:t>wichtig: i.d.R. </a:t>
            </a:r>
            <a:r>
              <a:rPr lang="de-DE" altLang="de-DE" sz="1600" u="sng" dirty="0">
                <a:solidFill>
                  <a:srgbClr val="000000"/>
                </a:solidFill>
                <a:latin typeface="Arial" panose="020B0604020202020204" pitchFamily="34" charset="0"/>
                <a:cs typeface="+mn-cs"/>
              </a:rPr>
              <a:t>keine „Vorwegnahme der Hauptsache“</a:t>
            </a:r>
            <a:r>
              <a:rPr lang="de-DE" altLang="de-DE" sz="1600" dirty="0">
                <a:solidFill>
                  <a:srgbClr val="000000"/>
                </a:solidFill>
                <a:latin typeface="Arial" panose="020B0604020202020204" pitchFamily="34" charset="0"/>
                <a:cs typeface="+mn-cs"/>
              </a:rPr>
              <a:t> erreichbar</a:t>
            </a:r>
          </a:p>
          <a:p>
            <a:pPr marL="806450" lvl="1" indent="-354013" hangingPunct="0">
              <a:spcAft>
                <a:spcPts val="0"/>
              </a:spcAft>
              <a:buClrTx/>
              <a:buFontTx/>
              <a:buChar char="-"/>
              <a:defRPr/>
            </a:pPr>
            <a:endParaRPr lang="de-DE" altLang="de-DE" sz="2000" dirty="0">
              <a:solidFill>
                <a:srgbClr val="000000"/>
              </a:solidFill>
              <a:latin typeface="Arial" panose="020B0604020202020204" pitchFamily="34" charset="0"/>
              <a:cs typeface="+mn-cs"/>
            </a:endParaRPr>
          </a:p>
        </p:txBody>
      </p:sp>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02163986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8" end="8"/>
                                            </p:txEl>
                                          </p:spTgt>
                                        </p:tgtEl>
                                        <p:attrNameLst>
                                          <p:attrName>style.visibility</p:attrName>
                                        </p:attrNameLst>
                                      </p:cBhvr>
                                      <p:to>
                                        <p:strVal val="visible"/>
                                      </p:to>
                                    </p:set>
                                    <p:animEffect transition="in" filter="fade">
                                      <p:cBhvr>
                                        <p:cTn id="12" dur="1000"/>
                                        <p:tgtEl>
                                          <p:spTgt spid="307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9" end="9"/>
                                            </p:txEl>
                                          </p:spTgt>
                                        </p:tgtEl>
                                        <p:attrNameLst>
                                          <p:attrName>style.visibility</p:attrName>
                                        </p:attrNameLst>
                                      </p:cBhvr>
                                      <p:to>
                                        <p:strVal val="visible"/>
                                      </p:to>
                                    </p:set>
                                    <p:animEffect transition="in" filter="fade">
                                      <p:cBhvr>
                                        <p:cTn id="17" dur="1000"/>
                                        <p:tgtEl>
                                          <p:spTgt spid="3075">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0" end="10"/>
                                            </p:txEl>
                                          </p:spTgt>
                                        </p:tgtEl>
                                        <p:attrNameLst>
                                          <p:attrName>style.visibility</p:attrName>
                                        </p:attrNameLst>
                                      </p:cBhvr>
                                      <p:to>
                                        <p:strVal val="visible"/>
                                      </p:to>
                                    </p:set>
                                    <p:animEffect transition="in" filter="fade">
                                      <p:cBhvr>
                                        <p:cTn id="22" dur="1000"/>
                                        <p:tgtEl>
                                          <p:spTgt spid="3075">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2" end="12"/>
                                            </p:txEl>
                                          </p:spTgt>
                                        </p:tgtEl>
                                        <p:attrNameLst>
                                          <p:attrName>style.visibility</p:attrName>
                                        </p:attrNameLst>
                                      </p:cBhvr>
                                      <p:to>
                                        <p:strVal val="visible"/>
                                      </p:to>
                                    </p:set>
                                    <p:animEffect transition="in" filter="fade">
                                      <p:cBhvr>
                                        <p:cTn id="27" dur="1000"/>
                                        <p:tgtEl>
                                          <p:spTgt spid="3075">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10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4" end="14"/>
                                            </p:txEl>
                                          </p:spTgt>
                                        </p:tgtEl>
                                        <p:attrNameLst>
                                          <p:attrName>style.visibility</p:attrName>
                                        </p:attrNameLst>
                                      </p:cBhvr>
                                      <p:to>
                                        <p:strVal val="visible"/>
                                      </p:to>
                                    </p:set>
                                    <p:animEffect transition="in" filter="fade">
                                      <p:cBhvr>
                                        <p:cTn id="37"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000" dirty="0">
                <a:solidFill>
                  <a:srgbClr val="000000"/>
                </a:solidFill>
                <a:latin typeface="Arial" panose="020B0604020202020204" pitchFamily="34" charset="0"/>
              </a:rPr>
              <a:t>VIII. Typische Rechtschutzkonstellationen im Asylverfahrensrecht – </a:t>
            </a:r>
            <a:r>
              <a:rPr lang="de-DE" altLang="de-DE" sz="3000" b="1" dirty="0">
                <a:solidFill>
                  <a:srgbClr val="000000"/>
                </a:solidFill>
                <a:latin typeface="Arial" panose="020B0604020202020204" pitchFamily="34" charset="0"/>
              </a:rPr>
              <a:t>Ablehnungsbescheid </a:t>
            </a:r>
            <a:r>
              <a:rPr lang="de-DE" altLang="de-DE" sz="3000" b="1" u="sng" dirty="0" err="1">
                <a:solidFill>
                  <a:srgbClr val="000000"/>
                </a:solidFill>
                <a:latin typeface="Arial" panose="020B0604020202020204" pitchFamily="34" charset="0"/>
              </a:rPr>
              <a:t>ou</a:t>
            </a:r>
            <a:r>
              <a:rPr lang="de-DE" altLang="de-DE" sz="3000" dirty="0">
                <a:solidFill>
                  <a:srgbClr val="000000"/>
                </a:solidFill>
                <a:latin typeface="Arial" panose="020B0604020202020204" pitchFamily="34" charset="0"/>
              </a:rPr>
              <a:t> (III)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t>
            </a:r>
            <a:r>
              <a:rPr lang="de-DE" altLang="de-DE" sz="2000" b="1" dirty="0">
                <a:solidFill>
                  <a:srgbClr val="000000"/>
                </a:solidFill>
                <a:latin typeface="Arial" panose="020B0604020202020204" pitchFamily="34" charset="0"/>
                <a:cs typeface="+mn-cs"/>
              </a:rPr>
              <a:t>Ziffer 5:</a:t>
            </a:r>
            <a:r>
              <a:rPr lang="de-DE" altLang="de-DE" sz="2000" dirty="0">
                <a:solidFill>
                  <a:srgbClr val="000000"/>
                </a:solidFill>
                <a:latin typeface="Arial" panose="020B0604020202020204" pitchFamily="34" charset="0"/>
                <a:cs typeface="+mn-cs"/>
              </a:rPr>
              <a:t> Abschiebungsandrohung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Anfechtungsklage</a:t>
            </a:r>
          </a:p>
          <a:p>
            <a:pPr marL="774700" lvl="2"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(P) hilfsweise – bei Abweisung des Asylantrags / Ablehnung v. Abschiebeverboten auch im gerichtlichen Verfahren – auch gegen die wegen der </a:t>
            </a:r>
            <a:r>
              <a:rPr lang="de-DE" altLang="de-DE" dirty="0" err="1">
                <a:solidFill>
                  <a:srgbClr val="000000"/>
                </a:solidFill>
                <a:latin typeface="Arial" panose="020B0604020202020204" pitchFamily="34" charset="0"/>
                <a:cs typeface="+mn-cs"/>
              </a:rPr>
              <a:t>ou</a:t>
            </a:r>
            <a:r>
              <a:rPr lang="de-DE" altLang="de-DE" dirty="0">
                <a:solidFill>
                  <a:srgbClr val="000000"/>
                </a:solidFill>
                <a:latin typeface="Arial" panose="020B0604020202020204" pitchFamily="34" charset="0"/>
                <a:cs typeface="+mn-cs"/>
              </a:rPr>
              <a:t>-Ablehnung </a:t>
            </a:r>
            <a:r>
              <a:rPr lang="de-DE" altLang="de-DE" u="sng" dirty="0">
                <a:solidFill>
                  <a:srgbClr val="000000"/>
                </a:solidFill>
                <a:latin typeface="Arial" panose="020B0604020202020204" pitchFamily="34" charset="0"/>
                <a:cs typeface="+mn-cs"/>
              </a:rPr>
              <a:t>verkürzte Ausreisefrist</a:t>
            </a:r>
            <a:r>
              <a:rPr lang="de-DE" altLang="de-DE" dirty="0">
                <a:solidFill>
                  <a:srgbClr val="000000"/>
                </a:solidFill>
                <a:latin typeface="Arial" panose="020B0604020202020204" pitchFamily="34" charset="0"/>
                <a:cs typeface="+mn-cs"/>
              </a:rPr>
              <a:t>?</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BVerwG, Beschl. v. 17.02.1986 – 1 B 30/86 –, juris, Rn. 3f.: </a:t>
            </a:r>
            <a:r>
              <a:rPr lang="de-DE" altLang="de-DE" sz="1600" dirty="0">
                <a:solidFill>
                  <a:srgbClr val="000000"/>
                </a:solidFill>
                <a:latin typeface="Arial" panose="020B0604020202020204" pitchFamily="34" charset="0"/>
                <a:cs typeface="+mn-cs"/>
              </a:rPr>
              <a:t>nein, da wg. § 37 Abs. 2 AsylG Eilrechtsschutz insoweit genügt </a:t>
            </a:r>
          </a:p>
          <a:p>
            <a:pPr marL="1117600" lvl="2" indent="-342900" algn="just" hangingPunct="0">
              <a:spcAft>
                <a:spcPts val="5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en-US" altLang="de-DE" sz="1600" dirty="0">
                <a:solidFill>
                  <a:srgbClr val="000000"/>
                </a:solidFill>
                <a:latin typeface="Arial" panose="020B0604020202020204" pitchFamily="34" charset="0"/>
                <a:cs typeface="+mn-cs"/>
              </a:rPr>
              <a:t>VGH Bad.-Württ., </a:t>
            </a:r>
            <a:r>
              <a:rPr lang="en-US" altLang="de-DE" sz="1600" dirty="0" err="1">
                <a:solidFill>
                  <a:srgbClr val="000000"/>
                </a:solidFill>
                <a:latin typeface="Arial" panose="020B0604020202020204" pitchFamily="34" charset="0"/>
                <a:cs typeface="+mn-cs"/>
              </a:rPr>
              <a:t>Urt</a:t>
            </a:r>
            <a:r>
              <a:rPr lang="en-US" altLang="de-DE" sz="1600" dirty="0">
                <a:solidFill>
                  <a:srgbClr val="000000"/>
                </a:solidFill>
                <a:latin typeface="Arial" panose="020B0604020202020204" pitchFamily="34" charset="0"/>
                <a:cs typeface="+mn-cs"/>
              </a:rPr>
              <a:t>. v. 11.11.1997 – A 14 S 412/97 –, juris, Rn. 37f.: </a:t>
            </a:r>
            <a:r>
              <a:rPr lang="en-US" altLang="de-DE" sz="1600" dirty="0" err="1">
                <a:solidFill>
                  <a:srgbClr val="000000"/>
                </a:solidFill>
                <a:latin typeface="Arial" panose="020B0604020202020204" pitchFamily="34" charset="0"/>
                <a:cs typeface="+mn-cs"/>
              </a:rPr>
              <a:t>doch</a:t>
            </a:r>
            <a:r>
              <a:rPr lang="en-US" altLang="de-DE" sz="1600" dirty="0">
                <a:solidFill>
                  <a:srgbClr val="000000"/>
                </a:solidFill>
                <a:latin typeface="Arial" panose="020B0604020202020204" pitchFamily="34" charset="0"/>
                <a:cs typeface="+mn-cs"/>
              </a:rPr>
              <a:t>, </a:t>
            </a:r>
            <a:r>
              <a:rPr lang="en-US" altLang="de-DE" sz="1600" dirty="0" err="1">
                <a:solidFill>
                  <a:srgbClr val="000000"/>
                </a:solidFill>
                <a:latin typeface="Arial" panose="020B0604020202020204" pitchFamily="34" charset="0"/>
                <a:cs typeface="+mn-cs"/>
              </a:rPr>
              <a:t>wenn</a:t>
            </a:r>
            <a:r>
              <a:rPr lang="en-US" altLang="de-DE" sz="1600" dirty="0">
                <a:solidFill>
                  <a:srgbClr val="000000"/>
                </a:solidFill>
                <a:latin typeface="Arial" panose="020B0604020202020204" pitchFamily="34" charset="0"/>
                <a:cs typeface="+mn-cs"/>
              </a:rPr>
              <a:t> </a:t>
            </a:r>
            <a:r>
              <a:rPr lang="de-DE" altLang="de-DE" sz="1600" dirty="0">
                <a:solidFill>
                  <a:srgbClr val="000000"/>
                </a:solidFill>
                <a:latin typeface="Arial" panose="020B0604020202020204" pitchFamily="34" charset="0"/>
                <a:cs typeface="+mn-cs"/>
              </a:rPr>
              <a:t>Eilantrag abgelehnt / nicht gestellt wurde</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Eilrechtsschutzverfahren: 		</a:t>
            </a:r>
            <a:r>
              <a:rPr lang="de-DE" altLang="de-DE" sz="2000" b="1" dirty="0">
                <a:solidFill>
                  <a:srgbClr val="000000"/>
                </a:solidFill>
                <a:latin typeface="Arial" panose="020B0604020202020204" pitchFamily="34" charset="0"/>
                <a:cs typeface="+mn-cs"/>
              </a:rPr>
              <a:t>erforderlich</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Ausreisefrist endet bei </a:t>
            </a:r>
            <a:r>
              <a:rPr lang="de-DE" altLang="de-DE" dirty="0" err="1">
                <a:solidFill>
                  <a:srgbClr val="000000"/>
                </a:solidFill>
                <a:latin typeface="Arial" panose="020B0604020202020204" pitchFamily="34" charset="0"/>
                <a:cs typeface="+mn-cs"/>
              </a:rPr>
              <a:t>oU</a:t>
            </a:r>
            <a:r>
              <a:rPr lang="de-DE" altLang="de-DE" dirty="0">
                <a:solidFill>
                  <a:srgbClr val="000000"/>
                </a:solidFill>
                <a:latin typeface="Arial" panose="020B0604020202020204" pitchFamily="34" charset="0"/>
                <a:cs typeface="+mn-cs"/>
              </a:rPr>
              <a:t>-Ablehnung eine Woche nach Bekanntgabe des Ablehnungsbescheids (§ 36 Abs. 1 AsylG), d.h. auch bei Klageerhebung bereits vor Eintritt der Unanfechtbarkeit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keine aufschiebende Wirkung der Klage (§ 75 Abs. 1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Antrag nach § 80 Abs. 5 VwGO,  Antragsfrist eine Woche (§ 36 Abs. 3 S. 1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bei Stattgabe im </a:t>
            </a:r>
            <a:r>
              <a:rPr lang="de-DE" altLang="de-DE" dirty="0" err="1">
                <a:solidFill>
                  <a:srgbClr val="000000"/>
                </a:solidFill>
                <a:latin typeface="Arial" panose="020B0604020202020204" pitchFamily="34" charset="0"/>
                <a:cs typeface="+mn-cs"/>
              </a:rPr>
              <a:t>eRS</a:t>
            </a:r>
            <a:r>
              <a:rPr lang="de-DE" altLang="de-DE" dirty="0">
                <a:solidFill>
                  <a:srgbClr val="000000"/>
                </a:solidFill>
                <a:latin typeface="Arial" panose="020B0604020202020204" pitchFamily="34" charset="0"/>
                <a:cs typeface="+mn-cs"/>
              </a:rPr>
              <a:t>-Verfahren: Fortführung des Verfahrens wie bei einfacher Ablehnungsentscheidung (§ 37 Abs. 2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604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7" end="7"/>
                                            </p:txEl>
                                          </p:spTgt>
                                        </p:tgtEl>
                                        <p:attrNameLst>
                                          <p:attrName>style.visibility</p:attrName>
                                        </p:attrNameLst>
                                      </p:cBhvr>
                                      <p:to>
                                        <p:strVal val="visible"/>
                                      </p:to>
                                    </p:set>
                                    <p:animEffect transition="in" filter="fade">
                                      <p:cBhvr>
                                        <p:cTn id="17" dur="1000"/>
                                        <p:tgtEl>
                                          <p:spTgt spid="3075">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8" end="8"/>
                                            </p:txEl>
                                          </p:spTgt>
                                        </p:tgtEl>
                                        <p:attrNameLst>
                                          <p:attrName>style.visibility</p:attrName>
                                        </p:attrNameLst>
                                      </p:cBhvr>
                                      <p:to>
                                        <p:strVal val="visible"/>
                                      </p:to>
                                    </p:set>
                                    <p:animEffect transition="in" filter="fade">
                                      <p:cBhvr>
                                        <p:cTn id="22" dur="1000"/>
                                        <p:tgtEl>
                                          <p:spTgt spid="307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500"/>
                                        <p:tgtEl>
                                          <p:spTgt spid="3075">
                                            <p:txEl>
                                              <p:pRg st="6" end="6"/>
                                            </p:txEl>
                                          </p:spTgt>
                                        </p:tgtEl>
                                      </p:cBhvr>
                                    </p:animEffect>
                                    <p:set>
                                      <p:cBhvr>
                                        <p:cTn id="27" dur="1" fill="hold">
                                          <p:stCondLst>
                                            <p:cond delay="499"/>
                                          </p:stCondLst>
                                        </p:cTn>
                                        <p:tgtEl>
                                          <p:spTgt spid="3075">
                                            <p:txEl>
                                              <p:pRg st="6" end="6"/>
                                            </p:txEl>
                                          </p:spTgt>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3075">
                                            <p:txEl>
                                              <p:pRg st="7" end="7"/>
                                            </p:txEl>
                                          </p:spTgt>
                                        </p:tgtEl>
                                      </p:cBhvr>
                                    </p:animEffect>
                                    <p:set>
                                      <p:cBhvr>
                                        <p:cTn id="30" dur="1" fill="hold">
                                          <p:stCondLst>
                                            <p:cond delay="499"/>
                                          </p:stCondLst>
                                        </p:cTn>
                                        <p:tgtEl>
                                          <p:spTgt spid="3075">
                                            <p:txEl>
                                              <p:pRg st="7" end="7"/>
                                            </p:txEl>
                                          </p:spTgt>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3075">
                                            <p:txEl>
                                              <p:pRg st="8" end="8"/>
                                            </p:txEl>
                                          </p:spTgt>
                                        </p:tgtEl>
                                      </p:cBhvr>
                                    </p:animEffect>
                                    <p:set>
                                      <p:cBhvr>
                                        <p:cTn id="33" dur="1" fill="hold">
                                          <p:stCondLst>
                                            <p:cond delay="499"/>
                                          </p:stCondLst>
                                        </p:cTn>
                                        <p:tgtEl>
                                          <p:spTgt spid="3075">
                                            <p:txEl>
                                              <p:pRg st="8" end="8"/>
                                            </p:txEl>
                                          </p:spTgt>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10" end="10"/>
                                            </p:txEl>
                                          </p:spTgt>
                                        </p:tgtEl>
                                        <p:attrNameLst>
                                          <p:attrName>style.visibility</p:attrName>
                                        </p:attrNameLst>
                                      </p:cBhvr>
                                      <p:to>
                                        <p:strVal val="visible"/>
                                      </p:to>
                                    </p:set>
                                    <p:animEffect transition="in" filter="fade">
                                      <p:cBhvr>
                                        <p:cTn id="38" dur="1000"/>
                                        <p:tgtEl>
                                          <p:spTgt spid="3075">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1" end="11"/>
                                            </p:txEl>
                                          </p:spTgt>
                                        </p:tgtEl>
                                        <p:attrNameLst>
                                          <p:attrName>style.visibility</p:attrName>
                                        </p:attrNameLst>
                                      </p:cBhvr>
                                      <p:to>
                                        <p:strVal val="visible"/>
                                      </p:to>
                                    </p:set>
                                    <p:animEffect transition="in" filter="fade">
                                      <p:cBhvr>
                                        <p:cTn id="43" dur="1000"/>
                                        <p:tgtEl>
                                          <p:spTgt spid="3075">
                                            <p:txEl>
                                              <p:pRg st="11" end="1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2" end="12"/>
                                            </p:txEl>
                                          </p:spTgt>
                                        </p:tgtEl>
                                        <p:attrNameLst>
                                          <p:attrName>style.visibility</p:attrName>
                                        </p:attrNameLst>
                                      </p:cBhvr>
                                      <p:to>
                                        <p:strVal val="visible"/>
                                      </p:to>
                                    </p:set>
                                    <p:animEffect transition="in" filter="fade">
                                      <p:cBhvr>
                                        <p:cTn id="48" dur="1000"/>
                                        <p:tgtEl>
                                          <p:spTgt spid="3075">
                                            <p:txEl>
                                              <p:pRg st="12" end="1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075">
                                            <p:txEl>
                                              <p:pRg st="13" end="13"/>
                                            </p:txEl>
                                          </p:spTgt>
                                        </p:tgtEl>
                                        <p:attrNameLst>
                                          <p:attrName>style.visibility</p:attrName>
                                        </p:attrNameLst>
                                      </p:cBhvr>
                                      <p:to>
                                        <p:strVal val="visible"/>
                                      </p:to>
                                    </p:set>
                                    <p:animEffect transition="in" filter="fade">
                                      <p:cBhvr>
                                        <p:cTn id="53" dur="1000"/>
                                        <p:tgtEl>
                                          <p:spTgt spid="307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903288"/>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000" dirty="0">
                <a:solidFill>
                  <a:srgbClr val="000000"/>
                </a:solidFill>
                <a:latin typeface="Arial" panose="020B0604020202020204" pitchFamily="34" charset="0"/>
              </a:rPr>
              <a:t>VIII. Typische Rechtschutzkonstellationen im Asylverfahrensrecht – </a:t>
            </a:r>
            <a:r>
              <a:rPr lang="de-DE" altLang="de-DE" sz="3000" b="1" dirty="0">
                <a:solidFill>
                  <a:srgbClr val="000000"/>
                </a:solidFill>
                <a:latin typeface="Arial" panose="020B0604020202020204" pitchFamily="34" charset="0"/>
              </a:rPr>
              <a:t>Ablehnungsbescheid </a:t>
            </a:r>
            <a:r>
              <a:rPr lang="de-DE" altLang="de-DE" sz="3000" b="1" u="sng" dirty="0" err="1">
                <a:solidFill>
                  <a:srgbClr val="000000"/>
                </a:solidFill>
                <a:latin typeface="Arial" panose="020B0604020202020204" pitchFamily="34" charset="0"/>
              </a:rPr>
              <a:t>ou</a:t>
            </a:r>
            <a:r>
              <a:rPr lang="de-DE" altLang="de-DE" sz="3000" dirty="0">
                <a:solidFill>
                  <a:srgbClr val="000000"/>
                </a:solidFill>
                <a:latin typeface="Arial" panose="020B0604020202020204" pitchFamily="34" charset="0"/>
              </a:rPr>
              <a:t> (IV)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t>
            </a:r>
            <a:r>
              <a:rPr lang="de-DE" altLang="de-DE" sz="2000" b="1" dirty="0">
                <a:solidFill>
                  <a:srgbClr val="000000"/>
                </a:solidFill>
                <a:latin typeface="Arial" panose="020B0604020202020204" pitchFamily="34" charset="0"/>
                <a:cs typeface="+mn-cs"/>
              </a:rPr>
              <a:t>Ziffer 6:</a:t>
            </a:r>
            <a:r>
              <a:rPr lang="de-DE" altLang="de-DE" sz="2000" dirty="0">
                <a:solidFill>
                  <a:srgbClr val="000000"/>
                </a:solidFill>
                <a:latin typeface="Arial" panose="020B0604020202020204" pitchFamily="34" charset="0"/>
                <a:cs typeface="+mn-cs"/>
              </a:rPr>
              <a:t> </a:t>
            </a:r>
            <a:r>
              <a:rPr lang="de-DE" altLang="de-DE" sz="2000" u="sng" dirty="0">
                <a:solidFill>
                  <a:srgbClr val="000000"/>
                </a:solidFill>
                <a:latin typeface="Arial" panose="020B0604020202020204" pitchFamily="34" charset="0"/>
                <a:cs typeface="+mn-cs"/>
              </a:rPr>
              <a:t>Anordnung und Befristung</a:t>
            </a:r>
            <a:r>
              <a:rPr lang="de-DE" altLang="de-DE" sz="2000" dirty="0">
                <a:solidFill>
                  <a:srgbClr val="000000"/>
                </a:solidFill>
                <a:latin typeface="Arial" panose="020B0604020202020204" pitchFamily="34" charset="0"/>
                <a:cs typeface="+mn-cs"/>
              </a:rPr>
              <a:t> eines Einreise- und Aufenthaltsverbots nach § 11 Abs. 7 AufenthG (nur § 29a AsylG / Folgeanträge)</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3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b="1" dirty="0">
                <a:solidFill>
                  <a:srgbClr val="000000"/>
                </a:solidFill>
                <a:latin typeface="Arial" panose="020B0604020202020204" pitchFamily="34" charset="0"/>
                <a:cs typeface="+mn-cs"/>
              </a:rPr>
              <a:t>Achtung: </a:t>
            </a:r>
            <a:r>
              <a:rPr lang="de-DE" altLang="de-DE" sz="1400" dirty="0">
                <a:solidFill>
                  <a:srgbClr val="000000"/>
                </a:solidFill>
                <a:latin typeface="Arial" panose="020B0604020202020204" pitchFamily="34" charset="0"/>
                <a:cs typeface="+mn-cs"/>
              </a:rPr>
              <a:t>§ 11 Abs. 1 AufenthG regelt ein </a:t>
            </a:r>
            <a:r>
              <a:rPr lang="de-DE" altLang="de-DE" sz="1400" u="sng" dirty="0">
                <a:solidFill>
                  <a:srgbClr val="000000"/>
                </a:solidFill>
                <a:latin typeface="Arial" panose="020B0604020202020204" pitchFamily="34" charset="0"/>
                <a:cs typeface="+mn-cs"/>
              </a:rPr>
              <a:t>gesetzliches</a:t>
            </a:r>
            <a:r>
              <a:rPr lang="de-DE" altLang="de-DE" sz="1400" dirty="0">
                <a:solidFill>
                  <a:srgbClr val="000000"/>
                </a:solidFill>
                <a:latin typeface="Arial" panose="020B0604020202020204" pitchFamily="34" charset="0"/>
                <a:cs typeface="+mn-cs"/>
              </a:rPr>
              <a:t> Einreise- und Aufenthaltsverbot, das </a:t>
            </a:r>
            <a:r>
              <a:rPr lang="de-DE" altLang="de-DE" sz="1400" u="sng" dirty="0">
                <a:solidFill>
                  <a:srgbClr val="000000"/>
                </a:solidFill>
                <a:latin typeface="Arial" panose="020B0604020202020204" pitchFamily="34" charset="0"/>
                <a:cs typeface="+mn-cs"/>
              </a:rPr>
              <a:t>nur im Fall der tatsächlichen Abschiebung</a:t>
            </a:r>
            <a:r>
              <a:rPr lang="de-DE" altLang="de-DE" sz="1400" dirty="0">
                <a:solidFill>
                  <a:srgbClr val="000000"/>
                </a:solidFill>
                <a:latin typeface="Arial" panose="020B0604020202020204" pitchFamily="34" charset="0"/>
                <a:cs typeface="+mn-cs"/>
              </a:rPr>
              <a:t> eingreift; </a:t>
            </a:r>
            <a:r>
              <a:rPr lang="de-DE" altLang="de-DE" sz="1400" b="1" dirty="0">
                <a:solidFill>
                  <a:srgbClr val="000000"/>
                </a:solidFill>
                <a:latin typeface="Arial" panose="020B0604020202020204" pitchFamily="34" charset="0"/>
                <a:cs typeface="+mn-cs"/>
              </a:rPr>
              <a:t>§ 11 Abs. 7 AufenthG </a:t>
            </a:r>
            <a:r>
              <a:rPr lang="de-DE" altLang="de-DE" sz="1400" dirty="0">
                <a:solidFill>
                  <a:srgbClr val="000000"/>
                </a:solidFill>
                <a:latin typeface="Arial" panose="020B0604020202020204" pitchFamily="34" charset="0"/>
                <a:cs typeface="+mn-cs"/>
              </a:rPr>
              <a:t>ermächtigt im Fall der </a:t>
            </a:r>
            <a:r>
              <a:rPr lang="de-DE" altLang="de-DE" sz="1400" dirty="0" err="1">
                <a:solidFill>
                  <a:srgbClr val="000000"/>
                </a:solidFill>
                <a:latin typeface="Arial" panose="020B0604020202020204" pitchFamily="34" charset="0"/>
                <a:cs typeface="+mn-cs"/>
              </a:rPr>
              <a:t>oU</a:t>
            </a:r>
            <a:r>
              <a:rPr lang="de-DE" altLang="de-DE" sz="1400" dirty="0">
                <a:solidFill>
                  <a:srgbClr val="000000"/>
                </a:solidFill>
                <a:latin typeface="Arial" panose="020B0604020202020204" pitchFamily="34" charset="0"/>
                <a:cs typeface="+mn-cs"/>
              </a:rPr>
              <a:t>-Ablehnung </a:t>
            </a:r>
            <a:r>
              <a:rPr lang="de-DE" altLang="de-DE" sz="1400" u="sng" dirty="0">
                <a:solidFill>
                  <a:srgbClr val="000000"/>
                </a:solidFill>
                <a:latin typeface="Arial" panose="020B0604020202020204" pitchFamily="34" charset="0"/>
                <a:cs typeface="+mn-cs"/>
              </a:rPr>
              <a:t>bei Einreise aus sicherem Herkunftsstaat (§ 29a AsylG) </a:t>
            </a:r>
            <a:r>
              <a:rPr lang="de-DE" altLang="de-DE" sz="1400" dirty="0">
                <a:solidFill>
                  <a:srgbClr val="000000"/>
                </a:solidFill>
                <a:latin typeface="Arial" panose="020B0604020202020204" pitchFamily="34" charset="0"/>
                <a:cs typeface="+mn-cs"/>
              </a:rPr>
              <a:t>bzw. bei </a:t>
            </a:r>
            <a:r>
              <a:rPr lang="de-DE" altLang="de-DE" sz="1400" u="sng" dirty="0">
                <a:solidFill>
                  <a:srgbClr val="000000"/>
                </a:solidFill>
                <a:latin typeface="Arial" panose="020B0604020202020204" pitchFamily="34" charset="0"/>
                <a:cs typeface="+mn-cs"/>
              </a:rPr>
              <a:t>wiederholten Folgeanträgen</a:t>
            </a:r>
            <a:r>
              <a:rPr lang="de-DE" altLang="de-DE" sz="1400" dirty="0">
                <a:solidFill>
                  <a:srgbClr val="000000"/>
                </a:solidFill>
                <a:latin typeface="Arial" panose="020B0604020202020204" pitchFamily="34" charset="0"/>
                <a:cs typeface="+mn-cs"/>
              </a:rPr>
              <a:t> </a:t>
            </a:r>
            <a:r>
              <a:rPr lang="de-DE" altLang="de-DE" sz="1400" b="1" u="sng" dirty="0">
                <a:solidFill>
                  <a:srgbClr val="000000"/>
                </a:solidFill>
                <a:latin typeface="Arial" panose="020B0604020202020204" pitchFamily="34" charset="0"/>
                <a:cs typeface="+mn-cs"/>
              </a:rPr>
              <a:t>zusätzlich</a:t>
            </a:r>
            <a:r>
              <a:rPr lang="de-DE" altLang="de-DE" sz="1400" dirty="0">
                <a:solidFill>
                  <a:srgbClr val="000000"/>
                </a:solidFill>
                <a:latin typeface="Arial" panose="020B0604020202020204" pitchFamily="34" charset="0"/>
                <a:cs typeface="+mn-cs"/>
              </a:rPr>
              <a:t> zum </a:t>
            </a:r>
            <a:r>
              <a:rPr lang="de-DE" altLang="de-DE" sz="1400" u="sng" dirty="0">
                <a:solidFill>
                  <a:srgbClr val="000000"/>
                </a:solidFill>
                <a:latin typeface="Arial" panose="020B0604020202020204" pitchFamily="34" charset="0"/>
                <a:cs typeface="+mn-cs"/>
              </a:rPr>
              <a:t>Erlass</a:t>
            </a:r>
            <a:r>
              <a:rPr lang="de-DE" altLang="de-DE" sz="1400" dirty="0">
                <a:solidFill>
                  <a:srgbClr val="000000"/>
                </a:solidFill>
                <a:latin typeface="Arial" panose="020B0604020202020204" pitchFamily="34" charset="0"/>
                <a:cs typeface="+mn-cs"/>
              </a:rPr>
              <a:t> eines Einreise-/Aufenthaltsverbots </a:t>
            </a:r>
            <a:r>
              <a:rPr lang="de-DE" altLang="de-DE" sz="1400" u="sng" dirty="0">
                <a:solidFill>
                  <a:srgbClr val="000000"/>
                </a:solidFill>
                <a:latin typeface="Arial" panose="020B0604020202020204" pitchFamily="34" charset="0"/>
                <a:cs typeface="+mn-cs"/>
              </a:rPr>
              <a:t>unabhängig von einer Abschiebung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Anfechtungsklage, da die Anordnung belastende Wirkung entfaltet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ggf. hilfsweise Verpflichtungsklage im Hinblick auf kürzere Festsetzung der Dauer</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nur </a:t>
            </a:r>
            <a:r>
              <a:rPr lang="de-DE" altLang="de-DE" sz="1600" b="1" dirty="0">
                <a:solidFill>
                  <a:srgbClr val="000000"/>
                </a:solidFill>
                <a:latin typeface="Arial" panose="020B0604020202020204" pitchFamily="34" charset="0"/>
                <a:cs typeface="+mn-cs"/>
              </a:rPr>
              <a:t>zweckmäßig,</a:t>
            </a:r>
            <a:r>
              <a:rPr lang="de-DE" altLang="de-DE" sz="1600" dirty="0">
                <a:solidFill>
                  <a:srgbClr val="000000"/>
                </a:solidFill>
                <a:latin typeface="Arial" panose="020B0604020202020204" pitchFamily="34" charset="0"/>
                <a:cs typeface="+mn-cs"/>
              </a:rPr>
              <a:t> wenn der Kläger eine spätere Rückkehr nach Deutschland tatsächlich anstrebt und nicht freiwillig ausreisen will</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unklar, ob Verpflichtungsklage neben Anfechtungsklage nötig ist (da Ermessensfehler i.d.R. bereits zur Aufhebung der Sperrwirkung führt)</a:t>
            </a:r>
          </a:p>
          <a:p>
            <a:pPr marL="111760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Eilrechtsschutzverfahren: 		</a:t>
            </a:r>
            <a:endParaRPr lang="de-DE" altLang="de-DE" sz="2000" b="1"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in § 36 Abs. 3 S. 10 AsylG eigentlich vom Gesetzgeber vorgesehen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aber: unnötig, weil Aufenthalts- und Einreiseverbot erst mit Bestandskraft der Asylentscheidung wirksam wird (§ 11 Abs. 7 S. 2 AufenthG)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624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2" name="Textfeld 1"/>
          <p:cNvSpPr txBox="1"/>
          <p:nvPr/>
        </p:nvSpPr>
        <p:spPr>
          <a:xfrm>
            <a:off x="5462627" y="5868069"/>
            <a:ext cx="1742629" cy="646331"/>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unnötig</a:t>
            </a:r>
          </a:p>
          <a:p>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4" end="4"/>
                                            </p:txEl>
                                          </p:spTgt>
                                        </p:tgtEl>
                                        <p:attrNameLst>
                                          <p:attrName>style.visibility</p:attrName>
                                        </p:attrNameLst>
                                      </p:cBhvr>
                                      <p:to>
                                        <p:strVal val="visible"/>
                                      </p:to>
                                    </p:set>
                                    <p:animEffect transition="in" filter="fade">
                                      <p:cBhvr>
                                        <p:cTn id="7" dur="1000"/>
                                        <p:tgtEl>
                                          <p:spTgt spid="307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9" end="9"/>
                                            </p:txEl>
                                          </p:spTgt>
                                        </p:tgtEl>
                                        <p:attrNameLst>
                                          <p:attrName>style.visibility</p:attrName>
                                        </p:attrNameLst>
                                      </p:cBhvr>
                                      <p:to>
                                        <p:strVal val="visible"/>
                                      </p:to>
                                    </p:set>
                                    <p:animEffect transition="in" filter="fade">
                                      <p:cBhvr>
                                        <p:cTn id="22" dur="1000"/>
                                        <p:tgtEl>
                                          <p:spTgt spid="307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0" end="10"/>
                                            </p:txEl>
                                          </p:spTgt>
                                        </p:tgtEl>
                                        <p:attrNameLst>
                                          <p:attrName>style.visibility</p:attrName>
                                        </p:attrNameLst>
                                      </p:cBhvr>
                                      <p:to>
                                        <p:strVal val="visible"/>
                                      </p:to>
                                    </p:set>
                                    <p:animEffect transition="in" filter="fade">
                                      <p:cBhvr>
                                        <p:cTn id="27" dur="1000"/>
                                        <p:tgtEl>
                                          <p:spTgt spid="307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10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4" end="14"/>
                                            </p:txEl>
                                          </p:spTgt>
                                        </p:tgtEl>
                                        <p:attrNameLst>
                                          <p:attrName>style.visibility</p:attrName>
                                        </p:attrNameLst>
                                      </p:cBhvr>
                                      <p:to>
                                        <p:strVal val="visible"/>
                                      </p:to>
                                    </p:set>
                                    <p:animEffect transition="in" filter="fade">
                                      <p:cBhvr>
                                        <p:cTn id="37" dur="1000"/>
                                        <p:tgtEl>
                                          <p:spTgt spid="3075">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000" dirty="0">
                <a:solidFill>
                  <a:srgbClr val="000000"/>
                </a:solidFill>
                <a:latin typeface="Arial" panose="020B0604020202020204" pitchFamily="34" charset="0"/>
              </a:rPr>
              <a:t>VIII. Typische Rechtschutzkonstellationen im Asylverfahrensrecht – </a:t>
            </a:r>
            <a:r>
              <a:rPr lang="de-DE" altLang="de-DE" sz="3000" b="1" dirty="0">
                <a:solidFill>
                  <a:srgbClr val="000000"/>
                </a:solidFill>
                <a:latin typeface="Arial" panose="020B0604020202020204" pitchFamily="34" charset="0"/>
              </a:rPr>
              <a:t>Ablehnungsbescheid </a:t>
            </a:r>
            <a:r>
              <a:rPr lang="de-DE" altLang="de-DE" sz="3000" b="1" u="sng" dirty="0" err="1">
                <a:solidFill>
                  <a:srgbClr val="000000"/>
                </a:solidFill>
                <a:latin typeface="Arial" panose="020B0604020202020204" pitchFamily="34" charset="0"/>
              </a:rPr>
              <a:t>ou</a:t>
            </a:r>
            <a:r>
              <a:rPr lang="de-DE" altLang="de-DE" sz="3000" dirty="0">
                <a:solidFill>
                  <a:srgbClr val="000000"/>
                </a:solidFill>
                <a:latin typeface="Arial" panose="020B0604020202020204" pitchFamily="34" charset="0"/>
              </a:rPr>
              <a:t> (V)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t>
            </a:r>
            <a:r>
              <a:rPr lang="de-DE" altLang="de-DE" sz="2000" b="1" dirty="0">
                <a:solidFill>
                  <a:srgbClr val="000000"/>
                </a:solidFill>
                <a:latin typeface="Arial" panose="020B0604020202020204" pitchFamily="34" charset="0"/>
                <a:cs typeface="+mn-cs"/>
              </a:rPr>
              <a:t>Ziffer 7:</a:t>
            </a:r>
            <a:r>
              <a:rPr lang="de-DE" altLang="de-DE" sz="2000" dirty="0">
                <a:solidFill>
                  <a:srgbClr val="000000"/>
                </a:solidFill>
                <a:latin typeface="Arial" panose="020B0604020202020204" pitchFamily="34" charset="0"/>
                <a:cs typeface="+mn-cs"/>
              </a:rPr>
              <a:t> Befristung des </a:t>
            </a:r>
            <a:r>
              <a:rPr lang="de-DE" altLang="de-DE" sz="2000" u="sng" dirty="0">
                <a:solidFill>
                  <a:srgbClr val="000000"/>
                </a:solidFill>
                <a:latin typeface="Arial" panose="020B0604020202020204" pitchFamily="34" charset="0"/>
                <a:cs typeface="+mn-cs"/>
              </a:rPr>
              <a:t>gesetzlichen</a:t>
            </a:r>
            <a:r>
              <a:rPr lang="de-DE" altLang="de-DE" sz="2000" dirty="0">
                <a:solidFill>
                  <a:srgbClr val="000000"/>
                </a:solidFill>
                <a:latin typeface="Arial" panose="020B0604020202020204" pitchFamily="34" charset="0"/>
                <a:cs typeface="+mn-cs"/>
              </a:rPr>
              <a:t> Einreise- und Aufenthaltsverbots nach § 11 Abs. 1 AufenthG (wie zuvor)</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3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b="1" dirty="0">
                <a:solidFill>
                  <a:srgbClr val="000000"/>
                </a:solidFill>
                <a:latin typeface="Arial" panose="020B0604020202020204" pitchFamily="34" charset="0"/>
                <a:cs typeface="+mn-cs"/>
              </a:rPr>
              <a:t>Achtung: § 11 Abs. 1 AufenthG </a:t>
            </a:r>
            <a:r>
              <a:rPr lang="de-DE" altLang="de-DE" sz="1400" dirty="0">
                <a:solidFill>
                  <a:srgbClr val="000000"/>
                </a:solidFill>
                <a:latin typeface="Arial" panose="020B0604020202020204" pitchFamily="34" charset="0"/>
                <a:cs typeface="+mn-cs"/>
              </a:rPr>
              <a:t>regelt ein </a:t>
            </a:r>
            <a:r>
              <a:rPr lang="de-DE" altLang="de-DE" sz="1400" u="sng" dirty="0">
                <a:solidFill>
                  <a:srgbClr val="000000"/>
                </a:solidFill>
                <a:latin typeface="Arial" panose="020B0604020202020204" pitchFamily="34" charset="0"/>
                <a:cs typeface="+mn-cs"/>
              </a:rPr>
              <a:t>gesetzliches</a:t>
            </a:r>
            <a:r>
              <a:rPr lang="de-DE" altLang="de-DE" sz="1400" dirty="0">
                <a:solidFill>
                  <a:srgbClr val="000000"/>
                </a:solidFill>
                <a:latin typeface="Arial" panose="020B0604020202020204" pitchFamily="34" charset="0"/>
                <a:cs typeface="+mn-cs"/>
              </a:rPr>
              <a:t> Einreise- und Aufenthaltsverbot, das </a:t>
            </a:r>
            <a:r>
              <a:rPr lang="de-DE" altLang="de-DE" sz="1400" u="sng" dirty="0">
                <a:solidFill>
                  <a:srgbClr val="000000"/>
                </a:solidFill>
                <a:latin typeface="Arial" panose="020B0604020202020204" pitchFamily="34" charset="0"/>
                <a:cs typeface="+mn-cs"/>
              </a:rPr>
              <a:t>nur im Fall der tatsächlichen Abschiebung</a:t>
            </a:r>
            <a:r>
              <a:rPr lang="de-DE" altLang="de-DE" sz="1400" dirty="0">
                <a:solidFill>
                  <a:srgbClr val="000000"/>
                </a:solidFill>
                <a:latin typeface="Arial" panose="020B0604020202020204" pitchFamily="34" charset="0"/>
                <a:cs typeface="+mn-cs"/>
              </a:rPr>
              <a:t> eingreift; § 11 Abs. 7 AufenthG ermächtigt im Fall der </a:t>
            </a:r>
            <a:r>
              <a:rPr lang="de-DE" altLang="de-DE" sz="1400" dirty="0" err="1">
                <a:solidFill>
                  <a:srgbClr val="000000"/>
                </a:solidFill>
                <a:latin typeface="Arial" panose="020B0604020202020204" pitchFamily="34" charset="0"/>
                <a:cs typeface="+mn-cs"/>
              </a:rPr>
              <a:t>oU</a:t>
            </a:r>
            <a:r>
              <a:rPr lang="de-DE" altLang="de-DE" sz="1400" dirty="0">
                <a:solidFill>
                  <a:srgbClr val="000000"/>
                </a:solidFill>
                <a:latin typeface="Arial" panose="020B0604020202020204" pitchFamily="34" charset="0"/>
                <a:cs typeface="+mn-cs"/>
              </a:rPr>
              <a:t>-Ablehnung </a:t>
            </a:r>
            <a:r>
              <a:rPr lang="de-DE" altLang="de-DE" sz="1400" u="sng" dirty="0">
                <a:solidFill>
                  <a:srgbClr val="000000"/>
                </a:solidFill>
                <a:latin typeface="Arial" panose="020B0604020202020204" pitchFamily="34" charset="0"/>
                <a:cs typeface="+mn-cs"/>
              </a:rPr>
              <a:t>bei Einreise aus sicherem Herkunftsstaat (§ 29a AsylG) </a:t>
            </a:r>
            <a:r>
              <a:rPr lang="de-DE" altLang="de-DE" sz="1400" dirty="0">
                <a:solidFill>
                  <a:srgbClr val="000000"/>
                </a:solidFill>
                <a:latin typeface="Arial" panose="020B0604020202020204" pitchFamily="34" charset="0"/>
                <a:cs typeface="+mn-cs"/>
              </a:rPr>
              <a:t>bzw. bei </a:t>
            </a:r>
            <a:r>
              <a:rPr lang="de-DE" altLang="de-DE" sz="1400" u="sng" dirty="0">
                <a:solidFill>
                  <a:srgbClr val="000000"/>
                </a:solidFill>
                <a:latin typeface="Arial" panose="020B0604020202020204" pitchFamily="34" charset="0"/>
                <a:cs typeface="+mn-cs"/>
              </a:rPr>
              <a:t>wiederholten Folgeanträgen</a:t>
            </a:r>
            <a:r>
              <a:rPr lang="de-DE" altLang="de-DE" sz="1400" dirty="0">
                <a:solidFill>
                  <a:srgbClr val="000000"/>
                </a:solidFill>
                <a:latin typeface="Arial" panose="020B0604020202020204" pitchFamily="34" charset="0"/>
                <a:cs typeface="+mn-cs"/>
              </a:rPr>
              <a:t> </a:t>
            </a:r>
            <a:r>
              <a:rPr lang="de-DE" altLang="de-DE" sz="1400" b="1" u="sng" dirty="0">
                <a:solidFill>
                  <a:srgbClr val="000000"/>
                </a:solidFill>
                <a:latin typeface="Arial" panose="020B0604020202020204" pitchFamily="34" charset="0"/>
                <a:cs typeface="+mn-cs"/>
              </a:rPr>
              <a:t>zusätzlich</a:t>
            </a:r>
            <a:r>
              <a:rPr lang="de-DE" altLang="de-DE" sz="1400" dirty="0">
                <a:solidFill>
                  <a:srgbClr val="000000"/>
                </a:solidFill>
                <a:latin typeface="Arial" panose="020B0604020202020204" pitchFamily="34" charset="0"/>
                <a:cs typeface="+mn-cs"/>
              </a:rPr>
              <a:t> zum </a:t>
            </a:r>
            <a:r>
              <a:rPr lang="de-DE" altLang="de-DE" sz="1400" u="sng" dirty="0">
                <a:solidFill>
                  <a:srgbClr val="000000"/>
                </a:solidFill>
                <a:latin typeface="Arial" panose="020B0604020202020204" pitchFamily="34" charset="0"/>
                <a:cs typeface="+mn-cs"/>
              </a:rPr>
              <a:t>Erlass</a:t>
            </a:r>
            <a:r>
              <a:rPr lang="de-DE" altLang="de-DE" sz="1400" dirty="0">
                <a:solidFill>
                  <a:srgbClr val="000000"/>
                </a:solidFill>
                <a:latin typeface="Arial" panose="020B0604020202020204" pitchFamily="34" charset="0"/>
                <a:cs typeface="+mn-cs"/>
              </a:rPr>
              <a:t> eines Einreise-/Aufenthaltsverbots unabhängig von einer Abschiebung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645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65188"/>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000" dirty="0">
                <a:solidFill>
                  <a:srgbClr val="000000"/>
                </a:solidFill>
                <a:latin typeface="Arial" panose="020B0604020202020204" pitchFamily="34" charset="0"/>
              </a:rPr>
              <a:t>VIII. Typische Rechtschutzkonstellationen im Asylverfahrensrecht – </a:t>
            </a:r>
            <a:r>
              <a:rPr lang="de-DE" altLang="de-DE" sz="3000" b="1" dirty="0">
                <a:solidFill>
                  <a:srgbClr val="000000"/>
                </a:solidFill>
                <a:latin typeface="Arial" panose="020B0604020202020204" pitchFamily="34" charset="0"/>
              </a:rPr>
              <a:t>Ablehnungsbescheid </a:t>
            </a:r>
            <a:r>
              <a:rPr lang="de-DE" altLang="de-DE" sz="3000" b="1" u="sng" dirty="0" err="1">
                <a:solidFill>
                  <a:srgbClr val="000000"/>
                </a:solidFill>
                <a:latin typeface="Arial" panose="020B0604020202020204" pitchFamily="34" charset="0"/>
              </a:rPr>
              <a:t>ou</a:t>
            </a:r>
            <a:r>
              <a:rPr lang="de-DE" altLang="de-DE" sz="3000" dirty="0">
                <a:solidFill>
                  <a:srgbClr val="000000"/>
                </a:solidFill>
                <a:latin typeface="Arial" panose="020B0604020202020204" pitchFamily="34" charset="0"/>
              </a:rPr>
              <a:t> (VI)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a:solidFill>
                  <a:srgbClr val="000000"/>
                </a:solidFill>
                <a:latin typeface="Arial" panose="020B0604020202020204" pitchFamily="34" charset="0"/>
                <a:cs typeface="+mn-cs"/>
              </a:rPr>
              <a:t>Eilrechtsschutz:		Antragsfrist: eine Woche (§ 36 Abs. 3 S. 1 AsylG)</a:t>
            </a: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 dirty="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Es wird beantragt, die aufschiebende Wirkung der Klage vom 21.12.2015 gegen Ziffer 5 des Bescheids vom 14.12.2015 anzuordnen.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Klageverfahren:			Klagefrist: eine Woche (§ 74 Abs. 1 S. 1 HS 2 AsylG)</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sachdienlicher Klageantrag siehe nächste Folie</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665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1" end="11"/>
                                            </p:txEl>
                                          </p:spTgt>
                                        </p:tgtEl>
                                        <p:attrNameLst>
                                          <p:attrName>style.visibility</p:attrName>
                                        </p:attrNameLst>
                                      </p:cBhvr>
                                      <p:to>
                                        <p:strVal val="visible"/>
                                      </p:to>
                                    </p:set>
                                    <p:animEffect transition="in" filter="fade">
                                      <p:cBhvr>
                                        <p:cTn id="12" dur="1000"/>
                                        <p:tgtEl>
                                          <p:spTgt spid="307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2288"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900" dirty="0">
                <a:solidFill>
                  <a:srgbClr val="000000"/>
                </a:solidFill>
                <a:latin typeface="Arial" panose="020B0604020202020204" pitchFamily="34" charset="0"/>
              </a:rPr>
              <a:t>VIII. Typische Rechtschutzkonstellationen im Asylverfahrensrecht – </a:t>
            </a:r>
            <a:r>
              <a:rPr lang="de-DE" altLang="de-DE" sz="2900" b="1" dirty="0">
                <a:solidFill>
                  <a:srgbClr val="000000"/>
                </a:solidFill>
                <a:latin typeface="Arial" panose="020B0604020202020204" pitchFamily="34" charset="0"/>
              </a:rPr>
              <a:t>Ablehnungsbescheid </a:t>
            </a:r>
            <a:r>
              <a:rPr lang="de-DE" altLang="de-DE" sz="2900" b="1" u="sng" dirty="0" err="1">
                <a:solidFill>
                  <a:srgbClr val="000000"/>
                </a:solidFill>
                <a:latin typeface="Arial" panose="020B0604020202020204" pitchFamily="34" charset="0"/>
              </a:rPr>
              <a:t>ou</a:t>
            </a:r>
            <a:r>
              <a:rPr lang="de-DE" altLang="de-DE" sz="2900" dirty="0">
                <a:solidFill>
                  <a:srgbClr val="000000"/>
                </a:solidFill>
                <a:latin typeface="Arial" panose="020B0604020202020204" pitchFamily="34" charset="0"/>
              </a:rPr>
              <a:t> (VII)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Sachdienlicher Klageantrag: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Es wird beantragt, Ziffern 5 (und 6) des Bescheids vom 14.12.2015 aufzuheben und die Beklagte zu verpflichten, (den Kläger als Asylberechtigten anzuerkennen und) ihm die Flüchtlingseigenschaft zuzuerkennen,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hilfsweise die Beklagte zu verpflichten, dem Kläger subsidiären Schutz zuzuerkennen,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sowie weiter hilfsweise die Beklagte zur Feststellung zu verpflichten, dass hinsichtlich der Republik Albanien Abschiebungsverbote nach § 60 Abs. 5 und 7 S. 1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[Wenn ausnahmsweise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Äußerst hilfsweise wird beantragt, die Beklagte unter Aufhebung der Ziffer 7 des Bescheides vom 14.12.2015 zu verpflichten, das gesetzliche Einreiseverbot des § 11 Abs. 1 AufenthG auf X Monate zu befristen / unter Beachtung der Rechtsauffassung des Gerichts erneut über die Dauer des gesetzlichen Einreise- und Aufenthaltsverbots zu entscheiden.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[Wenn Ablehnung nach § 30 Abs. 3 Nr. 1 – 6 AufenthG:]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Äußerst hilfsweise wird beantragt, die Ziffern 1 und 2 [1 – 3] des Bescheids vom 14.12.2015 insoweit aufzuheben, als der Asylantrag dort als offensichtlich unbegründet im Sinne des § 30 Abs. 3 Nr. 1 – 6 AsylG abgelehnt wird.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686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4" end="4"/>
                                            </p:txEl>
                                          </p:spTgt>
                                        </p:tgtEl>
                                        <p:attrNameLst>
                                          <p:attrName>style.visibility</p:attrName>
                                        </p:attrNameLst>
                                      </p:cBhvr>
                                      <p:to>
                                        <p:strVal val="visible"/>
                                      </p:to>
                                    </p:set>
                                    <p:animEffect transition="in" filter="fade">
                                      <p:cBhvr>
                                        <p:cTn id="7" dur="1000"/>
                                        <p:tgtEl>
                                          <p:spTgt spid="307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1" end="11"/>
                                            </p:txEl>
                                          </p:spTgt>
                                        </p:tgtEl>
                                        <p:attrNameLst>
                                          <p:attrName>style.visibility</p:attrName>
                                        </p:attrNameLst>
                                      </p:cBhvr>
                                      <p:to>
                                        <p:strVal val="visible"/>
                                      </p:to>
                                    </p:set>
                                    <p:animEffect transition="in" filter="fade">
                                      <p:cBhvr>
                                        <p:cTn id="22" dur="1000"/>
                                        <p:tgtEl>
                                          <p:spTgt spid="3075">
                                            <p:txEl>
                                              <p:pRg st="11" end="11"/>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2" end="12"/>
                                            </p:txEl>
                                          </p:spTgt>
                                        </p:tgtEl>
                                        <p:attrNameLst>
                                          <p:attrName>style.visibility</p:attrName>
                                        </p:attrNameLst>
                                      </p:cBhvr>
                                      <p:to>
                                        <p:strVal val="visible"/>
                                      </p:to>
                                    </p:set>
                                    <p:animEffect transition="in" filter="fade">
                                      <p:cBhvr>
                                        <p:cTn id="25" dur="1000"/>
                                        <p:tgtEl>
                                          <p:spTgt spid="3075">
                                            <p:txEl>
                                              <p:pRg st="12" end="1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75">
                                            <p:txEl>
                                              <p:pRg st="14" end="14"/>
                                            </p:txEl>
                                          </p:spTgt>
                                        </p:tgtEl>
                                        <p:attrNameLst>
                                          <p:attrName>style.visibility</p:attrName>
                                        </p:attrNameLst>
                                      </p:cBhvr>
                                      <p:to>
                                        <p:strVal val="visible"/>
                                      </p:to>
                                    </p:set>
                                    <p:animEffect transition="in" filter="fade">
                                      <p:cBhvr>
                                        <p:cTn id="30" dur="1000"/>
                                        <p:tgtEl>
                                          <p:spTgt spid="3075">
                                            <p:txEl>
                                              <p:pRg st="14" end="1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075">
                                            <p:txEl>
                                              <p:pRg st="15" end="15"/>
                                            </p:txEl>
                                          </p:spTgt>
                                        </p:tgtEl>
                                        <p:attrNameLst>
                                          <p:attrName>style.visibility</p:attrName>
                                        </p:attrNameLst>
                                      </p:cBhvr>
                                      <p:to>
                                        <p:strVal val="visible"/>
                                      </p:to>
                                    </p:set>
                                    <p:animEffect transition="in" filter="fade">
                                      <p:cBhvr>
                                        <p:cTn id="33"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IX. 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a:solidFill>
                  <a:srgbClr val="000000"/>
                </a:solidFill>
                <a:latin typeface="Arial" panose="020B0604020202020204" pitchFamily="34" charset="0"/>
                <a:cs typeface="+mn-cs"/>
              </a:rPr>
              <a:t>mit Abschiebungsandrohung </a:t>
            </a:r>
            <a:r>
              <a:rPr lang="de-DE" altLang="de-DE" sz="2400" dirty="0">
                <a:solidFill>
                  <a:srgbClr val="000000"/>
                </a:solidFill>
                <a:latin typeface="Arial" panose="020B0604020202020204" pitchFamily="34" charset="0"/>
                <a:cs typeface="+mn-cs"/>
              </a:rPr>
              <a:t>(I)</a:t>
            </a:r>
            <a:endParaRPr lang="de-DE" altLang="de-DE" sz="2400" b="1" u="sng" dirty="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5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Typische </a:t>
            </a:r>
            <a:r>
              <a:rPr lang="de-DE" altLang="de-DE" sz="2000" b="1" dirty="0" err="1">
                <a:solidFill>
                  <a:srgbClr val="000000"/>
                </a:solidFill>
                <a:latin typeface="Arial" panose="020B0604020202020204" pitchFamily="34" charset="0"/>
                <a:cs typeface="+mn-cs"/>
              </a:rPr>
              <a:t>Bescheidtenorierung</a:t>
            </a:r>
            <a:r>
              <a:rPr lang="de-DE" altLang="de-DE" sz="2000" b="1" dirty="0">
                <a:solidFill>
                  <a:srgbClr val="000000"/>
                </a:solidFill>
                <a:latin typeface="Arial" panose="020B0604020202020204" pitchFamily="34" charset="0"/>
                <a:cs typeface="+mn-cs"/>
              </a:rPr>
              <a:t>: [Achtung: Neuregelung ab 06.08.2016]</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rPr>
              <a:t>Der Antrag wird als unzulässig abgelehnt.</a:t>
            </a: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rPr>
              <a:t>Der Antrag auf Abänderung des Bescheides vom 29.03.2010 (Az.: XXX-170) bezüglich der Feststellung zu § 60 Abs. 5 und 7 des AufenthG wird abgelehnt.</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Der Antragsteller wird aufgefordert, die Bundesrepublik Deutschland innerhalb einer Woche nach Bekanntgabe dieser Entscheidung zu verlassen. Sollte der Antragsteller die Ausreisefrist nicht einhalten, wird er nach Bosnien und Herzegowina abgeschoben. Der Antragsteller kann auch in einen anderen Staat abgeschoben werden, […].</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[Befristung des Einreise- und Aufenthaltsverbots]</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rPr>
              <a:t>[evtl. Einreise- und Aufenthaltsverbot nach § 11 Abs. 7 AufenthG]</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IX. 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a:solidFill>
                  <a:srgbClr val="000000"/>
                </a:solidFill>
                <a:latin typeface="Arial" panose="020B0604020202020204" pitchFamily="34" charset="0"/>
                <a:cs typeface="+mn-cs"/>
              </a:rPr>
              <a:t>mit Abschiebungsandrohung </a:t>
            </a:r>
            <a:r>
              <a:rPr lang="de-DE" altLang="de-DE" sz="2400" dirty="0">
                <a:solidFill>
                  <a:srgbClr val="000000"/>
                </a:solidFill>
                <a:latin typeface="Arial" panose="020B0604020202020204" pitchFamily="34" charset="0"/>
                <a:cs typeface="+mn-cs"/>
              </a:rPr>
              <a:t>(II)</a:t>
            </a:r>
            <a:endParaRPr lang="de-DE" altLang="de-DE" sz="2400" b="1" u="sng"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err="1">
                <a:solidFill>
                  <a:srgbClr val="000000"/>
                </a:solidFill>
                <a:latin typeface="Arial" panose="020B0604020202020204" pitchFamily="34" charset="0"/>
                <a:cs typeface="+mn-cs"/>
              </a:rPr>
              <a:t>Hauptsacherechtsschutz</a:t>
            </a:r>
            <a:r>
              <a:rPr lang="de-DE" altLang="de-DE" sz="2000" dirty="0">
                <a:solidFill>
                  <a:srgbClr val="000000"/>
                </a:solidFill>
                <a:latin typeface="Arial" panose="020B0604020202020204" pitchFamily="34" charset="0"/>
                <a:cs typeface="+mn-cs"/>
              </a:rPr>
              <a:t>: </a:t>
            </a:r>
            <a:r>
              <a:rPr lang="de-DE" altLang="de-DE" sz="2000" b="1" dirty="0">
                <a:solidFill>
                  <a:srgbClr val="000000"/>
                </a:solidFill>
                <a:latin typeface="Arial" panose="020B0604020202020204" pitchFamily="34" charset="0"/>
              </a:rPr>
              <a:t>[Achtung: Neuregelung / Änderung d. Rspr!]</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gegen Ziffer 1 (Ablehnung als unzulässig): </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früher: Verpflichtungsklage auf Statuszuerkennung; VG ist zum „Durchentscheiden“ verpflichtet (BVerwGE 106, 171 &lt;172 ff.&gt;)</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a:solidFill>
                  <a:srgbClr val="000000"/>
                </a:solidFill>
                <a:latin typeface="Arial" panose="020B0604020202020204" pitchFamily="34" charset="0"/>
                <a:cs typeface="+mn-cs"/>
              </a:rPr>
              <a:t>Rechtsprechungsänderung: </a:t>
            </a:r>
            <a:r>
              <a:rPr lang="de-DE" altLang="de-DE" sz="1600" dirty="0">
                <a:solidFill>
                  <a:srgbClr val="000000"/>
                </a:solidFill>
                <a:latin typeface="Arial" panose="020B0604020202020204" pitchFamily="34" charset="0"/>
                <a:cs typeface="+mn-cs"/>
              </a:rPr>
              <a:t>BVerwG, Urt. v. 14.12.2016 – 1 C 4/16 –, Rn. 16 ff.: Anfechtungsklage; Behörde muss dann ggf. erneut entscheiden)</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gegen Ziffer 2 (Nichtvorliegen von Abschiebungsverboten)</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grds. Anfechtungsklage (BVerwG a.a.O. Rn. 21)</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ggf. hilfsweise Verpflichtungsklage (vgl. </a:t>
            </a:r>
            <a:r>
              <a:rPr lang="de-DE" altLang="de-DE" sz="1600" dirty="0" err="1">
                <a:solidFill>
                  <a:srgbClr val="000000"/>
                </a:solidFill>
                <a:latin typeface="Arial" panose="020B0604020202020204" pitchFamily="34" charset="0"/>
                <a:cs typeface="+mn-cs"/>
              </a:rPr>
              <a:t>Diesterhöft</a:t>
            </a:r>
            <a:r>
              <a:rPr lang="de-DE" altLang="de-DE" sz="1600" dirty="0">
                <a:solidFill>
                  <a:srgbClr val="000000"/>
                </a:solidFill>
                <a:latin typeface="Arial" panose="020B0604020202020204" pitchFamily="34" charset="0"/>
                <a:cs typeface="+mn-cs"/>
              </a:rPr>
              <a:t>, HTK-</a:t>
            </a:r>
            <a:r>
              <a:rPr lang="de-DE" altLang="de-DE" sz="1600" dirty="0" err="1">
                <a:solidFill>
                  <a:srgbClr val="000000"/>
                </a:solidFill>
                <a:latin typeface="Arial" panose="020B0604020202020204" pitchFamily="34" charset="0"/>
                <a:cs typeface="+mn-cs"/>
              </a:rPr>
              <a:t>AuslR</a:t>
            </a:r>
            <a:r>
              <a:rPr lang="de-DE" altLang="de-DE" sz="1600" dirty="0">
                <a:solidFill>
                  <a:srgbClr val="000000"/>
                </a:solidFill>
                <a:latin typeface="Arial" panose="020B0604020202020204" pitchFamily="34" charset="0"/>
                <a:cs typeface="+mn-cs"/>
              </a:rPr>
              <a:t> / § 71 AsylG / Klageverfahren 01/2017 Nr. 2; Berlit, jurisPR-BVerwG 4/2017 Anm. 2)</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vgl. zum materiellen Prüfungsmaßstab – § 51 VwVfG oder § 31 Abs. 3 S. 1 AsylG – VG Oldenburg – 3 B 1322/17 –, juris, Rn. 11)</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gegen Ziffer 3 (Abschiebungsandrohung): Anfechtungsklage </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gegen Ziffer 4 (Befristung des gesetzlichen </a:t>
            </a:r>
            <a:r>
              <a:rPr lang="de-DE" altLang="de-DE" sz="1600" dirty="0" err="1">
                <a:solidFill>
                  <a:srgbClr val="000000"/>
                </a:solidFill>
                <a:latin typeface="Arial" panose="020B0604020202020204" pitchFamily="34" charset="0"/>
                <a:cs typeface="+mn-cs"/>
              </a:rPr>
              <a:t>Aufenth</a:t>
            </a:r>
            <a:r>
              <a:rPr lang="de-DE" altLang="de-DE" sz="1600" dirty="0">
                <a:solidFill>
                  <a:srgbClr val="000000"/>
                </a:solidFill>
                <a:latin typeface="Arial" panose="020B0604020202020204" pitchFamily="34" charset="0"/>
                <a:cs typeface="+mn-cs"/>
              </a:rPr>
              <a:t>.-/Einreiseverbots): ggf. Verpflichtungsklage</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gegen Ziffer 5 (Anordnung eines </a:t>
            </a:r>
            <a:r>
              <a:rPr lang="de-DE" altLang="de-DE" sz="1600" dirty="0" err="1">
                <a:solidFill>
                  <a:srgbClr val="000000"/>
                </a:solidFill>
                <a:latin typeface="Arial" panose="020B0604020202020204" pitchFamily="34" charset="0"/>
                <a:cs typeface="+mn-cs"/>
              </a:rPr>
              <a:t>Aufenth</a:t>
            </a:r>
            <a:r>
              <a:rPr lang="de-DE" altLang="de-DE" sz="1600" dirty="0">
                <a:solidFill>
                  <a:srgbClr val="000000"/>
                </a:solidFill>
                <a:latin typeface="Arial" panose="020B0604020202020204" pitchFamily="34" charset="0"/>
                <a:cs typeface="+mn-cs"/>
              </a:rPr>
              <a:t>.- und Einreiseverb.): ggf. Anfechtungsklage (wie bei </a:t>
            </a:r>
            <a:r>
              <a:rPr lang="de-DE" altLang="de-DE" sz="1600" dirty="0" err="1">
                <a:solidFill>
                  <a:srgbClr val="000000"/>
                </a:solidFill>
                <a:latin typeface="Arial" panose="020B0604020202020204" pitchFamily="34" charset="0"/>
                <a:cs typeface="+mn-cs"/>
              </a:rPr>
              <a:t>ou</a:t>
            </a:r>
            <a:r>
              <a:rPr lang="de-DE" altLang="de-DE" sz="1600" dirty="0">
                <a:solidFill>
                  <a:srgbClr val="000000"/>
                </a:solidFill>
                <a:latin typeface="Arial" panose="020B0604020202020204" pitchFamily="34" charset="0"/>
                <a:cs typeface="+mn-cs"/>
              </a:rPr>
              <a:t>-Ablehnung)</a:t>
            </a:r>
          </a:p>
          <a:p>
            <a:pPr marL="1169988"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marL="447675"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Klagefrist: eine Woche (§ 74 Abs. 1 HS 2 AsylG; § 71 Abs. 4 i.V.m.  § 36 Abs. 3 S. 1 AsylG)</a:t>
            </a:r>
          </a:p>
          <a:p>
            <a:pPr marL="447675"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marL="447675"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Achtung: bei Vortrag zudem </a:t>
            </a:r>
            <a:r>
              <a:rPr lang="de-DE" altLang="de-DE" sz="1600" u="sng" dirty="0">
                <a:solidFill>
                  <a:srgbClr val="000000"/>
                </a:solidFill>
                <a:latin typeface="Arial" panose="020B0604020202020204" pitchFamily="34" charset="0"/>
                <a:cs typeface="+mn-cs"/>
              </a:rPr>
              <a:t>materielle Präklusionswirkung</a:t>
            </a:r>
            <a:r>
              <a:rPr lang="de-DE" altLang="de-DE" sz="1600" dirty="0">
                <a:solidFill>
                  <a:srgbClr val="000000"/>
                </a:solidFill>
                <a:latin typeface="Arial" panose="020B0604020202020204" pitchFamily="34" charset="0"/>
                <a:cs typeface="+mn-cs"/>
              </a:rPr>
              <a:t> des § 71 Abs. 1 AsylG i.V.m. § 51 Abs. 1 – 3 VwVfG beachten (rechtzeitiger und vollständiger Vortrag!) </a:t>
            </a: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90864427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9" end="9"/>
                                            </p:txEl>
                                          </p:spTgt>
                                        </p:tgtEl>
                                        <p:attrNameLst>
                                          <p:attrName>style.visibility</p:attrName>
                                        </p:attrNameLst>
                                      </p:cBhvr>
                                      <p:to>
                                        <p:strVal val="visible"/>
                                      </p:to>
                                    </p:set>
                                    <p:animEffect transition="in" filter="fade">
                                      <p:cBhvr>
                                        <p:cTn id="22" dur="1000"/>
                                        <p:tgtEl>
                                          <p:spTgt spid="307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0" end="10"/>
                                            </p:txEl>
                                          </p:spTgt>
                                        </p:tgtEl>
                                        <p:attrNameLst>
                                          <p:attrName>style.visibility</p:attrName>
                                        </p:attrNameLst>
                                      </p:cBhvr>
                                      <p:to>
                                        <p:strVal val="visible"/>
                                      </p:to>
                                    </p:set>
                                    <p:animEffect transition="in" filter="fade">
                                      <p:cBhvr>
                                        <p:cTn id="27" dur="1000"/>
                                        <p:tgtEl>
                                          <p:spTgt spid="307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1" end="11"/>
                                            </p:txEl>
                                          </p:spTgt>
                                        </p:tgtEl>
                                        <p:attrNameLst>
                                          <p:attrName>style.visibility</p:attrName>
                                        </p:attrNameLst>
                                      </p:cBhvr>
                                      <p:to>
                                        <p:strVal val="visible"/>
                                      </p:to>
                                    </p:set>
                                    <p:animEffect transition="in" filter="fade">
                                      <p:cBhvr>
                                        <p:cTn id="32" dur="1000"/>
                                        <p:tgtEl>
                                          <p:spTgt spid="3075">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2" end="12"/>
                                            </p:txEl>
                                          </p:spTgt>
                                        </p:tgtEl>
                                        <p:attrNameLst>
                                          <p:attrName>style.visibility</p:attrName>
                                        </p:attrNameLst>
                                      </p:cBhvr>
                                      <p:to>
                                        <p:strVal val="visible"/>
                                      </p:to>
                                    </p:set>
                                    <p:animEffect transition="in" filter="fade">
                                      <p:cBhvr>
                                        <p:cTn id="37" dur="1000"/>
                                        <p:tgtEl>
                                          <p:spTgt spid="3075">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3" end="13"/>
                                            </p:txEl>
                                          </p:spTgt>
                                        </p:tgtEl>
                                        <p:attrNameLst>
                                          <p:attrName>style.visibility</p:attrName>
                                        </p:attrNameLst>
                                      </p:cBhvr>
                                      <p:to>
                                        <p:strVal val="visible"/>
                                      </p:to>
                                    </p:set>
                                    <p:animEffect transition="in" filter="fade">
                                      <p:cBhvr>
                                        <p:cTn id="42" dur="1000"/>
                                        <p:tgtEl>
                                          <p:spTgt spid="3075">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75">
                                            <p:txEl>
                                              <p:pRg st="15" end="15"/>
                                            </p:txEl>
                                          </p:spTgt>
                                        </p:tgtEl>
                                        <p:attrNameLst>
                                          <p:attrName>style.visibility</p:attrName>
                                        </p:attrNameLst>
                                      </p:cBhvr>
                                      <p:to>
                                        <p:strVal val="visible"/>
                                      </p:to>
                                    </p:set>
                                    <p:animEffect transition="in" filter="fade">
                                      <p:cBhvr>
                                        <p:cTn id="47" dur="1000"/>
                                        <p:tgtEl>
                                          <p:spTgt spid="3075">
                                            <p:txEl>
                                              <p:pRg st="15" end="1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075">
                                            <p:txEl>
                                              <p:pRg st="17" end="17"/>
                                            </p:txEl>
                                          </p:spTgt>
                                        </p:tgtEl>
                                        <p:attrNameLst>
                                          <p:attrName>style.visibility</p:attrName>
                                        </p:attrNameLst>
                                      </p:cBhvr>
                                      <p:to>
                                        <p:strVal val="visible"/>
                                      </p:to>
                                    </p:set>
                                    <p:animEffect transition="in" filter="fade">
                                      <p:cBhvr>
                                        <p:cTn id="52" dur="1000"/>
                                        <p:tgtEl>
                                          <p:spTgt spid="307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IX. 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a:solidFill>
                  <a:srgbClr val="000000"/>
                </a:solidFill>
                <a:latin typeface="Arial" panose="020B0604020202020204" pitchFamily="34" charset="0"/>
                <a:cs typeface="+mn-cs"/>
              </a:rPr>
              <a:t>mit Abschiebungsandrohung </a:t>
            </a:r>
            <a:r>
              <a:rPr lang="de-DE" altLang="de-DE" sz="2400" dirty="0">
                <a:solidFill>
                  <a:srgbClr val="000000"/>
                </a:solidFill>
                <a:latin typeface="Arial" panose="020B0604020202020204" pitchFamily="34" charset="0"/>
                <a:cs typeface="+mn-cs"/>
              </a:rPr>
              <a:t>(III)</a:t>
            </a:r>
            <a:endParaRPr lang="de-DE" altLang="de-DE" sz="2400" b="1" u="sng"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Ziffern 1 und 2 (Ablehnung des Antrags als unzulässig; Abschiebungsverbote)</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nach früherer Rechtsprechung kein Eilrechtsschutz nach § 123 Abs. 1 VwGO nötig; § 80 Abs. 5 VwGO gegen Abschiebungsandrohung genügt (vgl. auch § 71 Abs. 4 i.V.m. § 36 Abs. 3 S. 1 AsylG)</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wg. Rechtsprechungsänderung (AK statt VK in der Hauptsache): Antrag nach § 80 Abs. 5 VwGO? (</a:t>
            </a:r>
            <a:r>
              <a:rPr lang="de-DE" altLang="de-DE" sz="1600" dirty="0" err="1">
                <a:solidFill>
                  <a:srgbClr val="000000"/>
                </a:solidFill>
                <a:latin typeface="Arial" panose="020B0604020202020204" pitchFamily="34" charset="0"/>
              </a:rPr>
              <a:t>Diesterhöft</a:t>
            </a:r>
            <a:r>
              <a:rPr lang="de-DE" altLang="de-DE" sz="1600" dirty="0">
                <a:solidFill>
                  <a:srgbClr val="000000"/>
                </a:solidFill>
                <a:latin typeface="Arial" panose="020B0604020202020204" pitchFamily="34" charset="0"/>
              </a:rPr>
              <a:t>, HTK-</a:t>
            </a:r>
            <a:r>
              <a:rPr lang="de-DE" altLang="de-DE" sz="1600" dirty="0" err="1">
                <a:solidFill>
                  <a:srgbClr val="000000"/>
                </a:solidFill>
                <a:latin typeface="Arial" panose="020B0604020202020204" pitchFamily="34" charset="0"/>
              </a:rPr>
              <a:t>AuslR</a:t>
            </a:r>
            <a:r>
              <a:rPr lang="de-DE" altLang="de-DE" sz="1600" dirty="0">
                <a:solidFill>
                  <a:srgbClr val="000000"/>
                </a:solidFill>
                <a:latin typeface="Arial" panose="020B0604020202020204" pitchFamily="34" charset="0"/>
              </a:rPr>
              <a:t> / § 71 AsylG / Vorläufiger Rechtsschutz 01/2017 Nr. 1)</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 4 und 5 (Einreiseverbote / Befristung): kein Eilrechtsschutz nötig</a:t>
            </a: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 3 (Abschiebungsandrohung)</a:t>
            </a:r>
          </a:p>
          <a:p>
            <a:pPr marL="376238"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Eilrechtsschutz nach § 80 Abs. 5 VwGO nötig</a:t>
            </a:r>
          </a:p>
          <a:p>
            <a:pPr marL="1071563"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wie </a:t>
            </a:r>
            <a:r>
              <a:rPr lang="de-DE" altLang="de-DE" sz="1600" dirty="0" err="1">
                <a:solidFill>
                  <a:srgbClr val="000000"/>
                </a:solidFill>
                <a:latin typeface="Arial" panose="020B0604020202020204" pitchFamily="34" charset="0"/>
                <a:cs typeface="+mn-cs"/>
              </a:rPr>
              <a:t>gg</a:t>
            </a:r>
            <a:r>
              <a:rPr lang="de-DE" altLang="de-DE" sz="1600" dirty="0">
                <a:solidFill>
                  <a:srgbClr val="000000"/>
                </a:solidFill>
                <a:latin typeface="Arial" panose="020B0604020202020204" pitchFamily="34" charset="0"/>
                <a:cs typeface="+mn-cs"/>
              </a:rPr>
              <a:t>. Ablehnungsbescheid </a:t>
            </a:r>
            <a:r>
              <a:rPr lang="de-DE" altLang="de-DE" sz="1600" dirty="0" err="1">
                <a:solidFill>
                  <a:srgbClr val="000000"/>
                </a:solidFill>
                <a:latin typeface="Arial" panose="020B0604020202020204" pitchFamily="34" charset="0"/>
                <a:cs typeface="+mn-cs"/>
              </a:rPr>
              <a:t>oU</a:t>
            </a:r>
            <a:r>
              <a:rPr lang="de-DE" altLang="de-DE" sz="1600" dirty="0">
                <a:solidFill>
                  <a:srgbClr val="000000"/>
                </a:solidFill>
                <a:latin typeface="Arial" panose="020B0604020202020204" pitchFamily="34" charset="0"/>
                <a:cs typeface="+mn-cs"/>
              </a:rPr>
              <a:t>, weil § 71 Abs. 4 AsylG auf § 36 AsylG verweist</a:t>
            </a:r>
          </a:p>
          <a:p>
            <a:pPr marL="1071563" lvl="3"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Klage- und Antragsfrist </a:t>
            </a:r>
            <a:r>
              <a:rPr lang="de-DE" altLang="de-DE" sz="1600" b="1" dirty="0">
                <a:solidFill>
                  <a:srgbClr val="000000"/>
                </a:solidFill>
                <a:latin typeface="Arial" panose="020B0604020202020204" pitchFamily="34" charset="0"/>
                <a:cs typeface="+mn-cs"/>
              </a:rPr>
              <a:t>eine Woche </a:t>
            </a:r>
            <a:r>
              <a:rPr lang="de-DE" altLang="de-DE" sz="1600" dirty="0">
                <a:solidFill>
                  <a:srgbClr val="000000"/>
                </a:solidFill>
                <a:latin typeface="Arial" panose="020B0604020202020204" pitchFamily="34" charset="0"/>
                <a:cs typeface="+mn-cs"/>
              </a:rPr>
              <a:t>(§ 36 Abs. 3 S. 1, </a:t>
            </a:r>
            <a:r>
              <a:rPr lang="de-DE" altLang="de-DE" sz="1600" dirty="0">
                <a:solidFill>
                  <a:srgbClr val="000000"/>
                </a:solidFill>
                <a:latin typeface="Arial" panose="020B0604020202020204" pitchFamily="34" charset="0"/>
              </a:rPr>
              <a:t>§ 74 Abs. 1 S. 1 HS 2 AsylG)</a:t>
            </a:r>
          </a:p>
          <a:p>
            <a:pPr marL="1071563" lvl="3"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besondere Verfahrensgestaltung des § 36 AsylG im Eilverfahren</a:t>
            </a:r>
          </a:p>
          <a:p>
            <a:pPr marL="1071563" lvl="3"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marL="352425"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Achtung: bei Vortrag zudem </a:t>
            </a:r>
            <a:r>
              <a:rPr lang="de-DE" altLang="de-DE" u="sng" dirty="0">
                <a:solidFill>
                  <a:srgbClr val="000000"/>
                </a:solidFill>
                <a:latin typeface="Arial" panose="020B0604020202020204" pitchFamily="34" charset="0"/>
                <a:cs typeface="+mn-cs"/>
              </a:rPr>
              <a:t>materielle Präklusionswirkung</a:t>
            </a:r>
            <a:r>
              <a:rPr lang="de-DE" altLang="de-DE" dirty="0">
                <a:solidFill>
                  <a:srgbClr val="000000"/>
                </a:solidFill>
                <a:latin typeface="Arial" panose="020B0604020202020204" pitchFamily="34" charset="0"/>
                <a:cs typeface="+mn-cs"/>
              </a:rPr>
              <a:t> des § 71 Abs. 1 AsylG i.V.m. § 51 Abs. 1 – 3 VwVfG beachten (rechtzeitiger und vollständiger Vortrag!) </a:t>
            </a: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09119857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0" end="10"/>
                                            </p:txEl>
                                          </p:spTgt>
                                        </p:tgtEl>
                                        <p:attrNameLst>
                                          <p:attrName>style.visibility</p:attrName>
                                        </p:attrNameLst>
                                      </p:cBhvr>
                                      <p:to>
                                        <p:strVal val="visible"/>
                                      </p:to>
                                    </p:set>
                                    <p:animEffect transition="in" filter="fade">
                                      <p:cBhvr>
                                        <p:cTn id="22" dur="1000"/>
                                        <p:tgtEl>
                                          <p:spTgt spid="3075">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2" end="12"/>
                                            </p:txEl>
                                          </p:spTgt>
                                        </p:tgtEl>
                                        <p:attrNameLst>
                                          <p:attrName>style.visibility</p:attrName>
                                        </p:attrNameLst>
                                      </p:cBhvr>
                                      <p:to>
                                        <p:strVal val="visible"/>
                                      </p:to>
                                    </p:set>
                                    <p:animEffect transition="in" filter="fade">
                                      <p:cBhvr>
                                        <p:cTn id="27" dur="1000"/>
                                        <p:tgtEl>
                                          <p:spTgt spid="3075">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10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4" end="14"/>
                                            </p:txEl>
                                          </p:spTgt>
                                        </p:tgtEl>
                                        <p:attrNameLst>
                                          <p:attrName>style.visibility</p:attrName>
                                        </p:attrNameLst>
                                      </p:cBhvr>
                                      <p:to>
                                        <p:strVal val="visible"/>
                                      </p:to>
                                    </p:set>
                                    <p:animEffect transition="in" filter="fade">
                                      <p:cBhvr>
                                        <p:cTn id="37" dur="1000"/>
                                        <p:tgtEl>
                                          <p:spTgt spid="3075">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5" end="15"/>
                                            </p:txEl>
                                          </p:spTgt>
                                        </p:tgtEl>
                                        <p:attrNameLst>
                                          <p:attrName>style.visibility</p:attrName>
                                        </p:attrNameLst>
                                      </p:cBhvr>
                                      <p:to>
                                        <p:strVal val="visible"/>
                                      </p:to>
                                    </p:set>
                                    <p:animEffect transition="in" filter="fade">
                                      <p:cBhvr>
                                        <p:cTn id="42" dur="1000"/>
                                        <p:tgtEl>
                                          <p:spTgt spid="3075">
                                            <p:txEl>
                                              <p:pRg st="15" end="1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75">
                                            <p:txEl>
                                              <p:pRg st="17" end="17"/>
                                            </p:txEl>
                                          </p:spTgt>
                                        </p:tgtEl>
                                        <p:attrNameLst>
                                          <p:attrName>style.visibility</p:attrName>
                                        </p:attrNameLst>
                                      </p:cBhvr>
                                      <p:to>
                                        <p:strVal val="visible"/>
                                      </p:to>
                                    </p:set>
                                    <p:animEffect transition="in" filter="fade">
                                      <p:cBhvr>
                                        <p:cTn id="47" dur="1000"/>
                                        <p:tgtEl>
                                          <p:spTgt spid="307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IX. 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a:solidFill>
                  <a:srgbClr val="000000"/>
                </a:solidFill>
                <a:latin typeface="Arial" panose="020B0604020202020204" pitchFamily="34" charset="0"/>
                <a:cs typeface="+mn-cs"/>
              </a:rPr>
              <a:t>mit Abschiebungsandrohung</a:t>
            </a:r>
            <a:r>
              <a:rPr lang="de-DE" altLang="de-DE" sz="2400" dirty="0">
                <a:solidFill>
                  <a:srgbClr val="000000"/>
                </a:solidFill>
                <a:latin typeface="Arial" panose="020B0604020202020204" pitchFamily="34" charset="0"/>
                <a:cs typeface="+mn-cs"/>
              </a:rPr>
              <a:t> (IV)</a:t>
            </a:r>
            <a:endParaRPr lang="de-DE" altLang="de-DE" sz="2400" b="1" u="sng" dirty="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spc="-10" dirty="0">
                <a:solidFill>
                  <a:srgbClr val="000000"/>
                </a:solidFill>
                <a:latin typeface="Arial" panose="020B0604020202020204" pitchFamily="34" charset="0"/>
                <a:cs typeface="+mn-cs"/>
              </a:rPr>
              <a:t>Eilrechtsschutz:			Antragsfrist: </a:t>
            </a:r>
            <a:r>
              <a:rPr lang="de-DE" altLang="de-DE" sz="2000" b="1" spc="-10" dirty="0">
                <a:solidFill>
                  <a:srgbClr val="000000"/>
                </a:solidFill>
                <a:latin typeface="Arial" panose="020B0604020202020204" pitchFamily="34" charset="0"/>
                <a:cs typeface="+mn-cs"/>
              </a:rPr>
              <a:t>eine Woche </a:t>
            </a:r>
            <a:r>
              <a:rPr lang="de-DE" altLang="de-DE" sz="2000" spc="-10" dirty="0">
                <a:solidFill>
                  <a:srgbClr val="000000"/>
                </a:solidFill>
                <a:latin typeface="Arial" panose="020B0604020202020204" pitchFamily="34" charset="0"/>
                <a:cs typeface="+mn-cs"/>
              </a:rPr>
              <a:t>(§ 71 Abs. 4, § 36 Abs. 3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Es wird beantragt, die aufschiebende Wirkung der Klage gegen Ziffer 3 des Bescheides vom 10.02.2017 anzuordnen.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Klageverfahren: 		Klagefrist: </a:t>
            </a:r>
            <a:r>
              <a:rPr lang="de-DE" altLang="de-DE" sz="2000" b="1" dirty="0">
                <a:solidFill>
                  <a:srgbClr val="000000"/>
                </a:solidFill>
                <a:latin typeface="Arial" panose="020B0604020202020204" pitchFamily="34" charset="0"/>
                <a:cs typeface="+mn-cs"/>
              </a:rPr>
              <a:t>eine Woche </a:t>
            </a:r>
            <a:r>
              <a:rPr lang="de-DE" altLang="de-DE" sz="2000" dirty="0">
                <a:solidFill>
                  <a:srgbClr val="000000"/>
                </a:solidFill>
                <a:latin typeface="Arial" panose="020B0604020202020204" pitchFamily="34" charset="0"/>
                <a:cs typeface="+mn-cs"/>
              </a:rPr>
              <a:t>(§ 74 Abs. 1 S. 1 HS 2 AsylG)</a:t>
            </a:r>
            <a:endParaRPr lang="de-DE" altLang="de-DE" sz="11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Es wird beantragt, die Ziffern 1 - 3 (und 5) des Bescheids vom 10.02.2017 aufzuheben,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hilfsweise die Beklagte unter Aufhebung der Ziffer 2 des Bescheids vom 10.02.2017 zur Feststellung zu verpflichten, dass hinsichtlich der Republik Serbien Abschiebungsverbote nach § 60 Abs. 5 und 7 S. 1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[Wenn </a:t>
            </a:r>
            <a:r>
              <a:rPr lang="de-DE" altLang="de-DE" sz="1600" u="sng" dirty="0">
                <a:solidFill>
                  <a:srgbClr val="000000"/>
                </a:solidFill>
                <a:latin typeface="Arial" panose="020B0604020202020204" pitchFamily="34" charset="0"/>
              </a:rPr>
              <a:t>ausnahmsweise</a:t>
            </a:r>
            <a:r>
              <a:rPr lang="de-DE" altLang="de-DE" sz="1600" dirty="0">
                <a:solidFill>
                  <a:srgbClr val="000000"/>
                </a:solidFill>
                <a:latin typeface="Arial" panose="020B0604020202020204" pitchFamily="34" charset="0"/>
              </a:rPr>
              <a:t>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Äußerst hilfsweise wird beantragt, die Beklagte unter Aufhebung der Ziffer 4 des Bescheides vom 10.02.2017 zu verpflichten, das gesetzliche Einreiseverbot des § 11 Abs. 1 AufenthG auf X Monate zu befristen / unter Beachtung der Rechtsauffassung des Gerichts erneut über die Dauer des gesetzlichen Einreise- und Aufenthaltsverbots zu entscheiden. </a:t>
            </a: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dirty="0">
              <a:solidFill>
                <a:srgbClr val="000000"/>
              </a:solidFill>
              <a:latin typeface="Arial" panose="020B0604020202020204" pitchFamily="34" charset="0"/>
              <a:cs typeface="+mn-cs"/>
            </a:endParaRPr>
          </a:p>
        </p:txBody>
      </p:sp>
      <p:pic>
        <p:nvPicPr>
          <p:cNvPr id="808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7774954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4" end="14"/>
                                            </p:txEl>
                                          </p:spTgt>
                                        </p:tgtEl>
                                        <p:attrNameLst>
                                          <p:attrName>style.visibility</p:attrName>
                                        </p:attrNameLst>
                                      </p:cBhvr>
                                      <p:to>
                                        <p:strVal val="visible"/>
                                      </p:to>
                                    </p:set>
                                    <p:animEffect transition="in" filter="fade">
                                      <p:cBhvr>
                                        <p:cTn id="22" dur="1000"/>
                                        <p:tgtEl>
                                          <p:spTgt spid="3075">
                                            <p:txEl>
                                              <p:pRg st="14" end="1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5" end="15"/>
                                            </p:txEl>
                                          </p:spTgt>
                                        </p:tgtEl>
                                        <p:attrNameLst>
                                          <p:attrName>style.visibility</p:attrName>
                                        </p:attrNameLst>
                                      </p:cBhvr>
                                      <p:to>
                                        <p:strVal val="visible"/>
                                      </p:to>
                                    </p:set>
                                    <p:animEffect transition="in" filter="fade">
                                      <p:cBhvr>
                                        <p:cTn id="25"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903288"/>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X. 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a:solidFill>
                  <a:srgbClr val="000000"/>
                </a:solidFill>
                <a:latin typeface="Arial" panose="020B0604020202020204" pitchFamily="34" charset="0"/>
                <a:cs typeface="+mn-cs"/>
              </a:rPr>
              <a:t>ohne Abschiebungsandrohung</a:t>
            </a:r>
            <a:r>
              <a:rPr lang="de-DE" altLang="de-DE" sz="2400" b="1" dirty="0">
                <a:solidFill>
                  <a:srgbClr val="000000"/>
                </a:solidFill>
                <a:latin typeface="Arial" panose="020B0604020202020204" pitchFamily="34" charset="0"/>
                <a:cs typeface="+mn-cs"/>
              </a:rPr>
              <a:t> </a:t>
            </a:r>
            <a:r>
              <a:rPr lang="de-DE" altLang="de-DE" sz="2400" dirty="0">
                <a:solidFill>
                  <a:srgbClr val="000000"/>
                </a:solidFill>
                <a:latin typeface="Arial" panose="020B0604020202020204" pitchFamily="34" charset="0"/>
                <a:cs typeface="+mn-cs"/>
              </a:rPr>
              <a:t>(I)</a:t>
            </a:r>
            <a:endParaRPr lang="de-DE" altLang="de-DE" sz="2400" b="1" u="sng" dirty="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747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fik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71575" y="1770063"/>
            <a:ext cx="7734300" cy="5314950"/>
          </a:xfrm>
          <a:prstGeom prst="rect">
            <a:avLst/>
          </a:prstGeom>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a:solidFill>
                  <a:srgbClr val="000000"/>
                </a:solidFill>
                <a:latin typeface="Arial" panose="020B0604020202020204" pitchFamily="34" charset="0"/>
                <a:cs typeface="+mn-cs"/>
              </a:rPr>
              <a:t>II. Rechtsschutz nach der VwGO – Kurzüberblick (II)</a:t>
            </a:r>
          </a:p>
          <a:p>
            <a:pPr hangingPunct="0">
              <a:spcAft>
                <a:spcPts val="0"/>
              </a:spcAft>
              <a:buClrTx/>
              <a:buFontTx/>
              <a:buNone/>
              <a:defRPr/>
            </a:pPr>
            <a:endParaRPr lang="de-DE" altLang="de-DE" sz="2200" u="sng" dirty="0">
              <a:solidFill>
                <a:srgbClr val="000000"/>
              </a:solidFill>
              <a:latin typeface="Arial" panose="020B0604020202020204" pitchFamily="34" charset="0"/>
              <a:cs typeface="+mn-cs"/>
            </a:endParaRPr>
          </a:p>
          <a:p>
            <a:pPr hangingPunct="0">
              <a:spcAft>
                <a:spcPts val="0"/>
              </a:spcAft>
              <a:buClrTx/>
              <a:buFontTx/>
              <a:buNone/>
              <a:defRPr/>
            </a:pPr>
            <a:r>
              <a:rPr lang="de-DE" altLang="de-DE" sz="2400" b="1" u="sng" dirty="0">
                <a:solidFill>
                  <a:srgbClr val="000000"/>
                </a:solidFill>
                <a:latin typeface="Arial" panose="020B0604020202020204" pitchFamily="34" charset="0"/>
                <a:cs typeface="+mn-cs"/>
              </a:rPr>
              <a:t>Faustregel</a:t>
            </a:r>
            <a:r>
              <a:rPr lang="de-DE" altLang="de-DE" sz="2400" b="1" dirty="0">
                <a:solidFill>
                  <a:srgbClr val="000000"/>
                </a:solidFill>
                <a:latin typeface="Arial" panose="020B0604020202020204" pitchFamily="34" charset="0"/>
                <a:cs typeface="+mn-cs"/>
              </a:rPr>
              <a:t> zur Verknüpfung von Eilrechtsschutz und Klage:  </a:t>
            </a:r>
          </a:p>
          <a:p>
            <a:pPr hangingPunct="0">
              <a:spcAft>
                <a:spcPts val="0"/>
              </a:spcAft>
              <a:buClrTx/>
              <a:buFontTx/>
              <a:buNone/>
              <a:defRPr/>
            </a:pPr>
            <a:endParaRPr lang="de-DE" altLang="de-DE" sz="22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defRPr/>
            </a:pPr>
            <a:r>
              <a:rPr lang="de-DE" altLang="de-DE" dirty="0">
                <a:solidFill>
                  <a:srgbClr val="000000"/>
                </a:solidFill>
                <a:latin typeface="Arial" panose="020B0604020202020204" pitchFamily="34" charset="0"/>
                <a:cs typeface="+mn-cs"/>
              </a:rPr>
              <a:t>eine </a:t>
            </a:r>
            <a:r>
              <a:rPr lang="de-DE" altLang="de-DE" b="1" dirty="0">
                <a:solidFill>
                  <a:srgbClr val="000000"/>
                </a:solidFill>
                <a:latin typeface="Arial" panose="020B0604020202020204" pitchFamily="34" charset="0"/>
                <a:cs typeface="+mn-cs"/>
              </a:rPr>
              <a:t>Anfechtungsklage</a:t>
            </a:r>
            <a:r>
              <a:rPr lang="de-DE" altLang="de-DE" dirty="0">
                <a:solidFill>
                  <a:srgbClr val="000000"/>
                </a:solidFill>
                <a:latin typeface="Arial" panose="020B0604020202020204" pitchFamily="34" charset="0"/>
                <a:cs typeface="+mn-cs"/>
              </a:rPr>
              <a:t> (Abwehr eines belastenden VA) sollte i.d.R. durch einen </a:t>
            </a:r>
            <a:r>
              <a:rPr lang="de-DE" altLang="de-DE" b="1" dirty="0">
                <a:solidFill>
                  <a:srgbClr val="000000"/>
                </a:solidFill>
                <a:latin typeface="Arial" panose="020B0604020202020204" pitchFamily="34" charset="0"/>
                <a:cs typeface="+mn-cs"/>
              </a:rPr>
              <a:t>Antrag nach § 80 Abs. 5 VwGO </a:t>
            </a:r>
            <a:r>
              <a:rPr lang="de-DE" altLang="de-DE" dirty="0">
                <a:solidFill>
                  <a:srgbClr val="000000"/>
                </a:solidFill>
                <a:latin typeface="Arial" panose="020B0604020202020204" pitchFamily="34" charset="0"/>
                <a:cs typeface="+mn-cs"/>
              </a:rPr>
              <a:t>flankiert werden, </a:t>
            </a:r>
            <a:r>
              <a:rPr lang="de-DE" altLang="de-DE" b="1" dirty="0">
                <a:solidFill>
                  <a:srgbClr val="000000"/>
                </a:solidFill>
                <a:latin typeface="Arial" panose="020B0604020202020204" pitchFamily="34" charset="0"/>
                <a:cs typeface="+mn-cs"/>
              </a:rPr>
              <a:t>wenn</a:t>
            </a:r>
            <a:r>
              <a:rPr lang="de-DE" altLang="de-DE" dirty="0">
                <a:solidFill>
                  <a:srgbClr val="000000"/>
                </a:solidFill>
                <a:latin typeface="Arial" panose="020B0604020202020204" pitchFamily="34" charset="0"/>
                <a:cs typeface="+mn-cs"/>
              </a:rPr>
              <a:t> die Klage </a:t>
            </a:r>
            <a:r>
              <a:rPr lang="de-DE" altLang="de-DE" b="1" dirty="0">
                <a:solidFill>
                  <a:srgbClr val="000000"/>
                </a:solidFill>
                <a:latin typeface="Arial" panose="020B0604020202020204" pitchFamily="34" charset="0"/>
                <a:cs typeface="+mn-cs"/>
              </a:rPr>
              <a:t>keine aufschiebende Wirkung</a:t>
            </a:r>
            <a:r>
              <a:rPr lang="de-DE" altLang="de-DE" dirty="0">
                <a:solidFill>
                  <a:srgbClr val="000000"/>
                </a:solidFill>
                <a:latin typeface="Arial" panose="020B0604020202020204" pitchFamily="34" charset="0"/>
                <a:cs typeface="+mn-cs"/>
              </a:rPr>
              <a:t> hat</a:t>
            </a:r>
          </a:p>
          <a:p>
            <a:pPr marL="342900" indent="-342900" hangingPunct="0">
              <a:spcAft>
                <a:spcPts val="0"/>
              </a:spcAft>
              <a:buClrTx/>
              <a:buFont typeface="Arial" panose="020B0604020202020204" pitchFamily="34" charset="0"/>
              <a:buChar char="•"/>
              <a:defRPr/>
            </a:pPr>
            <a:endParaRPr lang="de-DE" altLang="de-DE"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defRPr/>
            </a:pPr>
            <a:r>
              <a:rPr lang="de-DE" altLang="de-DE" dirty="0">
                <a:solidFill>
                  <a:srgbClr val="000000"/>
                </a:solidFill>
                <a:latin typeface="Arial" panose="020B0604020202020204" pitchFamily="34" charset="0"/>
                <a:cs typeface="+mn-cs"/>
              </a:rPr>
              <a:t>eine </a:t>
            </a:r>
            <a:r>
              <a:rPr lang="de-DE" altLang="de-DE" b="1" dirty="0">
                <a:solidFill>
                  <a:srgbClr val="000000"/>
                </a:solidFill>
                <a:latin typeface="Arial" panose="020B0604020202020204" pitchFamily="34" charset="0"/>
                <a:cs typeface="+mn-cs"/>
              </a:rPr>
              <a:t>Verpflichtungsklage</a:t>
            </a:r>
            <a:r>
              <a:rPr lang="de-DE" altLang="de-DE" dirty="0">
                <a:solidFill>
                  <a:srgbClr val="000000"/>
                </a:solidFill>
                <a:latin typeface="Arial" panose="020B0604020202020204" pitchFamily="34" charset="0"/>
                <a:cs typeface="+mn-cs"/>
              </a:rPr>
              <a:t> (Klage auf Erlass eines begünstigenden VA) sollte durch einen </a:t>
            </a:r>
            <a:r>
              <a:rPr lang="de-DE" altLang="de-DE" b="1" dirty="0">
                <a:solidFill>
                  <a:srgbClr val="000000"/>
                </a:solidFill>
                <a:latin typeface="Arial" panose="020B0604020202020204" pitchFamily="34" charset="0"/>
                <a:cs typeface="+mn-cs"/>
              </a:rPr>
              <a:t>Antrag nach § 123 Abs. 1 VwGO </a:t>
            </a:r>
            <a:r>
              <a:rPr lang="de-DE" altLang="de-DE" dirty="0">
                <a:solidFill>
                  <a:srgbClr val="000000"/>
                </a:solidFill>
                <a:latin typeface="Arial" panose="020B0604020202020204" pitchFamily="34" charset="0"/>
                <a:cs typeface="+mn-cs"/>
              </a:rPr>
              <a:t>flankiert werden, </a:t>
            </a:r>
            <a:r>
              <a:rPr lang="de-DE" altLang="de-DE" b="1" dirty="0">
                <a:solidFill>
                  <a:srgbClr val="000000"/>
                </a:solidFill>
                <a:latin typeface="Arial" panose="020B0604020202020204" pitchFamily="34" charset="0"/>
                <a:cs typeface="+mn-cs"/>
              </a:rPr>
              <a:t>wenn</a:t>
            </a:r>
            <a:r>
              <a:rPr lang="de-DE" altLang="de-DE" dirty="0">
                <a:solidFill>
                  <a:srgbClr val="000000"/>
                </a:solidFill>
                <a:latin typeface="Arial" panose="020B0604020202020204" pitchFamily="34" charset="0"/>
                <a:cs typeface="+mn-cs"/>
              </a:rPr>
              <a:t> dem Kläger durch das Abwarten der Hauptsacheentscheidung </a:t>
            </a:r>
            <a:r>
              <a:rPr lang="de-DE" altLang="de-DE" b="1" dirty="0">
                <a:solidFill>
                  <a:srgbClr val="000000"/>
                </a:solidFill>
                <a:latin typeface="Arial" panose="020B0604020202020204" pitchFamily="34" charset="0"/>
                <a:cs typeface="+mn-cs"/>
              </a:rPr>
              <a:t>wesentliche Nachteile </a:t>
            </a:r>
            <a:r>
              <a:rPr lang="de-DE" altLang="de-DE" dirty="0">
                <a:solidFill>
                  <a:srgbClr val="000000"/>
                </a:solidFill>
                <a:latin typeface="Arial" panose="020B0604020202020204" pitchFamily="34" charset="0"/>
                <a:cs typeface="+mn-cs"/>
              </a:rPr>
              <a:t>drohen</a:t>
            </a:r>
          </a:p>
          <a:p>
            <a:pPr marL="342900" indent="-342900" hangingPunct="0">
              <a:spcAft>
                <a:spcPts val="0"/>
              </a:spcAft>
              <a:buClrTx/>
              <a:buFont typeface="Arial" panose="020B0604020202020204" pitchFamily="34" charset="0"/>
              <a:buChar char="•"/>
              <a:defRPr/>
            </a:pPr>
            <a:endParaRPr lang="de-DE" altLang="de-DE" dirty="0">
              <a:solidFill>
                <a:srgbClr val="000000"/>
              </a:solidFill>
              <a:latin typeface="Arial" panose="020B0604020202020204" pitchFamily="34" charset="0"/>
              <a:cs typeface="+mn-cs"/>
            </a:endParaRPr>
          </a:p>
          <a:p>
            <a:pPr marL="342900" indent="-342900" hangingPunct="0">
              <a:spcAft>
                <a:spcPts val="0"/>
              </a:spcAft>
              <a:buClrTx/>
              <a:buFont typeface="Arial" panose="020B0604020202020204" pitchFamily="34" charset="0"/>
              <a:buChar char="•"/>
              <a:defRPr/>
            </a:pPr>
            <a:r>
              <a:rPr lang="de-DE" altLang="de-DE" dirty="0">
                <a:solidFill>
                  <a:srgbClr val="000000"/>
                </a:solidFill>
                <a:latin typeface="Arial" panose="020B0604020202020204" pitchFamily="34" charset="0"/>
                <a:cs typeface="+mn-cs"/>
              </a:rPr>
              <a:t>d.h.:</a:t>
            </a:r>
          </a:p>
          <a:p>
            <a:pPr marL="342900" indent="-342900" hangingPunct="0">
              <a:spcAft>
                <a:spcPts val="0"/>
              </a:spcAft>
              <a:buClrTx/>
              <a:buFontTx/>
              <a:buChar char="-"/>
              <a:defRPr/>
            </a:pPr>
            <a:endParaRPr lang="de-DE" altLang="de-DE" dirty="0">
              <a:solidFill>
                <a:srgbClr val="000000"/>
              </a:solidFill>
              <a:latin typeface="Arial" panose="020B0604020202020204" pitchFamily="34" charset="0"/>
              <a:cs typeface="+mn-cs"/>
            </a:endParaRPr>
          </a:p>
          <a:p>
            <a:pPr marL="1085850" lvl="1" indent="-342900" hangingPunct="0">
              <a:spcAft>
                <a:spcPts val="0"/>
              </a:spcAft>
              <a:buClrTx/>
              <a:buFontTx/>
              <a:buChar char="-"/>
              <a:defRPr/>
            </a:pPr>
            <a:r>
              <a:rPr lang="de-DE" altLang="de-DE" dirty="0">
                <a:solidFill>
                  <a:srgbClr val="000000"/>
                </a:solidFill>
                <a:latin typeface="Arial" panose="020B0604020202020204" pitchFamily="34" charset="0"/>
                <a:cs typeface="+mn-cs"/>
              </a:rPr>
              <a:t>prüfen, welcher Rechtsschutzantrag in der Hauptsache zu stellen wäre</a:t>
            </a:r>
          </a:p>
          <a:p>
            <a:pPr marL="1085850" lvl="1" indent="-342900" hangingPunct="0">
              <a:spcAft>
                <a:spcPts val="0"/>
              </a:spcAft>
              <a:buClrTx/>
              <a:buFontTx/>
              <a:buChar char="-"/>
              <a:defRPr/>
            </a:pPr>
            <a:endParaRPr lang="de-DE" altLang="de-DE" dirty="0">
              <a:solidFill>
                <a:srgbClr val="000000"/>
              </a:solidFill>
              <a:latin typeface="Arial" panose="020B0604020202020204" pitchFamily="34" charset="0"/>
              <a:cs typeface="+mn-cs"/>
            </a:endParaRPr>
          </a:p>
          <a:p>
            <a:pPr marL="1085850" lvl="1" indent="-342900" hangingPunct="0">
              <a:spcAft>
                <a:spcPts val="0"/>
              </a:spcAft>
              <a:buClrTx/>
              <a:buFontTx/>
              <a:buChar char="-"/>
              <a:defRPr/>
            </a:pPr>
            <a:r>
              <a:rPr lang="de-DE" altLang="de-DE" dirty="0">
                <a:solidFill>
                  <a:srgbClr val="000000"/>
                </a:solidFill>
                <a:latin typeface="Arial" panose="020B0604020202020204" pitchFamily="34" charset="0"/>
                <a:cs typeface="+mn-cs"/>
              </a:rPr>
              <a:t>prüfen, ob Eilrechtsschutz im Hinblick auf den konkreten Streitgegenstand nötig und zweckmäßig ist </a:t>
            </a:r>
          </a:p>
          <a:p>
            <a:pPr hangingPunct="0">
              <a:spcAft>
                <a:spcPts val="0"/>
              </a:spcAft>
              <a:buClrTx/>
              <a:buFontTx/>
              <a:buNone/>
              <a:defRPr/>
            </a:pPr>
            <a:endParaRPr lang="de-DE" altLang="de-DE" sz="2200" dirty="0">
              <a:solidFill>
                <a:srgbClr val="000000"/>
              </a:solidFill>
              <a:latin typeface="Arial" panose="020B0604020202020204" pitchFamily="34" charset="0"/>
              <a:cs typeface="+mn-cs"/>
            </a:endParaRPr>
          </a:p>
        </p:txBody>
      </p:sp>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72017552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8" end="8"/>
                                            </p:txEl>
                                          </p:spTgt>
                                        </p:tgtEl>
                                        <p:attrNameLst>
                                          <p:attrName>style.visibility</p:attrName>
                                        </p:attrNameLst>
                                      </p:cBhvr>
                                      <p:to>
                                        <p:strVal val="visible"/>
                                      </p:to>
                                    </p:set>
                                    <p:animEffect transition="in" filter="fade">
                                      <p:cBhvr>
                                        <p:cTn id="7" dur="1000"/>
                                        <p:tgtEl>
                                          <p:spTgt spid="3075">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X. 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a:solidFill>
                  <a:srgbClr val="000000"/>
                </a:solidFill>
                <a:latin typeface="Arial" panose="020B0604020202020204" pitchFamily="34" charset="0"/>
                <a:cs typeface="+mn-cs"/>
              </a:rPr>
              <a:t>ohne Abschiebungsandrohung</a:t>
            </a:r>
            <a:r>
              <a:rPr lang="de-DE" altLang="de-DE" sz="2400" dirty="0">
                <a:solidFill>
                  <a:srgbClr val="000000"/>
                </a:solidFill>
                <a:latin typeface="Arial" panose="020B0604020202020204" pitchFamily="34" charset="0"/>
                <a:cs typeface="+mn-cs"/>
              </a:rPr>
              <a:t> (I)</a:t>
            </a:r>
            <a:endParaRPr lang="de-DE" altLang="de-DE" sz="2400" b="1" u="sng" dirty="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Typische </a:t>
            </a:r>
            <a:r>
              <a:rPr lang="de-DE" altLang="de-DE" sz="2000" b="1" dirty="0" err="1">
                <a:solidFill>
                  <a:srgbClr val="000000"/>
                </a:solidFill>
                <a:latin typeface="Arial" panose="020B0604020202020204" pitchFamily="34" charset="0"/>
                <a:cs typeface="+mn-cs"/>
              </a:rPr>
              <a:t>Bescheidtenorierung</a:t>
            </a:r>
            <a:r>
              <a:rPr lang="de-DE" altLang="de-DE" sz="2000" b="1" dirty="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Der Antrag wird als unzulässig abgelehnt.</a:t>
            </a: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Der Antrag auf Abänderung des Bescheides vom 29.03.2010 (Az.: XXX-170) bezüglich der Feststellung zu § 60 Abs. 5 und 7 des AufenthG wird abgelehnt.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3.   [Einreise- und Aufenthaltsverbot nach § 11 Abs. 7 AufenthG]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Hintergrund: Nach § 71 Abs. 5 und 7 AsylG bedarf es </a:t>
            </a:r>
            <a:r>
              <a:rPr lang="de-DE" altLang="de-DE" sz="1600" b="1" dirty="0">
                <a:solidFill>
                  <a:srgbClr val="000000"/>
                </a:solidFill>
                <a:latin typeface="Arial" panose="020B0604020202020204" pitchFamily="34" charset="0"/>
                <a:cs typeface="+mn-cs"/>
              </a:rPr>
              <a:t>keiner erneuten Fristsetzung / Abschiebungsandrohung,</a:t>
            </a:r>
            <a:r>
              <a:rPr lang="de-DE" altLang="de-DE" sz="1600" dirty="0">
                <a:solidFill>
                  <a:srgbClr val="000000"/>
                </a:solidFill>
                <a:latin typeface="Arial" panose="020B0604020202020204" pitchFamily="34" charset="0"/>
                <a:cs typeface="+mn-cs"/>
              </a:rPr>
              <a:t> wenn eine frühere Abschiebungsandrohung vollziehbar geworden ist.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D.h.: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 dirty="0">
              <a:solidFill>
                <a:srgbClr val="000000"/>
              </a:solidFill>
              <a:latin typeface="Arial" panose="020B0604020202020204" pitchFamily="34" charset="0"/>
              <a:cs typeface="+mn-cs"/>
            </a:endParaRPr>
          </a:p>
          <a:p>
            <a:pPr marL="285750" indent="-28575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a:solidFill>
                  <a:srgbClr val="000000"/>
                </a:solidFill>
                <a:latin typeface="Arial" panose="020B0604020202020204" pitchFamily="34" charset="0"/>
                <a:cs typeface="+mn-cs"/>
              </a:rPr>
              <a:t>keine erneute Abschiebungsandrohung nötig</a:t>
            </a:r>
          </a:p>
          <a:p>
            <a:pPr marL="285750" indent="-28575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Abschiebung würde ggf. auf Basis der </a:t>
            </a:r>
            <a:r>
              <a:rPr lang="de-DE" altLang="de-DE" sz="1600" b="1" dirty="0">
                <a:solidFill>
                  <a:srgbClr val="000000"/>
                </a:solidFill>
                <a:latin typeface="Arial" panose="020B0604020202020204" pitchFamily="34" charset="0"/>
                <a:cs typeface="+mn-cs"/>
              </a:rPr>
              <a:t>bestandskräftigen früheren Androhung </a:t>
            </a:r>
            <a:r>
              <a:rPr lang="de-DE" altLang="de-DE" sz="1600" dirty="0">
                <a:solidFill>
                  <a:srgbClr val="000000"/>
                </a:solidFill>
                <a:latin typeface="Arial" panose="020B0604020202020204" pitchFamily="34" charset="0"/>
                <a:cs typeface="+mn-cs"/>
              </a:rPr>
              <a:t>erfolgen</a:t>
            </a:r>
          </a:p>
          <a:p>
            <a:pPr marL="285750" indent="-28575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keine Befristung nach § 11 Abs. 2 AufenthG, weil bei Erlass der früheren Abschiebungsandrohung entweder schon befristet wurde oder – bei Altfällen – die Ausländerbehörde zuständig ist (§ 104 Abs. 12 AufenthG)</a:t>
            </a:r>
          </a:p>
          <a:p>
            <a:pPr marL="285750" indent="-28575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Anordnung eines Einreise- / Aufenthaltsverbots nur bei wiederholten Folgeanträgen (§ 11 Abs. 7 S. 1 Nr. 2 AufenthG)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768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9" end="9"/>
                                            </p:txEl>
                                          </p:spTgt>
                                        </p:tgtEl>
                                        <p:attrNameLst>
                                          <p:attrName>style.visibility</p:attrName>
                                        </p:attrNameLst>
                                      </p:cBhvr>
                                      <p:to>
                                        <p:strVal val="visible"/>
                                      </p:to>
                                    </p:set>
                                    <p:animEffect transition="in" filter="fade">
                                      <p:cBhvr>
                                        <p:cTn id="7" dur="1000"/>
                                        <p:tgtEl>
                                          <p:spTgt spid="3075">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1" end="11"/>
                                            </p:txEl>
                                          </p:spTgt>
                                        </p:tgtEl>
                                        <p:attrNameLst>
                                          <p:attrName>style.visibility</p:attrName>
                                        </p:attrNameLst>
                                      </p:cBhvr>
                                      <p:to>
                                        <p:strVal val="visible"/>
                                      </p:to>
                                    </p:set>
                                    <p:animEffect transition="in" filter="fade">
                                      <p:cBhvr>
                                        <p:cTn id="12" dur="1000"/>
                                        <p:tgtEl>
                                          <p:spTgt spid="3075">
                                            <p:txEl>
                                              <p:pRg st="11" end="1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3" end="13"/>
                                            </p:txEl>
                                          </p:spTgt>
                                        </p:tgtEl>
                                        <p:attrNameLst>
                                          <p:attrName>style.visibility</p:attrName>
                                        </p:attrNameLst>
                                      </p:cBhvr>
                                      <p:to>
                                        <p:strVal val="visible"/>
                                      </p:to>
                                    </p:set>
                                    <p:animEffect transition="in" filter="fade">
                                      <p:cBhvr>
                                        <p:cTn id="17" dur="1000"/>
                                        <p:tgtEl>
                                          <p:spTgt spid="3075">
                                            <p:txEl>
                                              <p:pRg st="13" end="1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4" end="14"/>
                                            </p:txEl>
                                          </p:spTgt>
                                        </p:tgtEl>
                                        <p:attrNameLst>
                                          <p:attrName>style.visibility</p:attrName>
                                        </p:attrNameLst>
                                      </p:cBhvr>
                                      <p:to>
                                        <p:strVal val="visible"/>
                                      </p:to>
                                    </p:set>
                                    <p:animEffect transition="in" filter="fade">
                                      <p:cBhvr>
                                        <p:cTn id="22" dur="1000"/>
                                        <p:tgtEl>
                                          <p:spTgt spid="3075">
                                            <p:txEl>
                                              <p:pRg st="14" end="1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5" end="15"/>
                                            </p:txEl>
                                          </p:spTgt>
                                        </p:tgtEl>
                                        <p:attrNameLst>
                                          <p:attrName>style.visibility</p:attrName>
                                        </p:attrNameLst>
                                      </p:cBhvr>
                                      <p:to>
                                        <p:strVal val="visible"/>
                                      </p:to>
                                    </p:set>
                                    <p:animEffect transition="in" filter="fade">
                                      <p:cBhvr>
                                        <p:cTn id="27" dur="1000"/>
                                        <p:tgtEl>
                                          <p:spTgt spid="3075">
                                            <p:txEl>
                                              <p:pRg st="15" end="1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6" end="16"/>
                                            </p:txEl>
                                          </p:spTgt>
                                        </p:tgtEl>
                                        <p:attrNameLst>
                                          <p:attrName>style.visibility</p:attrName>
                                        </p:attrNameLst>
                                      </p:cBhvr>
                                      <p:to>
                                        <p:strVal val="visible"/>
                                      </p:to>
                                    </p:set>
                                    <p:animEffect transition="in" filter="fade">
                                      <p:cBhvr>
                                        <p:cTn id="32" dur="1000"/>
                                        <p:tgtEl>
                                          <p:spTgt spid="307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X. 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a:solidFill>
                  <a:srgbClr val="000000"/>
                </a:solidFill>
                <a:latin typeface="Arial" panose="020B0604020202020204" pitchFamily="34" charset="0"/>
                <a:cs typeface="+mn-cs"/>
              </a:rPr>
              <a:t>ohne Abschiebungsandrohung</a:t>
            </a:r>
            <a:r>
              <a:rPr lang="de-DE" altLang="de-DE" sz="2400" dirty="0">
                <a:solidFill>
                  <a:srgbClr val="000000"/>
                </a:solidFill>
                <a:latin typeface="Arial" panose="020B0604020202020204" pitchFamily="34" charset="0"/>
                <a:cs typeface="+mn-cs"/>
              </a:rPr>
              <a:t> (II)</a:t>
            </a:r>
            <a:endParaRPr lang="de-DE" altLang="de-DE" sz="2400" b="1" u="sng" dirty="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Rechtsschutz gegen Ablehnung des Asylfolgeantrags als unzulässig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wie bei Ablehnung des Asylfolgeantrags mit Abschiebungsandrohung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wg. Rechtsprechungsänderung nur Anfechtungsklage (s.o.)</a:t>
            </a:r>
          </a:p>
          <a:p>
            <a:pPr marL="37465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Eilrechtsschutzverfahren: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 b="1"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Problem: (eigentlich) kein Eilrechtsschutz gegenüber dem Bundesamt möglich, da die (alte) Abschiebungsandrohung bereits bestandskräftig ist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daher: (eigentlich) müsste </a:t>
            </a:r>
            <a:r>
              <a:rPr lang="de-DE" altLang="de-DE" sz="1700" b="1" dirty="0">
                <a:solidFill>
                  <a:srgbClr val="000000"/>
                </a:solidFill>
                <a:latin typeface="Arial" panose="020B0604020202020204" pitchFamily="34" charset="0"/>
                <a:cs typeface="+mn-cs"/>
              </a:rPr>
              <a:t>Aussetzung der Abschiebung </a:t>
            </a:r>
            <a:r>
              <a:rPr lang="de-DE" altLang="de-DE" sz="1700" dirty="0">
                <a:solidFill>
                  <a:srgbClr val="000000"/>
                </a:solidFill>
                <a:latin typeface="Arial" panose="020B0604020202020204" pitchFamily="34" charset="0"/>
                <a:cs typeface="+mn-cs"/>
              </a:rPr>
              <a:t>gegenüber der Abschiebebehörde (in Bad.-Württ.: landesweit Regierungspräsidium Karlsruhe; § 8 Abs. 1 Nr. 1 AAZuVO) begehrt werden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Problem: Regierungspräsidium ist mit dem Asylvortrag der Kläger überhaupt nicht befasst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a:solidFill>
                  <a:srgbClr val="000000"/>
                </a:solidFill>
                <a:latin typeface="Arial" panose="020B0604020202020204" pitchFamily="34" charset="0"/>
                <a:cs typeface="+mn-cs"/>
              </a:rPr>
              <a:t>Lösung bisher: </a:t>
            </a:r>
            <a:r>
              <a:rPr lang="de-DE" altLang="de-DE" sz="1700" b="1" dirty="0">
                <a:solidFill>
                  <a:srgbClr val="000000"/>
                </a:solidFill>
                <a:latin typeface="Arial" panose="020B0604020202020204" pitchFamily="34" charset="0"/>
                <a:cs typeface="+mn-cs"/>
              </a:rPr>
              <a:t>Anlehnung an § 71 Abs. 5 S. 2 AsylG: Antrag nach § 123 VwGO, gerichtet gegen das Bundesamt für Migration und Flüchtlinge / BRD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aber: wg. Rechtsprechungsänderung (AK statt VK in der Hauptsache): Antrag nach § 80 Abs. 5 VwGO? (</a:t>
            </a:r>
            <a:r>
              <a:rPr lang="de-DE" altLang="de-DE" sz="1600" dirty="0" err="1">
                <a:solidFill>
                  <a:srgbClr val="000000"/>
                </a:solidFill>
                <a:latin typeface="Arial" panose="020B0604020202020204" pitchFamily="34" charset="0"/>
              </a:rPr>
              <a:t>Diesterhöft</a:t>
            </a:r>
            <a:r>
              <a:rPr lang="de-DE" altLang="de-DE" sz="1600" dirty="0">
                <a:solidFill>
                  <a:srgbClr val="000000"/>
                </a:solidFill>
                <a:latin typeface="Arial" panose="020B0604020202020204" pitchFamily="34" charset="0"/>
              </a:rPr>
              <a:t>, HTK-</a:t>
            </a:r>
            <a:r>
              <a:rPr lang="de-DE" altLang="de-DE" sz="1600" dirty="0" err="1">
                <a:solidFill>
                  <a:srgbClr val="000000"/>
                </a:solidFill>
                <a:latin typeface="Arial" panose="020B0604020202020204" pitchFamily="34" charset="0"/>
              </a:rPr>
              <a:t>AuslR</a:t>
            </a:r>
            <a:r>
              <a:rPr lang="de-DE" altLang="de-DE" sz="1600" dirty="0">
                <a:solidFill>
                  <a:srgbClr val="000000"/>
                </a:solidFill>
                <a:latin typeface="Arial" panose="020B0604020202020204" pitchFamily="34" charset="0"/>
              </a:rPr>
              <a:t> / § 71 AsylG / Vorl. Rechtsschutz 01/2017 Nr. 1)</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700" b="1" dirty="0">
              <a:solidFill>
                <a:srgbClr val="000000"/>
              </a:solidFill>
              <a:latin typeface="Arial" panose="020B0604020202020204" pitchFamily="34" charset="0"/>
              <a:cs typeface="+mn-cs"/>
            </a:endParaRPr>
          </a:p>
          <a:p>
            <a:pPr marL="0" lvl="2"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788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2" name="Textfeld 1"/>
          <p:cNvSpPr txBox="1"/>
          <p:nvPr/>
        </p:nvSpPr>
        <p:spPr>
          <a:xfrm>
            <a:off x="4248224" y="3491805"/>
            <a:ext cx="4824536" cy="646331"/>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nötig, da Abschiebung auf Grundlage der </a:t>
            </a:r>
          </a:p>
          <a:p>
            <a:r>
              <a:rPr lang="de-DE" altLang="de-DE" b="1" dirty="0">
                <a:solidFill>
                  <a:srgbClr val="000000"/>
                </a:solidFill>
                <a:latin typeface="Arial" panose="020B0604020202020204" pitchFamily="34" charset="0"/>
              </a:rPr>
              <a:t>alten Abschiebungsandrohung möglich</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1" end="11"/>
                                            </p:txEl>
                                          </p:spTgt>
                                        </p:tgtEl>
                                        <p:attrNameLst>
                                          <p:attrName>style.visibility</p:attrName>
                                        </p:attrNameLst>
                                      </p:cBhvr>
                                      <p:to>
                                        <p:strVal val="visible"/>
                                      </p:to>
                                    </p:set>
                                    <p:animEffect transition="in" filter="fade">
                                      <p:cBhvr>
                                        <p:cTn id="22" dur="1000"/>
                                        <p:tgtEl>
                                          <p:spTgt spid="3075">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2" end="12"/>
                                            </p:txEl>
                                          </p:spTgt>
                                        </p:tgtEl>
                                        <p:attrNameLst>
                                          <p:attrName>style.visibility</p:attrName>
                                        </p:attrNameLst>
                                      </p:cBhvr>
                                      <p:to>
                                        <p:strVal val="visible"/>
                                      </p:to>
                                    </p:set>
                                    <p:animEffect transition="in" filter="fade">
                                      <p:cBhvr>
                                        <p:cTn id="27" dur="1000"/>
                                        <p:tgtEl>
                                          <p:spTgt spid="3075">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10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4" end="14"/>
                                            </p:txEl>
                                          </p:spTgt>
                                        </p:tgtEl>
                                        <p:attrNameLst>
                                          <p:attrName>style.visibility</p:attrName>
                                        </p:attrNameLst>
                                      </p:cBhvr>
                                      <p:to>
                                        <p:strVal val="visible"/>
                                      </p:to>
                                    </p:set>
                                    <p:animEffect transition="in" filter="fade">
                                      <p:cBhvr>
                                        <p:cTn id="37" dur="1000"/>
                                        <p:tgtEl>
                                          <p:spTgt spid="3075">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5" end="15"/>
                                            </p:txEl>
                                          </p:spTgt>
                                        </p:tgtEl>
                                        <p:attrNameLst>
                                          <p:attrName>style.visibility</p:attrName>
                                        </p:attrNameLst>
                                      </p:cBhvr>
                                      <p:to>
                                        <p:strVal val="visible"/>
                                      </p:to>
                                    </p:set>
                                    <p:animEffect transition="in" filter="fade">
                                      <p:cBhvr>
                                        <p:cTn id="42"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X. 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a:solidFill>
                  <a:srgbClr val="000000"/>
                </a:solidFill>
                <a:latin typeface="Arial" panose="020B0604020202020204" pitchFamily="34" charset="0"/>
                <a:cs typeface="+mn-cs"/>
              </a:rPr>
              <a:t>ohne Abschiebungsandrohung</a:t>
            </a:r>
            <a:r>
              <a:rPr lang="de-DE" altLang="de-DE" sz="2400" dirty="0">
                <a:solidFill>
                  <a:srgbClr val="000000"/>
                </a:solidFill>
                <a:latin typeface="Arial" panose="020B0604020202020204" pitchFamily="34" charset="0"/>
                <a:cs typeface="+mn-cs"/>
              </a:rPr>
              <a:t> (III)</a:t>
            </a:r>
            <a:endParaRPr lang="de-DE" altLang="de-DE" sz="2400" b="1" u="sng" dirty="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spc="-10" dirty="0">
                <a:solidFill>
                  <a:srgbClr val="000000"/>
                </a:solidFill>
                <a:latin typeface="Arial" panose="020B0604020202020204" pitchFamily="34" charset="0"/>
                <a:cs typeface="+mn-cs"/>
              </a:rPr>
              <a:t>Eilrechtsschutz:			Antragsfrist: </a:t>
            </a:r>
            <a:r>
              <a:rPr lang="de-DE" altLang="de-DE" sz="2000" b="1" spc="-10" dirty="0">
                <a:solidFill>
                  <a:srgbClr val="000000"/>
                </a:solidFill>
                <a:latin typeface="Arial" panose="020B0604020202020204" pitchFamily="34" charset="0"/>
                <a:cs typeface="+mn-cs"/>
              </a:rPr>
              <a:t>unbefristet </a:t>
            </a:r>
            <a:r>
              <a:rPr lang="de-DE" altLang="de-DE" sz="2000" spc="-10" dirty="0">
                <a:solidFill>
                  <a:srgbClr val="000000"/>
                </a:solidFill>
                <a:latin typeface="Arial" panose="020B0604020202020204" pitchFamily="34" charset="0"/>
                <a:cs typeface="+mn-cs"/>
              </a:rPr>
              <a:t>(§ 71 Abs. 4 AsylG n. </a:t>
            </a:r>
            <a:r>
              <a:rPr lang="de-DE" altLang="de-DE" sz="2000" spc="-10" dirty="0" err="1">
                <a:solidFill>
                  <a:srgbClr val="000000"/>
                </a:solidFill>
                <a:latin typeface="Arial" panose="020B0604020202020204" pitchFamily="34" charset="0"/>
                <a:cs typeface="+mn-cs"/>
              </a:rPr>
              <a:t>anwendb</a:t>
            </a:r>
            <a:r>
              <a:rPr lang="de-DE" altLang="de-DE" sz="2000" spc="-10" dirty="0">
                <a:solidFill>
                  <a:srgbClr val="000000"/>
                </a:solidFill>
                <a:latin typeface="Arial" panose="020B0604020202020204" pitchFamily="34" charset="0"/>
                <a:cs typeface="+mn-cs"/>
              </a:rPr>
              <a: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Es wird beantragt, der Antragsgegnerin [Bundesrepublik Deutschland] im Wege der einstweiligen Anordnung aufzugeben, dem Regierungspräsidium Karlsruhe [zuständige Ausländerbehörde] mitzuteilen, dass eine Abschiebung nicht erfolgen kann.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Klageverfahren: 		Klagefrist: </a:t>
            </a:r>
            <a:r>
              <a:rPr lang="de-DE" altLang="de-DE" sz="2000" b="1" dirty="0">
                <a:solidFill>
                  <a:srgbClr val="000000"/>
                </a:solidFill>
                <a:latin typeface="Arial" panose="020B0604020202020204" pitchFamily="34" charset="0"/>
                <a:cs typeface="+mn-cs"/>
              </a:rPr>
              <a:t>zwei Wochen </a:t>
            </a:r>
            <a:r>
              <a:rPr lang="de-DE" altLang="de-DE" sz="2000" dirty="0">
                <a:solidFill>
                  <a:srgbClr val="000000"/>
                </a:solidFill>
                <a:latin typeface="Arial" panose="020B0604020202020204" pitchFamily="34" charset="0"/>
                <a:cs typeface="+mn-cs"/>
              </a:rPr>
              <a:t>(§ 74 Abs. 1 S. 1 HS 1 AsylG)</a:t>
            </a:r>
            <a:endParaRPr lang="de-DE" altLang="de-DE" sz="11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Es wird beantragt, die Ziffern 1 - 3 des Bescheids vom 10.02.2017 aufzuheben,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rPr>
              <a:t>hilfsweise die Beklagte unter Aufhebung der Ziffer 2 des Bescheids vom 10.02.2017 zur Feststellung zu verpflichten, dass hinsichtlich der Republik Serbien Abschiebungsverbote nach § 60 Abs. 5 und 7 S. 1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dirty="0">
              <a:solidFill>
                <a:srgbClr val="000000"/>
              </a:solidFill>
              <a:latin typeface="Arial" panose="020B0604020202020204" pitchFamily="34" charset="0"/>
              <a:cs typeface="+mn-cs"/>
            </a:endParaRPr>
          </a:p>
        </p:txBody>
      </p:sp>
      <p:pic>
        <p:nvPicPr>
          <p:cNvPr id="808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95589309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cs typeface="+mn-cs"/>
              </a:rPr>
              <a:t>XI. Typische Rechtschutzkonstellationen im Asylverfahrensrecht – </a:t>
            </a:r>
            <a:r>
              <a:rPr lang="de-DE" altLang="de-DE" sz="2400" b="1" dirty="0">
                <a:solidFill>
                  <a:srgbClr val="000000"/>
                </a:solidFill>
                <a:latin typeface="Arial" panose="020B0604020202020204" pitchFamily="34" charset="0"/>
                <a:cs typeface="+mn-cs"/>
              </a:rPr>
              <a:t>Ablehnung wg. Anerkennung in anderem Unionsstaat</a:t>
            </a:r>
            <a:r>
              <a:rPr lang="de-DE" altLang="de-DE" sz="2400" dirty="0">
                <a:solidFill>
                  <a:srgbClr val="000000"/>
                </a:solidFill>
                <a:latin typeface="Arial" panose="020B0604020202020204" pitchFamily="34" charset="0"/>
                <a:cs typeface="+mn-cs"/>
              </a:rPr>
              <a:t> (I)</a:t>
            </a:r>
            <a:endParaRPr lang="de-DE" altLang="de-DE" sz="2400" b="1" u="sng" dirty="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Typische </a:t>
            </a:r>
            <a:r>
              <a:rPr lang="de-DE" altLang="de-DE" sz="2000" b="1" dirty="0" err="1">
                <a:solidFill>
                  <a:srgbClr val="000000"/>
                </a:solidFill>
                <a:latin typeface="Arial" panose="020B0604020202020204" pitchFamily="34" charset="0"/>
                <a:cs typeface="+mn-cs"/>
              </a:rPr>
              <a:t>Bescheidtenorierung</a:t>
            </a:r>
            <a:r>
              <a:rPr lang="de-DE" altLang="de-DE" sz="2000" b="1" dirty="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Der Antrag wird als unzulässig abgelehnt.</a:t>
            </a: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rPr>
              <a:t>Abschiebungsverbote nach § 60 Abs. 5 und 7 S. 1 AufenthG liegen nicht vor. </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rPr>
              <a:t>Der Antragsteller wird aufgefordert, die Bundesrepublik Deutschland innerhalb einer Woche nach Bekanntgabe dieser Entscheidung zu verlassen. Sollte der Antragsteller die Ausreisefrist nicht einhalten, wird er nach Schweden abgeschoben. Der Antragsteller kann auch in einen anderen Staat abgeschoben werden, […].</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4.   [Befristung des gesetzlichen Einreise- und Aufenthaltsverbots]</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Hintergrund: Nach § 60 Abs. 1 S. 2 und 3 AufenthG wird kein weiteres Asylverfahren durchgeführt, wenn dem Betroffenen außerhalb des Bundesgebiets ein Schutzstatus zuerkannt wurde. Ist dieser Staat ein EU-Mitgliedsstaat, wird der Antrag nach § 29 Abs. 1 Nr. 2 AsylG als unzulässig abgelehnt und dem Antragsteller die Abschiebung in diesen Staat angedroht (§§ 35, 36 Abs. 1 AsylG); </a:t>
            </a:r>
            <a:r>
              <a:rPr lang="de-DE" altLang="de-DE" sz="1600" b="1" dirty="0">
                <a:solidFill>
                  <a:srgbClr val="000000"/>
                </a:solidFill>
                <a:latin typeface="Arial" panose="020B0604020202020204" pitchFamily="34" charset="0"/>
                <a:cs typeface="+mn-cs"/>
              </a:rPr>
              <a:t>sog. „unechter Dublin-Fall“.</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768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9263512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2" end="12"/>
                                            </p:txEl>
                                          </p:spTgt>
                                        </p:tgtEl>
                                        <p:attrNameLst>
                                          <p:attrName>style.visibility</p:attrName>
                                        </p:attrNameLst>
                                      </p:cBhvr>
                                      <p:to>
                                        <p:strVal val="visible"/>
                                      </p:to>
                                    </p:set>
                                    <p:animEffect transition="in" filter="fade">
                                      <p:cBhvr>
                                        <p:cTn id="7"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128124"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(II)</a:t>
            </a:r>
            <a:endParaRPr lang="de-DE" altLang="de-DE" sz="2400" b="1" u="sng"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Hauptsacherechtsschutz:</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 1 (Ablehnung als unzulässig): </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wie bei Dublin-Bescheid: BVerwG, Urt. v. 14.12.2016 – 1 C 4/16 –, Rn. 16 ff.: Anfechtungsklage; Behörde muss dann ggf. erneut entscheiden)</a:t>
            </a:r>
            <a:r>
              <a:rPr lang="de-DE" altLang="de-DE" sz="1600" b="1" dirty="0">
                <a:solidFill>
                  <a:srgbClr val="000000"/>
                </a:solidFill>
                <a:latin typeface="Arial" panose="020B0604020202020204" pitchFamily="34" charset="0"/>
              </a:rPr>
              <a:t> </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aber: wg. § 37 Abs. 1 AsylG muss Klage i.d.R. nicht entschieden werden (vgl. nächste Folie)</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 2 (Nichtvorliegen von Abschiebungsverboten):</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wie bei Dublin-Bescheid: </a:t>
            </a:r>
            <a:r>
              <a:rPr lang="de-DE" altLang="de-DE" sz="1600" dirty="0" err="1">
                <a:solidFill>
                  <a:srgbClr val="000000"/>
                </a:solidFill>
                <a:latin typeface="Arial" panose="020B0604020202020204" pitchFamily="34" charset="0"/>
                <a:cs typeface="+mn-cs"/>
              </a:rPr>
              <a:t>grds</a:t>
            </a:r>
            <a:r>
              <a:rPr lang="de-DE" altLang="de-DE" sz="1600" dirty="0">
                <a:solidFill>
                  <a:srgbClr val="000000"/>
                </a:solidFill>
                <a:latin typeface="Arial" panose="020B0604020202020204" pitchFamily="34" charset="0"/>
                <a:cs typeface="+mn-cs"/>
              </a:rPr>
              <a:t>. Anfechtungsklage, ggf. hilfsweise Verpflichtungsklage</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vgl. BVerwG a.a.O. Rn. 21; Diesterhöft, HTK-AuslR / § 71 AsylG / Klageverfahren 01/2017 Nr. 2; Berlit, jurisPR-BVerwG 4/2017 Anm. 2)</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 3 (Abschiebungsandrohung): </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Anfechtungsklage (aber: § 37 Abs. 1 AsylG beachten)</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 4 (Befristung des gesetzlichen Aufenthalts- und Einreise-verbots): </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wie zuvor</a:t>
            </a:r>
          </a:p>
          <a:p>
            <a:pPr marL="1169988"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47675"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Klagefrist: eine Woche (§ 74 Abs. 1 HS 2 AsylG; § 36 Abs. 3 S. 1 AsylG)</a:t>
            </a:r>
          </a:p>
          <a:p>
            <a:pPr marL="447675" indent="-3556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87706616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9" end="9"/>
                                            </p:txEl>
                                          </p:spTgt>
                                        </p:tgtEl>
                                        <p:attrNameLst>
                                          <p:attrName>style.visibility</p:attrName>
                                        </p:attrNameLst>
                                      </p:cBhvr>
                                      <p:to>
                                        <p:strVal val="visible"/>
                                      </p:to>
                                    </p:set>
                                    <p:animEffect transition="in" filter="fade">
                                      <p:cBhvr>
                                        <p:cTn id="22" dur="1000"/>
                                        <p:tgtEl>
                                          <p:spTgt spid="307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1" end="11"/>
                                            </p:txEl>
                                          </p:spTgt>
                                        </p:tgtEl>
                                        <p:attrNameLst>
                                          <p:attrName>style.visibility</p:attrName>
                                        </p:attrNameLst>
                                      </p:cBhvr>
                                      <p:to>
                                        <p:strVal val="visible"/>
                                      </p:to>
                                    </p:set>
                                    <p:animEffect transition="in" filter="fade">
                                      <p:cBhvr>
                                        <p:cTn id="27" dur="1000"/>
                                        <p:tgtEl>
                                          <p:spTgt spid="3075">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5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5" end="15"/>
                                            </p:txEl>
                                          </p:spTgt>
                                        </p:tgtEl>
                                        <p:attrNameLst>
                                          <p:attrName>style.visibility</p:attrName>
                                        </p:attrNameLst>
                                      </p:cBhvr>
                                      <p:to>
                                        <p:strVal val="visible"/>
                                      </p:to>
                                    </p:set>
                                    <p:animEffect transition="in" filter="fade">
                                      <p:cBhvr>
                                        <p:cTn id="37"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(III)</a:t>
            </a:r>
            <a:endParaRPr lang="de-DE" altLang="de-DE" sz="2400" b="1" u="sng"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Eilrechtsschutz: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Ziffern 1 und 2 (Ablehnung des Antrags als unzulässig; Abschiebungsverbote)</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719138"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wie beim Dublin-Verfahren</a:t>
            </a:r>
          </a:p>
          <a:p>
            <a:pPr marL="719138"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 80 Abs. 5 VwGO gegen Abschiebungsandrohung genügt (vgl.  § 36 Abs. 3 S. 1 AsylG)</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 4 (Befristung):</a:t>
            </a:r>
          </a:p>
          <a:p>
            <a:pPr marL="11113"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p>
          <a:p>
            <a:pPr marL="754063"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wie zuvor, kein Eilrechtsschutz nötig</a:t>
            </a:r>
          </a:p>
          <a:p>
            <a:pPr marL="354013"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gegen Ziffer 3 (Abschiebungsandrohung)</a:t>
            </a:r>
          </a:p>
          <a:p>
            <a:pPr marL="376238"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marL="717550"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Eilrechtsschutz nach § 80 Abs. 5 VwGO nötig</a:t>
            </a:r>
          </a:p>
          <a:p>
            <a:pPr marL="1071563"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wie </a:t>
            </a:r>
            <a:r>
              <a:rPr lang="de-DE" altLang="de-DE" sz="1600" dirty="0" err="1">
                <a:solidFill>
                  <a:srgbClr val="000000"/>
                </a:solidFill>
                <a:latin typeface="Arial" panose="020B0604020202020204" pitchFamily="34" charset="0"/>
                <a:cs typeface="+mn-cs"/>
              </a:rPr>
              <a:t>gg</a:t>
            </a:r>
            <a:r>
              <a:rPr lang="de-DE" altLang="de-DE" sz="1600" dirty="0">
                <a:solidFill>
                  <a:srgbClr val="000000"/>
                </a:solidFill>
                <a:latin typeface="Arial" panose="020B0604020202020204" pitchFamily="34" charset="0"/>
                <a:cs typeface="+mn-cs"/>
              </a:rPr>
              <a:t>. Ablehnungsbescheid </a:t>
            </a:r>
            <a:r>
              <a:rPr lang="de-DE" altLang="de-DE" sz="1600" dirty="0" err="1">
                <a:solidFill>
                  <a:srgbClr val="000000"/>
                </a:solidFill>
                <a:latin typeface="Arial" panose="020B0604020202020204" pitchFamily="34" charset="0"/>
                <a:cs typeface="+mn-cs"/>
              </a:rPr>
              <a:t>oU</a:t>
            </a:r>
            <a:r>
              <a:rPr lang="de-DE" altLang="de-DE" sz="1600" dirty="0">
                <a:solidFill>
                  <a:srgbClr val="000000"/>
                </a:solidFill>
                <a:latin typeface="Arial" panose="020B0604020202020204" pitchFamily="34" charset="0"/>
                <a:cs typeface="+mn-cs"/>
              </a:rPr>
              <a:t>§ 36 AsylG verweist</a:t>
            </a:r>
          </a:p>
          <a:p>
            <a:pPr marL="1071563" lvl="3"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Klage- und Antragsfrist </a:t>
            </a:r>
            <a:r>
              <a:rPr lang="de-DE" altLang="de-DE" sz="1600" b="1" dirty="0">
                <a:solidFill>
                  <a:srgbClr val="000000"/>
                </a:solidFill>
                <a:latin typeface="Arial" panose="020B0604020202020204" pitchFamily="34" charset="0"/>
                <a:cs typeface="+mn-cs"/>
              </a:rPr>
              <a:t>eine Woche </a:t>
            </a:r>
            <a:r>
              <a:rPr lang="de-DE" altLang="de-DE" sz="1600" dirty="0">
                <a:solidFill>
                  <a:srgbClr val="000000"/>
                </a:solidFill>
                <a:latin typeface="Arial" panose="020B0604020202020204" pitchFamily="34" charset="0"/>
                <a:cs typeface="+mn-cs"/>
              </a:rPr>
              <a:t>(§ 36 Abs. 3 S. 1, </a:t>
            </a:r>
            <a:r>
              <a:rPr lang="de-DE" altLang="de-DE" sz="1600" dirty="0">
                <a:solidFill>
                  <a:srgbClr val="000000"/>
                </a:solidFill>
                <a:latin typeface="Arial" panose="020B0604020202020204" pitchFamily="34" charset="0"/>
              </a:rPr>
              <a:t>§ 74 Abs. 1 S. 1 HS 2 AsylG)</a:t>
            </a:r>
          </a:p>
          <a:p>
            <a:pPr marL="1071563" lvl="3"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besondere Verfahrensgestaltung des § 36 AsylG im Eilverfahren</a:t>
            </a:r>
          </a:p>
          <a:p>
            <a:pPr marL="714375"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Besonderheit: § 37 Abs. 1 AsylG (</a:t>
            </a:r>
            <a:r>
              <a:rPr lang="de-DE" altLang="de-DE" sz="1600" dirty="0" err="1">
                <a:solidFill>
                  <a:srgbClr val="000000"/>
                </a:solidFill>
                <a:latin typeface="Arial" panose="020B0604020202020204" pitchFamily="34" charset="0"/>
              </a:rPr>
              <a:t>Unwirksamwerden</a:t>
            </a:r>
            <a:r>
              <a:rPr lang="de-DE" altLang="de-DE" sz="1600" dirty="0">
                <a:solidFill>
                  <a:srgbClr val="000000"/>
                </a:solidFill>
                <a:latin typeface="Arial" panose="020B0604020202020204" pitchFamily="34" charset="0"/>
              </a:rPr>
              <a:t> des Bundesamtsbescheids bei Stattgabe im Eilverfahren; Fortsetzung der Prüfung durch das Bundesamt)</a:t>
            </a:r>
          </a:p>
          <a:p>
            <a:pPr marL="1071563" lvl="3"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41958213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1" end="11"/>
                                            </p:txEl>
                                          </p:spTgt>
                                        </p:tgtEl>
                                        <p:attrNameLst>
                                          <p:attrName>style.visibility</p:attrName>
                                        </p:attrNameLst>
                                      </p:cBhvr>
                                      <p:to>
                                        <p:strVal val="visible"/>
                                      </p:to>
                                    </p:set>
                                    <p:animEffect transition="in" filter="fade">
                                      <p:cBhvr>
                                        <p:cTn id="17" dur="1000"/>
                                        <p:tgtEl>
                                          <p:spTgt spid="3075">
                                            <p:txEl>
                                              <p:pRg st="11" end="1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5" end="15"/>
                                            </p:txEl>
                                          </p:spTgt>
                                        </p:tgtEl>
                                        <p:attrNameLst>
                                          <p:attrName>style.visibility</p:attrName>
                                        </p:attrNameLst>
                                      </p:cBhvr>
                                      <p:to>
                                        <p:strVal val="visible"/>
                                      </p:to>
                                    </p:set>
                                    <p:animEffect transition="in" filter="fade">
                                      <p:cBhvr>
                                        <p:cTn id="22" dur="1000"/>
                                        <p:tgtEl>
                                          <p:spTgt spid="3075">
                                            <p:txEl>
                                              <p:pRg st="15" end="1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6" end="16"/>
                                            </p:txEl>
                                          </p:spTgt>
                                        </p:tgtEl>
                                        <p:attrNameLst>
                                          <p:attrName>style.visibility</p:attrName>
                                        </p:attrNameLst>
                                      </p:cBhvr>
                                      <p:to>
                                        <p:strVal val="visible"/>
                                      </p:to>
                                    </p:set>
                                    <p:animEffect transition="in" filter="fade">
                                      <p:cBhvr>
                                        <p:cTn id="27" dur="1000"/>
                                        <p:tgtEl>
                                          <p:spTgt spid="3075">
                                            <p:txEl>
                                              <p:pRg st="16" end="1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7" end="17"/>
                                            </p:txEl>
                                          </p:spTgt>
                                        </p:tgtEl>
                                        <p:attrNameLst>
                                          <p:attrName>style.visibility</p:attrName>
                                        </p:attrNameLst>
                                      </p:cBhvr>
                                      <p:to>
                                        <p:strVal val="visible"/>
                                      </p:to>
                                    </p:set>
                                    <p:animEffect transition="in" filter="fade">
                                      <p:cBhvr>
                                        <p:cTn id="32" dur="1000"/>
                                        <p:tgtEl>
                                          <p:spTgt spid="3075">
                                            <p:txEl>
                                              <p:pRg st="17" end="1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8" end="18"/>
                                            </p:txEl>
                                          </p:spTgt>
                                        </p:tgtEl>
                                        <p:attrNameLst>
                                          <p:attrName>style.visibility</p:attrName>
                                        </p:attrNameLst>
                                      </p:cBhvr>
                                      <p:to>
                                        <p:strVal val="visible"/>
                                      </p:to>
                                    </p:set>
                                    <p:animEffect transition="in" filter="fade">
                                      <p:cBhvr>
                                        <p:cTn id="37" dur="1000"/>
                                        <p:tgtEl>
                                          <p:spTgt spid="3075">
                                            <p:txEl>
                                              <p:pRg st="18" end="1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9" end="19"/>
                                            </p:txEl>
                                          </p:spTgt>
                                        </p:tgtEl>
                                        <p:attrNameLst>
                                          <p:attrName>style.visibility</p:attrName>
                                        </p:attrNameLst>
                                      </p:cBhvr>
                                      <p:to>
                                        <p:strVal val="visible"/>
                                      </p:to>
                                    </p:set>
                                    <p:animEffect transition="in" filter="fade">
                                      <p:cBhvr>
                                        <p:cTn id="42" dur="1000"/>
                                        <p:tgtEl>
                                          <p:spTgt spid="3075">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235057"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(IV)</a:t>
            </a:r>
            <a:endParaRPr lang="de-DE" altLang="de-DE" sz="2400" b="1" u="sng" dirty="0">
              <a:solidFill>
                <a:srgbClr val="000000"/>
              </a:solidFill>
              <a:latin typeface="Arial" panose="020B0604020202020204" pitchFamily="34" charset="0"/>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400" dirty="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a:solidFill>
                  <a:srgbClr val="000000"/>
                </a:solidFill>
                <a:latin typeface="Arial" panose="020B0604020202020204" pitchFamily="34" charset="0"/>
                <a:cs typeface="+mn-cs"/>
              </a:rPr>
              <a:t>Eilrechtsschutz:		Antragsfrist: eine Woche (§ 34a Abs. 2 S. 1 AsylG)</a:t>
            </a:r>
          </a:p>
          <a:p>
            <a:pPr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Es wird beantragt, die aufschiebende Wirkung der Klage vom 09.04.2017 gegen Ziffer 3 des Bescheids vom </a:t>
            </a:r>
            <a:r>
              <a:rPr lang="de-DE" altLang="de-DE" dirty="0">
                <a:solidFill>
                  <a:srgbClr val="000000"/>
                </a:solidFill>
                <a:latin typeface="Arial" panose="020B0604020202020204" pitchFamily="34" charset="0"/>
              </a:rPr>
              <a:t>05.04.2017</a:t>
            </a:r>
            <a:r>
              <a:rPr lang="de-DE" altLang="de-DE" dirty="0">
                <a:solidFill>
                  <a:srgbClr val="000000"/>
                </a:solidFill>
                <a:latin typeface="Arial" panose="020B0604020202020204" pitchFamily="34" charset="0"/>
                <a:cs typeface="+mn-cs"/>
              </a:rPr>
              <a:t> anzuordnen.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Klageverfahren: 		Klagefrist: eine Woche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 74 Abs. 1 HS 2, § 34a Abs. 2 S. 1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Es wird beantragt, die Ziffern 1 - 3 des Bescheides vom </a:t>
            </a:r>
            <a:r>
              <a:rPr lang="de-DE" altLang="de-DE" dirty="0">
                <a:solidFill>
                  <a:srgbClr val="000000"/>
                </a:solidFill>
                <a:latin typeface="Arial" panose="020B0604020202020204" pitchFamily="34" charset="0"/>
              </a:rPr>
              <a:t>05.04.2017</a:t>
            </a:r>
            <a:r>
              <a:rPr lang="de-DE" altLang="de-DE" dirty="0">
                <a:solidFill>
                  <a:srgbClr val="000000"/>
                </a:solidFill>
                <a:latin typeface="Arial" panose="020B0604020202020204" pitchFamily="34" charset="0"/>
                <a:cs typeface="+mn-cs"/>
              </a:rPr>
              <a:t> aufzuheben.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t>
            </a:r>
            <a:r>
              <a:rPr lang="de-DE" altLang="de-DE" sz="1400" dirty="0">
                <a:solidFill>
                  <a:srgbClr val="000000"/>
                </a:solidFill>
                <a:latin typeface="Arial" panose="020B0604020202020204" pitchFamily="34" charset="0"/>
                <a:cs typeface="+mn-cs"/>
              </a:rPr>
              <a:t>Hilfsweise wird beantragt, die Beklagte unter Aufhebung der Ziffer 2 des Bescheids zur Feststellung zu verpflichten, dass Abschiebungsverbote gem. § 60 Abs. 5 und 7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[Wenn ausnahmsweise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Hilfsweise wird beantragt, die Beklagte unter Aufhebung der Ziffer 3 des Bescheides vom </a:t>
            </a:r>
            <a:r>
              <a:rPr lang="de-DE" altLang="de-DE" sz="1400" dirty="0">
                <a:solidFill>
                  <a:srgbClr val="000000"/>
                </a:solidFill>
                <a:latin typeface="Arial" panose="020B0604020202020204" pitchFamily="34" charset="0"/>
              </a:rPr>
              <a:t>05.04.2017 </a:t>
            </a:r>
            <a:r>
              <a:rPr lang="de-DE" altLang="de-DE" sz="1400" dirty="0">
                <a:solidFill>
                  <a:srgbClr val="000000"/>
                </a:solidFill>
                <a:latin typeface="Arial" panose="020B0604020202020204" pitchFamily="34" charset="0"/>
                <a:cs typeface="+mn-cs"/>
              </a:rPr>
              <a:t>zu verpflichten, das gesetzliche Einreiseverbot des § 11 Abs. 1 AufenthG auf X Monate zu befristen / unter Beachtung der Rechtsauffassung des Gerichts erneut über die Dauer des gesetzlichen Einreise- und Aufenthaltsverbots zu entscheiden.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88025430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4" end="14"/>
                                            </p:txEl>
                                          </p:spTgt>
                                        </p:tgtEl>
                                        <p:attrNameLst>
                                          <p:attrName>style.visibility</p:attrName>
                                        </p:attrNameLst>
                                      </p:cBhvr>
                                      <p:to>
                                        <p:strVal val="visible"/>
                                      </p:to>
                                    </p:set>
                                    <p:animEffect transition="in" filter="fade">
                                      <p:cBhvr>
                                        <p:cTn id="22" dur="1000"/>
                                        <p:tgtEl>
                                          <p:spTgt spid="3075">
                                            <p:txEl>
                                              <p:pRg st="14" end="1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5" end="15"/>
                                            </p:txEl>
                                          </p:spTgt>
                                        </p:tgtEl>
                                        <p:attrNameLst>
                                          <p:attrName>style.visibility</p:attrName>
                                        </p:attrNameLst>
                                      </p:cBhvr>
                                      <p:to>
                                        <p:strVal val="visible"/>
                                      </p:to>
                                    </p:set>
                                    <p:animEffect transition="in" filter="fade">
                                      <p:cBhvr>
                                        <p:cTn id="25"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235057"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(V)</a:t>
            </a:r>
            <a:endParaRPr lang="de-DE" altLang="de-DE" sz="2400" b="1" u="sng" dirty="0">
              <a:solidFill>
                <a:srgbClr val="000000"/>
              </a:solidFill>
              <a:latin typeface="Arial" panose="020B0604020202020204" pitchFamily="34" charset="0"/>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a:solidFill>
                  <a:srgbClr val="000000"/>
                </a:solidFill>
                <a:latin typeface="Arial" panose="020B0604020202020204" pitchFamily="34" charset="0"/>
                <a:cs typeface="+mn-cs"/>
              </a:rPr>
              <a:t>§ 37 AsylG - Weiteres Verfahren bei stattgebender gerichtlicher Entscheidung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b="1" dirty="0">
              <a:solidFill>
                <a:srgbClr val="000000"/>
              </a:solidFill>
              <a:latin typeface="Arial" panose="020B0604020202020204" pitchFamily="34" charset="0"/>
              <a:cs typeface="+mn-cs"/>
            </a:endParaRPr>
          </a:p>
          <a:p>
            <a:pPr marL="342900" indent="-342900" algn="just" hangingPunct="0">
              <a:spcAft>
                <a:spcPts val="0"/>
              </a:spcAft>
              <a:buClrTx/>
              <a:buAutoNum type="arabicParenBoth"/>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Die Entscheidung des Bundesamtes über die Unzulässigkeit nach § 29 Absatz 1 Nummer 2 und 4 des Antrags und die Abschiebungsandrohung </a:t>
            </a:r>
            <a:r>
              <a:rPr lang="de-DE" altLang="de-DE" b="1" u="sng" dirty="0">
                <a:solidFill>
                  <a:srgbClr val="000000"/>
                </a:solidFill>
                <a:latin typeface="Arial" panose="020B0604020202020204" pitchFamily="34" charset="0"/>
                <a:cs typeface="+mn-cs"/>
              </a:rPr>
              <a:t>werden unwirksam, </a:t>
            </a:r>
            <a:r>
              <a:rPr lang="de-DE" altLang="de-DE" dirty="0">
                <a:solidFill>
                  <a:srgbClr val="000000"/>
                </a:solidFill>
                <a:latin typeface="Arial" panose="020B0604020202020204" pitchFamily="34" charset="0"/>
                <a:cs typeface="+mn-cs"/>
              </a:rPr>
              <a:t>wenn das Verwaltungsgericht dem Antrag nach § 80 Abs. 5 der Verwaltungsgerichtsordnung entspricht. Das Bundesamt hat das Asylverfahren fortzuführen.</a:t>
            </a:r>
          </a:p>
          <a:p>
            <a:pPr marL="342900" indent="-342900" algn="just" hangingPunct="0">
              <a:spcAft>
                <a:spcPts val="0"/>
              </a:spcAft>
              <a:buClrTx/>
              <a:buAutoNum type="arabicParenBoth"/>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t>
            </a:r>
          </a:p>
          <a:p>
            <a:pPr marL="342900" indent="-342900" algn="just" hangingPunct="0">
              <a:spcAft>
                <a:spcPts val="0"/>
              </a:spcAft>
              <a:buClrTx/>
              <a:buAutoNum type="arabicParenBoth"/>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a:solidFill>
                  <a:srgbClr val="000000"/>
                </a:solidFill>
                <a:latin typeface="Arial" panose="020B0604020202020204" pitchFamily="34" charset="0"/>
                <a:cs typeface="+mn-cs"/>
              </a:rPr>
              <a:t>Folge: </a:t>
            </a:r>
            <a:r>
              <a:rPr lang="de-DE" altLang="de-DE" dirty="0">
                <a:solidFill>
                  <a:srgbClr val="000000"/>
                </a:solidFill>
                <a:latin typeface="Arial" panose="020B0604020202020204" pitchFamily="34" charset="0"/>
                <a:cs typeface="+mn-cs"/>
              </a:rPr>
              <a:t>Im Fall einer Stattgabe im Eilrechtsschutzverfahren, die nach § 36 Abs. 4 AsylG ohne Sachverhaltsermittlung und schon bei „ernstlichen Rechtmäßigkeitszweifeln“ erfolgt, wird der Bescheid unwirksam; eine Klärung im Hauptsacheverfahren unterbleibt.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38964582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8" end="8"/>
                                            </p:txEl>
                                          </p:spTgt>
                                        </p:tgtEl>
                                        <p:attrNameLst>
                                          <p:attrName>style.visibility</p:attrName>
                                        </p:attrNameLst>
                                      </p:cBhvr>
                                      <p:to>
                                        <p:strVal val="visible"/>
                                      </p:to>
                                    </p:set>
                                    <p:animEffect transition="in" filter="fade">
                                      <p:cBhvr>
                                        <p:cTn id="7" dur="1000"/>
                                        <p:tgtEl>
                                          <p:spTgt spid="30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235057"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(VI)</a:t>
            </a:r>
            <a:endParaRPr lang="de-DE" altLang="de-DE" sz="2400" b="1" u="sng"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Aktueller „Trick“ des BAMF: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statt der in § 36 Abs. 1 AsylG vorgesehenen Wochenfrist setzt das BAMF eine Ausreise-frist von 30 Tagen nach Rechtskraft der Entscheidung (zur obj. Rechtswidrigkeit dieser Praxis VG Bayreuth, Urt. v. 29.9.2017 – B 3 K 17.32644 –, juris, Rn. 30)</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beabsichtigte Folge: </a:t>
            </a:r>
          </a:p>
          <a:p>
            <a:pPr marL="717550"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(angeblich) keine sofortige Vollziehbarkeit des VA, daher Antrag nach § 80 Abs. 5 VwGO (angeblich) unstatthaft </a:t>
            </a:r>
          </a:p>
          <a:p>
            <a:pPr marL="717550"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(angeblich) kein Rechtsschutzbedürfnis für Antrag nach § 80 Abs. 5 VwGO, da keine Abschiebung vor Bestandskraft droht</a:t>
            </a:r>
          </a:p>
          <a:p>
            <a:pPr marL="717550"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Zweck: bei Unzulässigkeit des Eilantrags droht keine Anwendung des § 37 Abs. 1 AsylG</a:t>
            </a:r>
          </a:p>
          <a:p>
            <a:pPr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Behandlung des „Tricks“ in Rechtsprechung umstritten</a:t>
            </a:r>
          </a:p>
          <a:p>
            <a:pPr marL="368300"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eigene Einschätzung: Antrag nach § 80 Abs. 5 VwGO bleibt statthaft, Trick funktioniert daher nicht</a:t>
            </a:r>
          </a:p>
          <a:p>
            <a:pPr lvl="1" indent="-3683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sofortige Vollziehbarkeit ist automatische Folge der Anwendung des § 29 Abs. 1 Nr. 2 AsylG, nicht der tatsächlich gesetzten Frist </a:t>
            </a:r>
            <a:r>
              <a:rPr lang="de-DE" altLang="de-DE" sz="1400" dirty="0">
                <a:solidFill>
                  <a:srgbClr val="000000"/>
                </a:solidFill>
                <a:latin typeface="Arial" panose="020B0604020202020204" pitchFamily="34" charset="0"/>
              </a:rPr>
              <a:t>(so auch VG Ansbach, Beschl. v. 12.10.2017 – AN 11 S 17.35257 –, juris, Rn. 26)</a:t>
            </a:r>
          </a:p>
          <a:p>
            <a:pPr lvl="1" indent="-3683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rPr>
              <a:t>Rechtsschutzbedürfnis für Eilantrag ergibt sich zwar nicht aus drohender Abschiebungsgefahr, aber aus Möglichkeit der Anwendung des § 37 Abs. 1 AsylG (VG Berlin, Beschl. v. 9.1.2018 – 28 L 741.17 A –, juris, Rn. 8 ff.; a.A. VG Cottbus, Beschl. v. 4.5.2018 – VG 5 L 259/18.A –, juris, Rn. 7)</a:t>
            </a:r>
          </a:p>
          <a:p>
            <a:pPr lvl="1" indent="-3683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rPr>
              <a:t>zudem: BAMF darf den gesetzlich vorgesehenen Rechtsschutz nicht durch bewusst rechtswidriges Verhalten entziehen (Art. 19 Abs. 4 GG)</a:t>
            </a:r>
          </a:p>
          <a:p>
            <a:pPr lvl="1"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lvl="1"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3928466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1000"/>
                                        <p:tgtEl>
                                          <p:spTgt spid="307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4" end="4"/>
                                            </p:txEl>
                                          </p:spTgt>
                                        </p:tgtEl>
                                        <p:attrNameLst>
                                          <p:attrName>style.visibility</p:attrName>
                                        </p:attrNameLst>
                                      </p:cBhvr>
                                      <p:to>
                                        <p:strVal val="visible"/>
                                      </p:to>
                                    </p:set>
                                    <p:animEffect transition="in" filter="fade">
                                      <p:cBhvr>
                                        <p:cTn id="12" dur="1000"/>
                                        <p:tgtEl>
                                          <p:spTgt spid="307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5" end="5"/>
                                            </p:txEl>
                                          </p:spTgt>
                                        </p:tgtEl>
                                        <p:attrNameLst>
                                          <p:attrName>style.visibility</p:attrName>
                                        </p:attrNameLst>
                                      </p:cBhvr>
                                      <p:to>
                                        <p:strVal val="visible"/>
                                      </p:to>
                                    </p:set>
                                    <p:animEffect transition="in" filter="fade">
                                      <p:cBhvr>
                                        <p:cTn id="17" dur="1000"/>
                                        <p:tgtEl>
                                          <p:spTgt spid="307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6" end="6"/>
                                            </p:txEl>
                                          </p:spTgt>
                                        </p:tgtEl>
                                        <p:attrNameLst>
                                          <p:attrName>style.visibility</p:attrName>
                                        </p:attrNameLst>
                                      </p:cBhvr>
                                      <p:to>
                                        <p:strVal val="visible"/>
                                      </p:to>
                                    </p:set>
                                    <p:animEffect transition="in" filter="fade">
                                      <p:cBhvr>
                                        <p:cTn id="22" dur="1000"/>
                                        <p:tgtEl>
                                          <p:spTgt spid="307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7" end="7"/>
                                            </p:txEl>
                                          </p:spTgt>
                                        </p:tgtEl>
                                        <p:attrNameLst>
                                          <p:attrName>style.visibility</p:attrName>
                                        </p:attrNameLst>
                                      </p:cBhvr>
                                      <p:to>
                                        <p:strVal val="visible"/>
                                      </p:to>
                                    </p:set>
                                    <p:animEffect transition="in" filter="fade">
                                      <p:cBhvr>
                                        <p:cTn id="27" dur="1000"/>
                                        <p:tgtEl>
                                          <p:spTgt spid="307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8" end="8"/>
                                            </p:txEl>
                                          </p:spTgt>
                                        </p:tgtEl>
                                        <p:attrNameLst>
                                          <p:attrName>style.visibility</p:attrName>
                                        </p:attrNameLst>
                                      </p:cBhvr>
                                      <p:to>
                                        <p:strVal val="visible"/>
                                      </p:to>
                                    </p:set>
                                    <p:animEffect transition="in" filter="fade">
                                      <p:cBhvr>
                                        <p:cTn id="32" dur="1000"/>
                                        <p:tgtEl>
                                          <p:spTgt spid="307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9" end="9"/>
                                            </p:txEl>
                                          </p:spTgt>
                                        </p:tgtEl>
                                        <p:attrNameLst>
                                          <p:attrName>style.visibility</p:attrName>
                                        </p:attrNameLst>
                                      </p:cBhvr>
                                      <p:to>
                                        <p:strVal val="visible"/>
                                      </p:to>
                                    </p:set>
                                    <p:animEffect transition="in" filter="fade">
                                      <p:cBhvr>
                                        <p:cTn id="37" dur="1000"/>
                                        <p:tgtEl>
                                          <p:spTgt spid="307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0" end="10"/>
                                            </p:txEl>
                                          </p:spTgt>
                                        </p:tgtEl>
                                        <p:attrNameLst>
                                          <p:attrName>style.visibility</p:attrName>
                                        </p:attrNameLst>
                                      </p:cBhvr>
                                      <p:to>
                                        <p:strVal val="visible"/>
                                      </p:to>
                                    </p:set>
                                    <p:animEffect transition="in" filter="fade">
                                      <p:cBhvr>
                                        <p:cTn id="42" dur="1000"/>
                                        <p:tgtEl>
                                          <p:spTgt spid="307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75">
                                            <p:txEl>
                                              <p:pRg st="11" end="11"/>
                                            </p:txEl>
                                          </p:spTgt>
                                        </p:tgtEl>
                                        <p:attrNameLst>
                                          <p:attrName>style.visibility</p:attrName>
                                        </p:attrNameLst>
                                      </p:cBhvr>
                                      <p:to>
                                        <p:strVal val="visible"/>
                                      </p:to>
                                    </p:set>
                                    <p:animEffect transition="in" filter="fade">
                                      <p:cBhvr>
                                        <p:cTn id="47" dur="1000"/>
                                        <p:tgtEl>
                                          <p:spTgt spid="3075">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075">
                                            <p:txEl>
                                              <p:pRg st="12" end="12"/>
                                            </p:txEl>
                                          </p:spTgt>
                                        </p:tgtEl>
                                        <p:attrNameLst>
                                          <p:attrName>style.visibility</p:attrName>
                                        </p:attrNameLst>
                                      </p:cBhvr>
                                      <p:to>
                                        <p:strVal val="visible"/>
                                      </p:to>
                                    </p:set>
                                    <p:animEffect transition="in" filter="fade">
                                      <p:cBhvr>
                                        <p:cTn id="52"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0063"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200"/>
              </a:spcAft>
              <a:buClrTx/>
              <a:buFontTx/>
              <a:buNone/>
              <a:defRPr/>
            </a:pPr>
            <a:r>
              <a:rPr lang="de-DE" altLang="de-DE" sz="2800" b="1" dirty="0">
                <a:solidFill>
                  <a:srgbClr val="000000"/>
                </a:solidFill>
                <a:latin typeface="Arial" panose="020B0604020202020204" pitchFamily="34" charset="0"/>
                <a:cs typeface="+mn-cs"/>
              </a:rPr>
              <a:t>III. Besonderheiten des AsylG gegenüber der VwGO – Allgemeines (nicht abschließend) (I)</a:t>
            </a:r>
          </a:p>
          <a:p>
            <a:pPr marL="457200" indent="-457200" algn="just" hangingPunct="0">
              <a:spcAft>
                <a:spcPts val="0"/>
              </a:spcAft>
              <a:buClrTx/>
              <a:buFont typeface="Arial" panose="020B0604020202020204" pitchFamily="34" charset="0"/>
              <a:buChar char="•"/>
              <a:defRPr/>
            </a:pPr>
            <a:endParaRPr lang="de-DE" altLang="de-DE" sz="2200" b="1" dirty="0">
              <a:solidFill>
                <a:srgbClr val="000000"/>
              </a:solidFill>
              <a:latin typeface="Arial" panose="020B0604020202020204" pitchFamily="34" charset="0"/>
              <a:cs typeface="+mn-cs"/>
            </a:endParaRPr>
          </a:p>
          <a:p>
            <a:pPr marL="457200" indent="-457200" algn="just" hangingPunct="0">
              <a:spcAft>
                <a:spcPts val="0"/>
              </a:spcAft>
              <a:buClrTx/>
              <a:buFont typeface="Arial" panose="020B0604020202020204" pitchFamily="34" charset="0"/>
              <a:buChar char="•"/>
              <a:defRPr/>
            </a:pPr>
            <a:r>
              <a:rPr lang="de-DE" altLang="de-DE" sz="2200" b="1" dirty="0">
                <a:solidFill>
                  <a:srgbClr val="000000"/>
                </a:solidFill>
                <a:latin typeface="Arial" panose="020B0604020202020204" pitchFamily="34" charset="0"/>
                <a:cs typeface="+mn-cs"/>
              </a:rPr>
              <a:t>genereller Ausschluss des Widerspruchsverfahrens </a:t>
            </a:r>
            <a:r>
              <a:rPr lang="de-DE" altLang="de-DE" sz="2200" dirty="0">
                <a:solidFill>
                  <a:srgbClr val="000000"/>
                </a:solidFill>
                <a:latin typeface="Arial" panose="020B0604020202020204" pitchFamily="34" charset="0"/>
                <a:cs typeface="+mn-cs"/>
              </a:rPr>
              <a:t>(§ 11 AsylG, § 83 Abs. 3 AufenthG)</a:t>
            </a:r>
          </a:p>
          <a:p>
            <a:pPr marL="457200" indent="-457200" algn="just" hangingPunct="0">
              <a:spcAft>
                <a:spcPts val="0"/>
              </a:spcAft>
              <a:buClrTx/>
              <a:buFont typeface="Arial" panose="020B0604020202020204" pitchFamily="34" charset="0"/>
              <a:buChar char="•"/>
              <a:defRPr/>
            </a:pPr>
            <a:endParaRPr lang="de-DE" altLang="de-DE" sz="2200" u="sng" dirty="0">
              <a:solidFill>
                <a:srgbClr val="000000"/>
              </a:solidFill>
              <a:latin typeface="Arial" panose="020B0604020202020204" pitchFamily="34" charset="0"/>
              <a:cs typeface="+mn-cs"/>
            </a:endParaRPr>
          </a:p>
          <a:p>
            <a:pPr marL="457200" indent="-457200" algn="just" hangingPunct="0">
              <a:spcAft>
                <a:spcPts val="0"/>
              </a:spcAft>
              <a:buClrTx/>
              <a:buFont typeface="Arial" panose="020B0604020202020204" pitchFamily="34" charset="0"/>
              <a:buChar char="•"/>
              <a:defRPr/>
            </a:pPr>
            <a:r>
              <a:rPr lang="de-DE" altLang="de-DE" sz="2200" u="sng" dirty="0">
                <a:solidFill>
                  <a:srgbClr val="000000"/>
                </a:solidFill>
                <a:latin typeface="Arial" panose="020B0604020202020204" pitchFamily="34" charset="0"/>
                <a:cs typeface="+mn-cs"/>
              </a:rPr>
              <a:t>grundsätzlich</a:t>
            </a:r>
            <a:r>
              <a:rPr lang="de-DE" altLang="de-DE" sz="2200" dirty="0">
                <a:solidFill>
                  <a:srgbClr val="000000"/>
                </a:solidFill>
                <a:latin typeface="Arial" panose="020B0604020202020204" pitchFamily="34" charset="0"/>
                <a:cs typeface="+mn-cs"/>
              </a:rPr>
              <a:t> </a:t>
            </a:r>
            <a:r>
              <a:rPr lang="de-DE" altLang="de-DE" sz="2200" b="1" dirty="0">
                <a:solidFill>
                  <a:srgbClr val="000000"/>
                </a:solidFill>
                <a:latin typeface="Arial" panose="020B0604020202020204" pitchFamily="34" charset="0"/>
                <a:cs typeface="+mn-cs"/>
              </a:rPr>
              <a:t>keine aufschiebende Wirkung der Klage </a:t>
            </a:r>
            <a:r>
              <a:rPr lang="de-DE" altLang="de-DE" sz="2200" dirty="0">
                <a:solidFill>
                  <a:srgbClr val="000000"/>
                </a:solidFill>
                <a:latin typeface="Arial" panose="020B0604020202020204" pitchFamily="34" charset="0"/>
                <a:cs typeface="+mn-cs"/>
              </a:rPr>
              <a:t>(§ 75 Abs. 1 AsylG) 		</a:t>
            </a:r>
            <a:r>
              <a:rPr lang="de-DE" altLang="de-DE" sz="2200" u="sng" dirty="0">
                <a:solidFill>
                  <a:srgbClr val="000000"/>
                </a:solidFill>
                <a:latin typeface="Arial" panose="020B0604020202020204" pitchFamily="34" charset="0"/>
                <a:cs typeface="+mn-cs"/>
                <a:sym typeface="Wingdings" panose="05000000000000000000" pitchFamily="2" charset="2"/>
              </a:rPr>
              <a:t> stets prüfen, ob </a:t>
            </a:r>
            <a:r>
              <a:rPr lang="de-DE" altLang="de-DE" sz="2200" u="sng" dirty="0" err="1">
                <a:solidFill>
                  <a:srgbClr val="000000"/>
                </a:solidFill>
                <a:latin typeface="Arial" panose="020B0604020202020204" pitchFamily="34" charset="0"/>
                <a:cs typeface="+mn-cs"/>
                <a:sym typeface="Wingdings" panose="05000000000000000000" pitchFamily="2" charset="2"/>
              </a:rPr>
              <a:t>einstw</a:t>
            </a:r>
            <a:r>
              <a:rPr lang="de-DE" altLang="de-DE" sz="2200" u="sng" dirty="0">
                <a:solidFill>
                  <a:srgbClr val="000000"/>
                </a:solidFill>
                <a:latin typeface="Arial" panose="020B0604020202020204" pitchFamily="34" charset="0"/>
                <a:cs typeface="+mn-cs"/>
                <a:sym typeface="Wingdings" panose="05000000000000000000" pitchFamily="2" charset="2"/>
              </a:rPr>
              <a:t>. Rechtsschutz nötig ist</a:t>
            </a:r>
          </a:p>
          <a:p>
            <a:pPr marL="457200" indent="-457200" algn="just" hangingPunct="0">
              <a:spcAft>
                <a:spcPts val="0"/>
              </a:spcAft>
              <a:buClrTx/>
              <a:buFont typeface="Arial" panose="020B0604020202020204" pitchFamily="34" charset="0"/>
              <a:buChar char="•"/>
              <a:defRPr/>
            </a:pPr>
            <a:endParaRPr lang="de-DE" altLang="de-DE" sz="2200" u="sng" dirty="0">
              <a:solidFill>
                <a:srgbClr val="000000"/>
              </a:solidFill>
              <a:latin typeface="Arial" panose="020B0604020202020204" pitchFamily="34" charset="0"/>
              <a:cs typeface="+mn-cs"/>
            </a:endParaRPr>
          </a:p>
          <a:p>
            <a:pPr marL="8064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Ausnahme: § 38 Abs. 1 AsylG</a:t>
            </a:r>
          </a:p>
          <a:p>
            <a:pPr marL="8064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12065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z.B. „einfache“ Ablehnung des Asylantrags als unbegründet</a:t>
            </a:r>
          </a:p>
          <a:p>
            <a:pPr marL="12065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z.B. Dublin-Bescheid mit Abschiebungsan</a:t>
            </a:r>
            <a:r>
              <a:rPr lang="de-DE" altLang="de-DE" u="sng" dirty="0">
                <a:solidFill>
                  <a:srgbClr val="000000"/>
                </a:solidFill>
                <a:latin typeface="Arial" panose="020B0604020202020204" pitchFamily="34" charset="0"/>
                <a:cs typeface="+mn-cs"/>
              </a:rPr>
              <a:t>drohung</a:t>
            </a:r>
            <a:r>
              <a:rPr lang="de-DE" altLang="de-DE" dirty="0">
                <a:solidFill>
                  <a:srgbClr val="000000"/>
                </a:solidFill>
                <a:latin typeface="Arial" panose="020B0604020202020204" pitchFamily="34" charset="0"/>
                <a:cs typeface="+mn-cs"/>
              </a:rPr>
              <a:t> (§ 34a Abs. 1 S. 4 AsylG; seltener Ausnahmefall; nicht mit Abschiebungs</a:t>
            </a:r>
            <a:r>
              <a:rPr lang="de-DE" altLang="de-DE" u="sng" dirty="0">
                <a:solidFill>
                  <a:srgbClr val="000000"/>
                </a:solidFill>
                <a:latin typeface="Arial" panose="020B0604020202020204" pitchFamily="34" charset="0"/>
                <a:cs typeface="+mn-cs"/>
              </a:rPr>
              <a:t>anordnung</a:t>
            </a:r>
            <a:r>
              <a:rPr lang="de-DE" altLang="de-DE" dirty="0">
                <a:solidFill>
                  <a:srgbClr val="000000"/>
                </a:solidFill>
                <a:latin typeface="Arial" panose="020B0604020202020204" pitchFamily="34" charset="0"/>
                <a:cs typeface="+mn-cs"/>
              </a:rPr>
              <a:t> verwechseln)</a:t>
            </a:r>
          </a:p>
          <a:p>
            <a:pPr marL="120650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8064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weitere Ausnahme: § 73 - § 73c AsylG</a:t>
            </a:r>
          </a:p>
          <a:p>
            <a:pPr marL="80645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12065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Widerruf / Rücknahme des Schutzstatus </a:t>
            </a:r>
          </a:p>
          <a:p>
            <a:pPr marL="12065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ggf. Gegenausnahmen nach § 75 Abs. 2 AsylG beachten („</a:t>
            </a:r>
            <a:r>
              <a:rPr lang="de-DE" altLang="de-DE" dirty="0" err="1">
                <a:solidFill>
                  <a:srgbClr val="000000"/>
                </a:solidFill>
                <a:latin typeface="Arial" panose="020B0604020202020204" pitchFamily="34" charset="0"/>
                <a:cs typeface="+mn-cs"/>
              </a:rPr>
              <a:t>Gefährder</a:t>
            </a:r>
            <a:r>
              <a:rPr lang="de-DE" altLang="de-DE" dirty="0">
                <a:solidFill>
                  <a:srgbClr val="000000"/>
                </a:solidFill>
                <a:latin typeface="Arial" panose="020B0604020202020204" pitchFamily="34" charset="0"/>
                <a:cs typeface="+mn-cs"/>
              </a:rPr>
              <a:t>“)</a:t>
            </a:r>
          </a:p>
        </p:txBody>
      </p:sp>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6" name="Grafik 5">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323346" y="1259557"/>
            <a:ext cx="1723961" cy="9619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Effect transition="in" filter="fade">
                                      <p:cBhvr>
                                        <p:cTn id="13" dur="1000"/>
                                        <p:tgtEl>
                                          <p:spTgt spid="30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1000"/>
                                        <p:tgtEl>
                                          <p:spTgt spid="307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6" end="6"/>
                                            </p:txEl>
                                          </p:spTgt>
                                        </p:tgtEl>
                                        <p:attrNameLst>
                                          <p:attrName>style.visibility</p:attrName>
                                        </p:attrNameLst>
                                      </p:cBhvr>
                                      <p:to>
                                        <p:strVal val="visible"/>
                                      </p:to>
                                    </p:set>
                                    <p:animEffect transition="in" filter="fade">
                                      <p:cBhvr>
                                        <p:cTn id="23" dur="1000"/>
                                        <p:tgtEl>
                                          <p:spTgt spid="3075">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075">
                                            <p:txEl>
                                              <p:pRg st="8" end="8"/>
                                            </p:txEl>
                                          </p:spTgt>
                                        </p:tgtEl>
                                        <p:attrNameLst>
                                          <p:attrName>style.visibility</p:attrName>
                                        </p:attrNameLst>
                                      </p:cBhvr>
                                      <p:to>
                                        <p:strVal val="visible"/>
                                      </p:to>
                                    </p:set>
                                    <p:animEffect transition="in" filter="fade">
                                      <p:cBhvr>
                                        <p:cTn id="26" dur="1000"/>
                                        <p:tgtEl>
                                          <p:spTgt spid="3075">
                                            <p:txEl>
                                              <p:pRg st="8" end="8"/>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075">
                                            <p:txEl>
                                              <p:pRg st="9" end="9"/>
                                            </p:txEl>
                                          </p:spTgt>
                                        </p:tgtEl>
                                        <p:attrNameLst>
                                          <p:attrName>style.visibility</p:attrName>
                                        </p:attrNameLst>
                                      </p:cBhvr>
                                      <p:to>
                                        <p:strVal val="visible"/>
                                      </p:to>
                                    </p:set>
                                    <p:animEffect transition="in" filter="fade">
                                      <p:cBhvr>
                                        <p:cTn id="29" dur="1000"/>
                                        <p:tgtEl>
                                          <p:spTgt spid="3075">
                                            <p:txEl>
                                              <p:pRg st="9" end="9"/>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075">
                                            <p:txEl>
                                              <p:pRg st="11" end="11"/>
                                            </p:txEl>
                                          </p:spTgt>
                                        </p:tgtEl>
                                        <p:attrNameLst>
                                          <p:attrName>style.visibility</p:attrName>
                                        </p:attrNameLst>
                                      </p:cBhvr>
                                      <p:to>
                                        <p:strVal val="visible"/>
                                      </p:to>
                                    </p:set>
                                    <p:animEffect transition="in" filter="fade">
                                      <p:cBhvr>
                                        <p:cTn id="34" dur="1000"/>
                                        <p:tgtEl>
                                          <p:spTgt spid="3075">
                                            <p:txEl>
                                              <p:pRg st="11" end="1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075">
                                            <p:txEl>
                                              <p:pRg st="13" end="13"/>
                                            </p:txEl>
                                          </p:spTgt>
                                        </p:tgtEl>
                                        <p:attrNameLst>
                                          <p:attrName>style.visibility</p:attrName>
                                        </p:attrNameLst>
                                      </p:cBhvr>
                                      <p:to>
                                        <p:strVal val="visible"/>
                                      </p:to>
                                    </p:set>
                                    <p:animEffect transition="in" filter="fade">
                                      <p:cBhvr>
                                        <p:cTn id="37" dur="1000"/>
                                        <p:tgtEl>
                                          <p:spTgt spid="3075">
                                            <p:txEl>
                                              <p:pRg st="13" end="13"/>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075">
                                            <p:txEl>
                                              <p:pRg st="14" end="14"/>
                                            </p:txEl>
                                          </p:spTgt>
                                        </p:tgtEl>
                                        <p:attrNameLst>
                                          <p:attrName>style.visibility</p:attrName>
                                        </p:attrNameLst>
                                      </p:cBhvr>
                                      <p:to>
                                        <p:strVal val="visible"/>
                                      </p:to>
                                    </p:set>
                                    <p:animEffect transition="in" filter="fade">
                                      <p:cBhvr>
                                        <p:cTn id="40"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0063"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200"/>
              </a:spcAft>
              <a:buClrTx/>
              <a:buFontTx/>
              <a:buNone/>
              <a:defRPr/>
            </a:pPr>
            <a:r>
              <a:rPr lang="de-DE" altLang="de-DE" sz="2800" b="1" dirty="0">
                <a:solidFill>
                  <a:srgbClr val="000000"/>
                </a:solidFill>
                <a:latin typeface="Arial" panose="020B0604020202020204" pitchFamily="34" charset="0"/>
                <a:cs typeface="+mn-cs"/>
              </a:rPr>
              <a:t>III. Besonderheiten des AsylG gegenüber der VwGO – Allgemeines (nicht abschließend) (II)</a:t>
            </a:r>
          </a:p>
          <a:p>
            <a:pPr marL="457200" indent="-457200" algn="just" hangingPunct="0">
              <a:spcAft>
                <a:spcPts val="0"/>
              </a:spcAft>
              <a:buClrTx/>
              <a:buFont typeface="Arial" panose="020B0604020202020204" pitchFamily="34" charset="0"/>
              <a:buChar char="•"/>
              <a:defRPr/>
            </a:pPr>
            <a:endParaRPr lang="de-DE" altLang="de-DE" sz="2200" dirty="0">
              <a:solidFill>
                <a:srgbClr val="000000"/>
              </a:solidFill>
              <a:latin typeface="Arial" panose="020B0604020202020204" pitchFamily="34" charset="0"/>
              <a:cs typeface="+mn-cs"/>
            </a:endParaRPr>
          </a:p>
          <a:p>
            <a:pPr marL="457200" indent="-457200" algn="just" hangingPunct="0">
              <a:spcAft>
                <a:spcPts val="0"/>
              </a:spcAft>
              <a:buClrTx/>
              <a:buFont typeface="Arial" panose="020B0604020202020204" pitchFamily="34" charset="0"/>
              <a:buChar char="•"/>
              <a:defRPr/>
            </a:pPr>
            <a:r>
              <a:rPr lang="de-DE" altLang="de-DE" sz="2200" b="1" dirty="0">
                <a:solidFill>
                  <a:srgbClr val="000000"/>
                </a:solidFill>
                <a:latin typeface="Arial" panose="020B0604020202020204" pitchFamily="34" charset="0"/>
                <a:cs typeface="+mn-cs"/>
              </a:rPr>
              <a:t>Spruchkörperbesetzung: </a:t>
            </a:r>
          </a:p>
          <a:p>
            <a:pPr marL="457200" indent="-457200" algn="just" hangingPunct="0">
              <a:spcAft>
                <a:spcPts val="0"/>
              </a:spcAft>
              <a:buClrTx/>
              <a:buFont typeface="Arial" panose="020B0604020202020204" pitchFamily="34" charset="0"/>
              <a:buChar char="•"/>
              <a:defRPr/>
            </a:pPr>
            <a:endParaRPr lang="de-DE" altLang="de-DE" sz="2200" dirty="0">
              <a:solidFill>
                <a:srgbClr val="000000"/>
              </a:solidFill>
              <a:latin typeface="Arial" panose="020B0604020202020204" pitchFamily="34" charset="0"/>
              <a:cs typeface="+mn-cs"/>
            </a:endParaRPr>
          </a:p>
          <a:p>
            <a:pPr marL="806450" indent="-342900" algn="just" hangingPunct="0">
              <a:spcAft>
                <a:spcPts val="0"/>
              </a:spcAft>
              <a:buClrTx/>
              <a:buFontTx/>
              <a:buChar char="-"/>
              <a:defRPr/>
            </a:pPr>
            <a:r>
              <a:rPr lang="de-DE" altLang="de-DE" dirty="0">
                <a:solidFill>
                  <a:srgbClr val="000000"/>
                </a:solidFill>
                <a:latin typeface="Arial" panose="020B0604020202020204" pitchFamily="34" charset="0"/>
                <a:cs typeface="+mn-cs"/>
              </a:rPr>
              <a:t>Regelübertragung auf den </a:t>
            </a:r>
            <a:r>
              <a:rPr lang="de-DE" altLang="de-DE" b="1" dirty="0">
                <a:solidFill>
                  <a:srgbClr val="000000"/>
                </a:solidFill>
                <a:latin typeface="Arial" panose="020B0604020202020204" pitchFamily="34" charset="0"/>
                <a:cs typeface="+mn-cs"/>
              </a:rPr>
              <a:t>Einzelrichter</a:t>
            </a:r>
            <a:r>
              <a:rPr lang="de-DE" altLang="de-DE" dirty="0">
                <a:solidFill>
                  <a:srgbClr val="000000"/>
                </a:solidFill>
                <a:latin typeface="Arial" panose="020B0604020202020204" pitchFamily="34" charset="0"/>
                <a:cs typeface="+mn-cs"/>
              </a:rPr>
              <a:t> im Klageverfahren (§ 76 Abs. 1 AsylG)</a:t>
            </a:r>
          </a:p>
          <a:p>
            <a:pPr marL="806450" indent="-342900" algn="just" hangingPunct="0">
              <a:spcAft>
                <a:spcPts val="0"/>
              </a:spcAft>
              <a:buClrTx/>
              <a:buFontTx/>
              <a:buChar char="-"/>
              <a:defRPr/>
            </a:pPr>
            <a:r>
              <a:rPr lang="de-DE" altLang="de-DE" dirty="0">
                <a:solidFill>
                  <a:srgbClr val="000000"/>
                </a:solidFill>
                <a:latin typeface="Arial" panose="020B0604020202020204" pitchFamily="34" charset="0"/>
                <a:cs typeface="+mn-cs"/>
              </a:rPr>
              <a:t>originärer Einzelrichter im Eilrechtsschutzverfahren (§ 76 Abs. 4 AsylG)</a:t>
            </a:r>
          </a:p>
          <a:p>
            <a:pPr marL="806450" indent="-342900" algn="just" hangingPunct="0">
              <a:spcAft>
                <a:spcPts val="0"/>
              </a:spcAft>
              <a:buClrTx/>
              <a:buFontTx/>
              <a:buChar char="-"/>
              <a:defRPr/>
            </a:pPr>
            <a:r>
              <a:rPr lang="de-DE" altLang="de-DE" dirty="0">
                <a:solidFill>
                  <a:srgbClr val="000000"/>
                </a:solidFill>
                <a:latin typeface="Arial" panose="020B0604020202020204" pitchFamily="34" charset="0"/>
                <a:cs typeface="+mn-cs"/>
              </a:rPr>
              <a:t>Proberichter als Einzelrichter bereits 6 Monate nach der Ernennung (§ 76 Abs. 5 AsylG)</a:t>
            </a:r>
          </a:p>
          <a:p>
            <a:pPr marL="452438" indent="-452438" algn="just" hangingPunct="0">
              <a:spcAft>
                <a:spcPts val="0"/>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a:p>
            <a:pPr marL="452438" indent="-452438" algn="just" hangingPunct="0">
              <a:spcAft>
                <a:spcPts val="0"/>
              </a:spcAft>
              <a:buClrTx/>
              <a:buFont typeface="Arial" panose="020B0604020202020204" pitchFamily="34" charset="0"/>
              <a:buChar char="•"/>
              <a:defRPr/>
            </a:pPr>
            <a:r>
              <a:rPr lang="de-DE" altLang="de-DE" sz="2000" b="1" dirty="0">
                <a:solidFill>
                  <a:srgbClr val="000000"/>
                </a:solidFill>
                <a:latin typeface="Arial" panose="020B0604020202020204" pitchFamily="34" charset="0"/>
                <a:cs typeface="+mn-cs"/>
              </a:rPr>
              <a:t>Zuständigkeit</a:t>
            </a:r>
            <a:r>
              <a:rPr lang="de-DE" altLang="de-DE" sz="2000" dirty="0">
                <a:solidFill>
                  <a:srgbClr val="000000"/>
                </a:solidFill>
                <a:latin typeface="Arial" panose="020B0604020202020204" pitchFamily="34" charset="0"/>
                <a:cs typeface="+mn-cs"/>
              </a:rPr>
              <a:t> des VG am zugewiesenen Wohnsitz (§ 52 Nr. 2 S. 3 VwGO)</a:t>
            </a:r>
          </a:p>
          <a:p>
            <a:pPr marL="452438" indent="-452438" algn="just" hangingPunct="0">
              <a:spcAft>
                <a:spcPts val="0"/>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a:p>
            <a:pPr marL="452438" indent="-452438" algn="just" hangingPunct="0">
              <a:spcAft>
                <a:spcPts val="0"/>
              </a:spcAft>
              <a:buClrTx/>
              <a:buFont typeface="Arial" panose="020B0604020202020204" pitchFamily="34" charset="0"/>
              <a:buChar char="•"/>
              <a:defRPr/>
            </a:pPr>
            <a:r>
              <a:rPr lang="de-DE" altLang="de-DE" sz="2000" b="1" dirty="0">
                <a:solidFill>
                  <a:srgbClr val="000000"/>
                </a:solidFill>
                <a:latin typeface="Arial" panose="020B0604020202020204" pitchFamily="34" charset="0"/>
                <a:cs typeface="+mn-cs"/>
              </a:rPr>
              <a:t>Gerichtskostenfreiheit</a:t>
            </a:r>
            <a:r>
              <a:rPr lang="de-DE" altLang="de-DE" sz="2000" dirty="0">
                <a:solidFill>
                  <a:srgbClr val="000000"/>
                </a:solidFill>
                <a:latin typeface="Arial" panose="020B0604020202020204" pitchFamily="34" charset="0"/>
                <a:cs typeface="+mn-cs"/>
              </a:rPr>
              <a:t> (§ 83b AsylG)</a:t>
            </a:r>
          </a:p>
          <a:p>
            <a:pPr marL="452438" indent="-452438" algn="just" hangingPunct="0">
              <a:spcAft>
                <a:spcPts val="0"/>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a:p>
            <a:pPr marL="733425" lvl="1" algn="just" hangingPunct="0">
              <a:spcAft>
                <a:spcPts val="0"/>
              </a:spcAft>
              <a:buClrTx/>
              <a:buFontTx/>
              <a:buChar char="-"/>
              <a:defRPr/>
            </a:pPr>
            <a:r>
              <a:rPr lang="de-DE" altLang="de-DE" dirty="0">
                <a:solidFill>
                  <a:srgbClr val="000000"/>
                </a:solidFill>
                <a:latin typeface="Arial" panose="020B0604020202020204" pitchFamily="34" charset="0"/>
                <a:cs typeface="+mn-cs"/>
              </a:rPr>
              <a:t>keine Pflicht zur Erstattung von Gerichtskosten (einschl. Dolmetscher- und Gutachterkosten)</a:t>
            </a:r>
          </a:p>
          <a:p>
            <a:pPr marL="733425" lvl="1" algn="just" hangingPunct="0">
              <a:spcAft>
                <a:spcPts val="0"/>
              </a:spcAft>
              <a:buClrTx/>
              <a:buFontTx/>
              <a:buChar char="-"/>
              <a:defRPr/>
            </a:pPr>
            <a:r>
              <a:rPr lang="de-DE" altLang="de-DE" dirty="0">
                <a:solidFill>
                  <a:srgbClr val="000000"/>
                </a:solidFill>
                <a:latin typeface="Arial" panose="020B0604020202020204" pitchFamily="34" charset="0"/>
                <a:cs typeface="+mn-cs"/>
              </a:rPr>
              <a:t>Anwaltskosten werden wie üblich berechnet (vgl. § 30 RVG)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3100" dirty="0">
              <a:solidFill>
                <a:srgbClr val="000000"/>
              </a:solidFill>
              <a:latin typeface="Arial" panose="020B0604020202020204" pitchFamily="34" charset="0"/>
              <a:cs typeface="+mn-cs"/>
            </a:endParaRPr>
          </a:p>
        </p:txBody>
      </p:sp>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6" name="Grafik 5">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208664" y="1547589"/>
            <a:ext cx="1723961" cy="961971"/>
          </a:xfrm>
          <a:prstGeom prst="rect">
            <a:avLst/>
          </a:prstGeom>
        </p:spPr>
      </p:pic>
    </p:spTree>
    <p:extLst>
      <p:ext uri="{BB962C8B-B14F-4D97-AF65-F5344CB8AC3E}">
        <p14:creationId xmlns:p14="http://schemas.microsoft.com/office/powerpoint/2010/main" val="307612491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Effect transition="in" filter="fade">
                                      <p:cBhvr>
                                        <p:cTn id="13" dur="1000"/>
                                        <p:tgtEl>
                                          <p:spTgt spid="30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1000"/>
                                        <p:tgtEl>
                                          <p:spTgt spid="307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5" end="5"/>
                                            </p:txEl>
                                          </p:spTgt>
                                        </p:tgtEl>
                                        <p:attrNameLst>
                                          <p:attrName>style.visibility</p:attrName>
                                        </p:attrNameLst>
                                      </p:cBhvr>
                                      <p:to>
                                        <p:strVal val="visible"/>
                                      </p:to>
                                    </p:set>
                                    <p:animEffect transition="in" filter="fade">
                                      <p:cBhvr>
                                        <p:cTn id="23" dur="1000"/>
                                        <p:tgtEl>
                                          <p:spTgt spid="3075">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075">
                                            <p:txEl>
                                              <p:pRg st="6" end="6"/>
                                            </p:txEl>
                                          </p:spTgt>
                                        </p:tgtEl>
                                        <p:attrNameLst>
                                          <p:attrName>style.visibility</p:attrName>
                                        </p:attrNameLst>
                                      </p:cBhvr>
                                      <p:to>
                                        <p:strVal val="visible"/>
                                      </p:to>
                                    </p:set>
                                    <p:animEffect transition="in" filter="fade">
                                      <p:cBhvr>
                                        <p:cTn id="28" dur="1000"/>
                                        <p:tgtEl>
                                          <p:spTgt spid="3075">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75">
                                            <p:txEl>
                                              <p:pRg st="8" end="8"/>
                                            </p:txEl>
                                          </p:spTgt>
                                        </p:tgtEl>
                                        <p:attrNameLst>
                                          <p:attrName>style.visibility</p:attrName>
                                        </p:attrNameLst>
                                      </p:cBhvr>
                                      <p:to>
                                        <p:strVal val="visible"/>
                                      </p:to>
                                    </p:set>
                                    <p:animEffect transition="in" filter="fade">
                                      <p:cBhvr>
                                        <p:cTn id="33" dur="1000"/>
                                        <p:tgtEl>
                                          <p:spTgt spid="3075">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10" end="10"/>
                                            </p:txEl>
                                          </p:spTgt>
                                        </p:tgtEl>
                                        <p:attrNameLst>
                                          <p:attrName>style.visibility</p:attrName>
                                        </p:attrNameLst>
                                      </p:cBhvr>
                                      <p:to>
                                        <p:strVal val="visible"/>
                                      </p:to>
                                    </p:set>
                                    <p:animEffect transition="in" filter="fade">
                                      <p:cBhvr>
                                        <p:cTn id="38" dur="1000"/>
                                        <p:tgtEl>
                                          <p:spTgt spid="3075">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2" end="12"/>
                                            </p:txEl>
                                          </p:spTgt>
                                        </p:tgtEl>
                                        <p:attrNameLst>
                                          <p:attrName>style.visibility</p:attrName>
                                        </p:attrNameLst>
                                      </p:cBhvr>
                                      <p:to>
                                        <p:strVal val="visible"/>
                                      </p:to>
                                    </p:set>
                                    <p:animEffect transition="in" filter="fade">
                                      <p:cBhvr>
                                        <p:cTn id="43" dur="1000"/>
                                        <p:tgtEl>
                                          <p:spTgt spid="3075">
                                            <p:txEl>
                                              <p:pRg st="12" end="1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3" end="13"/>
                                            </p:txEl>
                                          </p:spTgt>
                                        </p:tgtEl>
                                        <p:attrNameLst>
                                          <p:attrName>style.visibility</p:attrName>
                                        </p:attrNameLst>
                                      </p:cBhvr>
                                      <p:to>
                                        <p:strVal val="visible"/>
                                      </p:to>
                                    </p:set>
                                    <p:animEffect transition="in" filter="fade">
                                      <p:cBhvr>
                                        <p:cTn id="48" dur="1000"/>
                                        <p:tgtEl>
                                          <p:spTgt spid="307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a:solidFill>
                  <a:srgbClr val="000000"/>
                </a:solidFill>
                <a:latin typeface="Arial" panose="020B0604020202020204" pitchFamily="34" charset="0"/>
                <a:cs typeface="+mn-cs"/>
              </a:rPr>
              <a:t>III. Besonderheiten des AsylG gegenüber der VwGO – Beschleunigung im Eilrechtsschutzverfahren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Fristenbindung</a:t>
            </a:r>
            <a:r>
              <a:rPr lang="de-DE" altLang="de-DE" sz="2000" dirty="0">
                <a:solidFill>
                  <a:srgbClr val="000000"/>
                </a:solidFill>
                <a:latin typeface="Arial" panose="020B0604020202020204" pitchFamily="34" charset="0"/>
                <a:cs typeface="+mn-cs"/>
              </a:rPr>
              <a:t> für Eilrechtsschutzanträge nach § 80 Abs. 5 VwGO bei</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80645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Ablehnung als offensichtlich unbegründet (§ 36 Abs. 3 AsylG)</a:t>
            </a:r>
          </a:p>
          <a:p>
            <a:pPr marL="80645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endgültiger Verfahrenseinstellung wg. Nichtbetreibens (§ 33 Abs. 6 AsylG) </a:t>
            </a:r>
          </a:p>
          <a:p>
            <a:pPr marL="80645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Abschiebungsanordnung in Drittstaat / </a:t>
            </a:r>
            <a:r>
              <a:rPr lang="de-DE" altLang="de-DE" dirty="0" err="1">
                <a:solidFill>
                  <a:srgbClr val="000000"/>
                </a:solidFill>
                <a:latin typeface="Arial" panose="020B0604020202020204" pitchFamily="34" charset="0"/>
                <a:cs typeface="+mn-cs"/>
              </a:rPr>
              <a:t>Dublinstaat</a:t>
            </a:r>
            <a:r>
              <a:rPr lang="de-DE" altLang="de-DE" dirty="0">
                <a:solidFill>
                  <a:srgbClr val="000000"/>
                </a:solidFill>
                <a:latin typeface="Arial" panose="020B0604020202020204" pitchFamily="34" charset="0"/>
                <a:cs typeface="+mn-cs"/>
              </a:rPr>
              <a:t> (§ 34a Abs. 2 AsylG)</a:t>
            </a:r>
          </a:p>
          <a:p>
            <a:pPr marL="806450" lvl="1"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Abschiebungsandrohung nach Anerkennung in EU-Staat / sicherem Drittstaat   (§§ 36 Abs. 3, § 29 Abs. 1 Nr. 2 und 4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Beschränkung der Akteneinsicht (§ 82 AsylG), dafür (teilweise) Vorab-übermittlung einer Aktenkopie bei </a:t>
            </a:r>
            <a:r>
              <a:rPr lang="de-DE" altLang="de-DE" sz="2000" dirty="0" err="1">
                <a:solidFill>
                  <a:srgbClr val="000000"/>
                </a:solidFill>
                <a:latin typeface="Arial" panose="020B0604020202020204" pitchFamily="34" charset="0"/>
                <a:cs typeface="+mn-cs"/>
              </a:rPr>
              <a:t>Bescheidzustellung</a:t>
            </a:r>
            <a:r>
              <a:rPr lang="de-DE" altLang="de-DE" sz="2000" dirty="0">
                <a:solidFill>
                  <a:srgbClr val="000000"/>
                </a:solidFill>
                <a:latin typeface="Arial" panose="020B0604020202020204" pitchFamily="34" charset="0"/>
                <a:cs typeface="+mn-cs"/>
              </a:rPr>
              <a:t> (§ 36 Abs. 2 AsylG)</a:t>
            </a: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a:solidFill>
                <a:srgbClr val="000000"/>
              </a:solidFill>
              <a:latin typeface="Arial" panose="020B0604020202020204" pitchFamily="34" charset="0"/>
              <a:cs typeface="+mn-cs"/>
            </a:endParaRP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vollständiger Rechtsmittelausschluss</a:t>
            </a:r>
            <a:r>
              <a:rPr lang="de-DE" altLang="de-DE" sz="2000" dirty="0">
                <a:solidFill>
                  <a:srgbClr val="000000"/>
                </a:solidFill>
                <a:latin typeface="Arial" panose="020B0604020202020204" pitchFamily="34" charset="0"/>
                <a:cs typeface="+mn-cs"/>
              </a:rPr>
              <a:t> im </a:t>
            </a:r>
            <a:r>
              <a:rPr lang="de-DE" altLang="de-DE" sz="2000" dirty="0" err="1">
                <a:solidFill>
                  <a:srgbClr val="000000"/>
                </a:solidFill>
                <a:latin typeface="Arial" panose="020B0604020202020204" pitchFamily="34" charset="0"/>
                <a:cs typeface="+mn-cs"/>
              </a:rPr>
              <a:t>Eilrechtsschutzverf</a:t>
            </a:r>
            <a:r>
              <a:rPr lang="de-DE" altLang="de-DE" sz="2000" dirty="0">
                <a:solidFill>
                  <a:srgbClr val="000000"/>
                </a:solidFill>
                <a:latin typeface="Arial" panose="020B0604020202020204" pitchFamily="34" charset="0"/>
                <a:cs typeface="+mn-cs"/>
              </a:rPr>
              <a:t>. (§ 80 AsylG)</a:t>
            </a: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827087" lvl="0" indent="-285750" algn="just" hangingPunct="0">
              <a:spcAft>
                <a:spcPts val="600"/>
              </a:spcAft>
              <a:buClrTx/>
              <a:buSz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aktuell: Auflockerungsversuche wiederholt gescheitert (BT-Drs. 18/11546; 18/12646, 18/12360)</a:t>
            </a:r>
          </a:p>
          <a:p>
            <a:pPr marL="827087" lvl="0" indent="-285750" algn="just" hangingPunct="0">
              <a:spcAft>
                <a:spcPts val="600"/>
              </a:spcAft>
              <a:buClrTx/>
              <a:buSz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stattdessen Einführung der (Zulassungs-)Sprungrevision in der Hauptsache</a:t>
            </a: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3100" dirty="0">
              <a:solidFill>
                <a:srgbClr val="000000"/>
              </a:solidFill>
              <a:latin typeface="Arial" panose="020B0604020202020204" pitchFamily="34" charset="0"/>
              <a:cs typeface="+mn-cs"/>
            </a:endParaRPr>
          </a:p>
        </p:txBody>
      </p:sp>
      <p:pic>
        <p:nvPicPr>
          <p:cNvPr id="215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6" name="Grafik 5">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712720" y="2339677"/>
            <a:ext cx="1168575" cy="6520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Effect transition="in" filter="fade">
                                      <p:cBhvr>
                                        <p:cTn id="13" dur="1000"/>
                                        <p:tgtEl>
                                          <p:spTgt spid="30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1000"/>
                                        <p:tgtEl>
                                          <p:spTgt spid="307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5" end="5"/>
                                            </p:txEl>
                                          </p:spTgt>
                                        </p:tgtEl>
                                        <p:attrNameLst>
                                          <p:attrName>style.visibility</p:attrName>
                                        </p:attrNameLst>
                                      </p:cBhvr>
                                      <p:to>
                                        <p:strVal val="visible"/>
                                      </p:to>
                                    </p:set>
                                    <p:animEffect transition="in" filter="fade">
                                      <p:cBhvr>
                                        <p:cTn id="23" dur="1000"/>
                                        <p:tgtEl>
                                          <p:spTgt spid="3075">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075">
                                            <p:txEl>
                                              <p:pRg st="6" end="6"/>
                                            </p:txEl>
                                          </p:spTgt>
                                        </p:tgtEl>
                                        <p:attrNameLst>
                                          <p:attrName>style.visibility</p:attrName>
                                        </p:attrNameLst>
                                      </p:cBhvr>
                                      <p:to>
                                        <p:strVal val="visible"/>
                                      </p:to>
                                    </p:set>
                                    <p:animEffect transition="in" filter="fade">
                                      <p:cBhvr>
                                        <p:cTn id="28" dur="1000"/>
                                        <p:tgtEl>
                                          <p:spTgt spid="3075">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75">
                                            <p:txEl>
                                              <p:pRg st="7" end="7"/>
                                            </p:txEl>
                                          </p:spTgt>
                                        </p:tgtEl>
                                        <p:attrNameLst>
                                          <p:attrName>style.visibility</p:attrName>
                                        </p:attrNameLst>
                                      </p:cBhvr>
                                      <p:to>
                                        <p:strVal val="visible"/>
                                      </p:to>
                                    </p:set>
                                    <p:animEffect transition="in" filter="fade">
                                      <p:cBhvr>
                                        <p:cTn id="33" dur="1000"/>
                                        <p:tgtEl>
                                          <p:spTgt spid="3075">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9" end="9"/>
                                            </p:txEl>
                                          </p:spTgt>
                                        </p:tgtEl>
                                        <p:attrNameLst>
                                          <p:attrName>style.visibility</p:attrName>
                                        </p:attrNameLst>
                                      </p:cBhvr>
                                      <p:to>
                                        <p:strVal val="visible"/>
                                      </p:to>
                                    </p:set>
                                    <p:animEffect transition="in" filter="fade">
                                      <p:cBhvr>
                                        <p:cTn id="38" dur="1000"/>
                                        <p:tgtEl>
                                          <p:spTgt spid="3075">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1" end="11"/>
                                            </p:txEl>
                                          </p:spTgt>
                                        </p:tgtEl>
                                        <p:attrNameLst>
                                          <p:attrName>style.visibility</p:attrName>
                                        </p:attrNameLst>
                                      </p:cBhvr>
                                      <p:to>
                                        <p:strVal val="visible"/>
                                      </p:to>
                                    </p:set>
                                    <p:animEffect transition="in" filter="fade">
                                      <p:cBhvr>
                                        <p:cTn id="43" dur="1000"/>
                                        <p:tgtEl>
                                          <p:spTgt spid="3075">
                                            <p:txEl>
                                              <p:pRg st="11" end="1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3" end="13"/>
                                            </p:txEl>
                                          </p:spTgt>
                                        </p:tgtEl>
                                        <p:attrNameLst>
                                          <p:attrName>style.visibility</p:attrName>
                                        </p:attrNameLst>
                                      </p:cBhvr>
                                      <p:to>
                                        <p:strVal val="visible"/>
                                      </p:to>
                                    </p:set>
                                    <p:animEffect transition="in" filter="fade">
                                      <p:cBhvr>
                                        <p:cTn id="48" dur="1000"/>
                                        <p:tgtEl>
                                          <p:spTgt spid="3075">
                                            <p:txEl>
                                              <p:pRg st="13" end="13"/>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3075">
                                            <p:txEl>
                                              <p:pRg st="14" end="14"/>
                                            </p:txEl>
                                          </p:spTgt>
                                        </p:tgtEl>
                                        <p:attrNameLst>
                                          <p:attrName>style.visibility</p:attrName>
                                        </p:attrNameLst>
                                      </p:cBhvr>
                                      <p:to>
                                        <p:strVal val="visible"/>
                                      </p:to>
                                    </p:set>
                                    <p:animEffect transition="in" filter="fade">
                                      <p:cBhvr>
                                        <p:cTn id="51"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a:solidFill>
                  <a:srgbClr val="000000"/>
                </a:solidFill>
                <a:latin typeface="Arial" panose="020B0604020202020204" pitchFamily="34" charset="0"/>
                <a:cs typeface="+mn-cs"/>
              </a:rPr>
              <a:t>III. Besonderheiten des AsylG gegenüber der VwGO – Beschleunigung im Eilrechtsschutzverfahren (II)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Verschärfung des Prüfungsmaßstabs </a:t>
            </a:r>
            <a:r>
              <a:rPr lang="de-DE" altLang="de-DE" sz="2000" dirty="0">
                <a:solidFill>
                  <a:srgbClr val="000000"/>
                </a:solidFill>
                <a:latin typeface="Arial" panose="020B0604020202020204" pitchFamily="34" charset="0"/>
                <a:cs typeface="+mn-cs"/>
              </a:rPr>
              <a:t>in Fällen des § 36 Abs. 4 AsylG </a:t>
            </a: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u="sng" dirty="0">
                <a:solidFill>
                  <a:srgbClr val="000000"/>
                </a:solidFill>
                <a:latin typeface="Arial" panose="020B0604020202020204" pitchFamily="34" charset="0"/>
                <a:cs typeface="+mn-cs"/>
              </a:rPr>
              <a:t>Ausschluss der üblichen Folgenabwägung,</a:t>
            </a:r>
            <a:r>
              <a:rPr lang="de-DE" altLang="de-DE" dirty="0">
                <a:solidFill>
                  <a:srgbClr val="000000"/>
                </a:solidFill>
                <a:latin typeface="Arial" panose="020B0604020202020204" pitchFamily="34" charset="0"/>
                <a:cs typeface="+mn-cs"/>
              </a:rPr>
              <a:t> d.h. Anordnung d. aufschiebenden Wirkung nur bei </a:t>
            </a:r>
            <a:r>
              <a:rPr lang="de-DE" altLang="de-DE" u="sng" dirty="0">
                <a:solidFill>
                  <a:srgbClr val="000000"/>
                </a:solidFill>
                <a:latin typeface="Arial" panose="020B0604020202020204" pitchFamily="34" charset="0"/>
                <a:cs typeface="+mn-cs"/>
              </a:rPr>
              <a:t>„ernstlichen Zweifeln“</a:t>
            </a:r>
            <a:r>
              <a:rPr lang="de-DE" altLang="de-DE" dirty="0">
                <a:solidFill>
                  <a:srgbClr val="000000"/>
                </a:solidFill>
                <a:latin typeface="Arial" panose="020B0604020202020204" pitchFamily="34" charset="0"/>
                <a:cs typeface="+mn-cs"/>
              </a:rPr>
              <a:t> (§ 36 Abs. 4 S. 1 AsylG)</a:t>
            </a: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600" dirty="0">
              <a:solidFill>
                <a:srgbClr val="000000"/>
              </a:solidFill>
              <a:latin typeface="Arial" panose="020B0604020202020204" pitchFamily="34" charset="0"/>
              <a:cs typeface="+mn-cs"/>
            </a:endParaRP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keine Sachverhaltsermittlung durch VG, Präklusion (§ 36 Abs. 4 S. 2 – 3 AsylG) </a:t>
            </a: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600" dirty="0">
              <a:solidFill>
                <a:srgbClr val="000000"/>
              </a:solidFill>
              <a:latin typeface="Arial" panose="020B0604020202020204" pitchFamily="34" charset="0"/>
              <a:cs typeface="+mn-cs"/>
            </a:endParaRP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Anwendungsbereich: </a:t>
            </a:r>
          </a:p>
          <a:p>
            <a:pPr marL="1171575" lvl="1" algn="just" hangingPunct="0">
              <a:spcAft>
                <a:spcPts val="6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Überstellung in Staat, der bereits Schutz gewährt hat (§ 36 Abs. 1 und 3 AsylG)</a:t>
            </a:r>
          </a:p>
          <a:p>
            <a:pPr marL="1171575" lvl="1" algn="just" hangingPunct="0">
              <a:spcAft>
                <a:spcPts val="6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Ablehnung des Antrags als </a:t>
            </a:r>
            <a:r>
              <a:rPr lang="de-DE" altLang="de-DE" sz="1600" b="1" dirty="0">
                <a:solidFill>
                  <a:srgbClr val="000000"/>
                </a:solidFill>
                <a:latin typeface="Arial" panose="020B0604020202020204" pitchFamily="34" charset="0"/>
                <a:cs typeface="+mn-cs"/>
              </a:rPr>
              <a:t>offensichtlich</a:t>
            </a:r>
            <a:r>
              <a:rPr lang="de-DE" altLang="de-DE" sz="1600" dirty="0">
                <a:solidFill>
                  <a:srgbClr val="000000"/>
                </a:solidFill>
                <a:latin typeface="Arial" panose="020B0604020202020204" pitchFamily="34" charset="0"/>
                <a:cs typeface="+mn-cs"/>
              </a:rPr>
              <a:t> unbegründet (§ 36 Abs. 1, Abs. 3 AsylG) </a:t>
            </a:r>
          </a:p>
          <a:p>
            <a:pPr marL="1171575" lvl="1" algn="just" hangingPunct="0">
              <a:spcAft>
                <a:spcPts val="6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Ablehnung des Asylfolgeantrags als unzulässig (mit Abschiebungsandrohung); § 71 Abs. 4 i.V.m. § 36 Abs. 3 S. 1 AsylG</a:t>
            </a:r>
          </a:p>
          <a:p>
            <a:pPr marL="1171575" lvl="1" algn="just" hangingPunct="0">
              <a:spcAft>
                <a:spcPts val="6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nicht aber z.B. bei Dublin-Eilanträgen (§ 34a Abs. 2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gesetzliches Leitbild: </a:t>
            </a:r>
            <a:r>
              <a:rPr lang="de-DE" altLang="de-DE" sz="2000" b="1" dirty="0">
                <a:solidFill>
                  <a:srgbClr val="000000"/>
                </a:solidFill>
                <a:latin typeface="Arial" panose="020B0604020202020204" pitchFamily="34" charset="0"/>
                <a:cs typeface="+mn-cs"/>
              </a:rPr>
              <a:t>Entscheidung des VG binnen ein / zwei Wochen    </a:t>
            </a:r>
            <a:r>
              <a:rPr lang="de-DE" altLang="de-DE" sz="2000" dirty="0">
                <a:solidFill>
                  <a:srgbClr val="000000"/>
                </a:solidFill>
                <a:latin typeface="Arial" panose="020B0604020202020204" pitchFamily="34" charset="0"/>
                <a:cs typeface="+mn-cs"/>
              </a:rPr>
              <a:t>(§ 36 Abs. 3    S. 5 – 7 AsylG) </a:t>
            </a: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3100" dirty="0">
              <a:solidFill>
                <a:srgbClr val="000000"/>
              </a:solidFill>
              <a:latin typeface="Arial" panose="020B0604020202020204" pitchFamily="34" charset="0"/>
              <a:cs typeface="+mn-cs"/>
            </a:endParaRPr>
          </a:p>
        </p:txBody>
      </p:sp>
      <p:pic>
        <p:nvPicPr>
          <p:cNvPr id="215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8" name="Grafik 7">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784728" y="1763613"/>
            <a:ext cx="1168575" cy="652065"/>
          </a:xfrm>
          <a:prstGeom prst="rect">
            <a:avLst/>
          </a:prstGeom>
        </p:spPr>
      </p:pic>
    </p:spTree>
    <p:extLst>
      <p:ext uri="{BB962C8B-B14F-4D97-AF65-F5344CB8AC3E}">
        <p14:creationId xmlns:p14="http://schemas.microsoft.com/office/powerpoint/2010/main" val="139541033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4" end="4"/>
                                            </p:txEl>
                                          </p:spTgt>
                                        </p:tgtEl>
                                        <p:attrNameLst>
                                          <p:attrName>style.visibility</p:attrName>
                                        </p:attrNameLst>
                                      </p:cBhvr>
                                      <p:to>
                                        <p:strVal val="visible"/>
                                      </p:to>
                                    </p:set>
                                    <p:animEffect transition="in" filter="fade">
                                      <p:cBhvr>
                                        <p:cTn id="13" dur="1000"/>
                                        <p:tgtEl>
                                          <p:spTgt spid="3075">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6" end="6"/>
                                            </p:txEl>
                                          </p:spTgt>
                                        </p:tgtEl>
                                        <p:attrNameLst>
                                          <p:attrName>style.visibility</p:attrName>
                                        </p:attrNameLst>
                                      </p:cBhvr>
                                      <p:to>
                                        <p:strVal val="visible"/>
                                      </p:to>
                                    </p:set>
                                    <p:animEffect transition="in" filter="fade">
                                      <p:cBhvr>
                                        <p:cTn id="18" dur="1000"/>
                                        <p:tgtEl>
                                          <p:spTgt spid="3075">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8" end="8"/>
                                            </p:txEl>
                                          </p:spTgt>
                                        </p:tgtEl>
                                        <p:attrNameLst>
                                          <p:attrName>style.visibility</p:attrName>
                                        </p:attrNameLst>
                                      </p:cBhvr>
                                      <p:to>
                                        <p:strVal val="visible"/>
                                      </p:to>
                                    </p:set>
                                    <p:animEffect transition="in" filter="fade">
                                      <p:cBhvr>
                                        <p:cTn id="23" dur="1000"/>
                                        <p:tgtEl>
                                          <p:spTgt spid="3075">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075">
                                            <p:txEl>
                                              <p:pRg st="9" end="9"/>
                                            </p:txEl>
                                          </p:spTgt>
                                        </p:tgtEl>
                                        <p:attrNameLst>
                                          <p:attrName>style.visibility</p:attrName>
                                        </p:attrNameLst>
                                      </p:cBhvr>
                                      <p:to>
                                        <p:strVal val="visible"/>
                                      </p:to>
                                    </p:set>
                                    <p:animEffect transition="in" filter="fade">
                                      <p:cBhvr>
                                        <p:cTn id="28" dur="1000"/>
                                        <p:tgtEl>
                                          <p:spTgt spid="3075">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75">
                                            <p:txEl>
                                              <p:pRg st="10" end="10"/>
                                            </p:txEl>
                                          </p:spTgt>
                                        </p:tgtEl>
                                        <p:attrNameLst>
                                          <p:attrName>style.visibility</p:attrName>
                                        </p:attrNameLst>
                                      </p:cBhvr>
                                      <p:to>
                                        <p:strVal val="visible"/>
                                      </p:to>
                                    </p:set>
                                    <p:animEffect transition="in" filter="fade">
                                      <p:cBhvr>
                                        <p:cTn id="33" dur="1000"/>
                                        <p:tgtEl>
                                          <p:spTgt spid="3075">
                                            <p:txEl>
                                              <p:pRg st="10" end="1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11" end="11"/>
                                            </p:txEl>
                                          </p:spTgt>
                                        </p:tgtEl>
                                        <p:attrNameLst>
                                          <p:attrName>style.visibility</p:attrName>
                                        </p:attrNameLst>
                                      </p:cBhvr>
                                      <p:to>
                                        <p:strVal val="visible"/>
                                      </p:to>
                                    </p:set>
                                    <p:animEffect transition="in" filter="fade">
                                      <p:cBhvr>
                                        <p:cTn id="38" dur="1000"/>
                                        <p:tgtEl>
                                          <p:spTgt spid="3075">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2" end="12"/>
                                            </p:txEl>
                                          </p:spTgt>
                                        </p:tgtEl>
                                        <p:attrNameLst>
                                          <p:attrName>style.visibility</p:attrName>
                                        </p:attrNameLst>
                                      </p:cBhvr>
                                      <p:to>
                                        <p:strVal val="visible"/>
                                      </p:to>
                                    </p:set>
                                    <p:animEffect transition="in" filter="fade">
                                      <p:cBhvr>
                                        <p:cTn id="43" dur="1000"/>
                                        <p:tgtEl>
                                          <p:spTgt spid="3075">
                                            <p:txEl>
                                              <p:pRg st="12" end="1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4" end="14"/>
                                            </p:txEl>
                                          </p:spTgt>
                                        </p:tgtEl>
                                        <p:attrNameLst>
                                          <p:attrName>style.visibility</p:attrName>
                                        </p:attrNameLst>
                                      </p:cBhvr>
                                      <p:to>
                                        <p:strVal val="visible"/>
                                      </p:to>
                                    </p:set>
                                    <p:animEffect transition="in" filter="fade">
                                      <p:cBhvr>
                                        <p:cTn id="48"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a:solidFill>
                  <a:srgbClr val="000000"/>
                </a:solidFill>
                <a:latin typeface="Arial" panose="020B0604020202020204" pitchFamily="34" charset="0"/>
                <a:cs typeface="+mn-cs"/>
              </a:rPr>
              <a:t>III. Besonderheiten des AsylG gegenüber der VwGO – Beschleunigung im Hauptsacheverfahren</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a:solidFill>
                  <a:srgbClr val="000000"/>
                </a:solidFill>
                <a:latin typeface="Arial" panose="020B0604020202020204" pitchFamily="34" charset="0"/>
                <a:cs typeface="+mn-cs"/>
              </a:rPr>
              <a:t>Verkürzung der Klagefrist </a:t>
            </a:r>
            <a:r>
              <a:rPr lang="de-DE" altLang="de-DE" sz="2000" dirty="0">
                <a:solidFill>
                  <a:srgbClr val="000000"/>
                </a:solidFill>
                <a:latin typeface="Arial" panose="020B0604020202020204" pitchFamily="34" charset="0"/>
                <a:cs typeface="+mn-cs"/>
              </a:rPr>
              <a:t>auf eine / zwei Wochen (§ 74 Abs. 1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Klagebegründungsfrist mit fakultativer Präklusion (§ 74 Abs. 2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Einstellung des Verfahrens wg. Nichtbetreibens des Verfahrens bereits einen Monat nach Aufforderung zum Betreiben (§ 81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verkürzte Rechtsbehelfs- / Rechtsmittelfrist gegen Gerichtsbescheide (§ 78 Abs. 7 AsylG): 2 Wochen</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starke </a:t>
            </a:r>
            <a:r>
              <a:rPr lang="de-DE" altLang="de-DE" sz="2000" b="1" dirty="0">
                <a:solidFill>
                  <a:srgbClr val="000000"/>
                </a:solidFill>
                <a:latin typeface="Arial" panose="020B0604020202020204" pitchFamily="34" charset="0"/>
                <a:cs typeface="+mn-cs"/>
              </a:rPr>
              <a:t>Rechtswegbeschneidung: </a:t>
            </a:r>
          </a:p>
          <a:p>
            <a:pPr marL="8064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Ausschluss der Berufungszulassung durch das VG (§ 78 Abs. 2 AsylG)</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aktuelle Reformvorhaben gescheitert </a:t>
            </a:r>
            <a:r>
              <a:rPr lang="de-DE" altLang="de-DE" sz="1600" dirty="0">
                <a:solidFill>
                  <a:srgbClr val="000000"/>
                </a:solidFill>
                <a:latin typeface="Arial" panose="020B0604020202020204" pitchFamily="34" charset="0"/>
              </a:rPr>
              <a:t>(BT-Drs. 18/11546; 18/12646, 18/12360)</a:t>
            </a:r>
            <a:endParaRPr lang="de-DE" altLang="de-DE" sz="1600" dirty="0">
              <a:solidFill>
                <a:srgbClr val="000000"/>
              </a:solidFill>
              <a:latin typeface="Arial" panose="020B0604020202020204" pitchFamily="34" charset="0"/>
              <a:cs typeface="+mn-cs"/>
            </a:endParaRP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stattdessen: Möglichkeit der Zulassung der Sprungrevision</a:t>
            </a:r>
          </a:p>
          <a:p>
            <a:pPr marL="8064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Zulassung der Berufung durch OVG / VGH nur (§ 78 Abs. 3 AsylG)</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bei grundsätzlicher Bedeutung </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bei Divergenz zur obergerichtlichen Rechtsprechung</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bei Verfahrensfehlern </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a:solidFill>
                  <a:srgbClr val="000000"/>
                </a:solidFill>
                <a:latin typeface="Arial" panose="020B0604020202020204" pitchFamily="34" charset="0"/>
                <a:cs typeface="+mn-cs"/>
              </a:rPr>
              <a:t>Antrag auf Zulassung der Berufung kann </a:t>
            </a:r>
            <a:r>
              <a:rPr lang="de-DE" altLang="de-DE" sz="1600" b="1" u="sng" dirty="0">
                <a:solidFill>
                  <a:srgbClr val="000000"/>
                </a:solidFill>
                <a:latin typeface="Arial" panose="020B0604020202020204" pitchFamily="34" charset="0"/>
                <a:cs typeface="+mn-cs"/>
              </a:rPr>
              <a:t>nicht</a:t>
            </a:r>
            <a:r>
              <a:rPr lang="de-DE" altLang="de-DE" sz="1600" b="1" dirty="0">
                <a:solidFill>
                  <a:srgbClr val="000000"/>
                </a:solidFill>
                <a:latin typeface="Arial" panose="020B0604020202020204" pitchFamily="34" charset="0"/>
                <a:cs typeface="+mn-cs"/>
              </a:rPr>
              <a:t> auf ernstliche Zweifel </a:t>
            </a:r>
            <a:r>
              <a:rPr lang="de-DE" altLang="de-DE" sz="1600" dirty="0">
                <a:solidFill>
                  <a:srgbClr val="000000"/>
                </a:solidFill>
                <a:latin typeface="Arial" panose="020B0604020202020204" pitchFamily="34" charset="0"/>
                <a:cs typeface="+mn-cs"/>
              </a:rPr>
              <a:t>an der inhaltlichen Richtigkeit der Entscheidung gestützt werden (!)</a:t>
            </a:r>
          </a:p>
          <a:p>
            <a:pPr marL="8064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a:solidFill>
                  <a:srgbClr val="000000"/>
                </a:solidFill>
                <a:latin typeface="Arial" panose="020B0604020202020204" pitchFamily="34" charset="0"/>
                <a:cs typeface="+mn-cs"/>
              </a:rPr>
              <a:t>vollständiger Rechtsmittelausschluss </a:t>
            </a:r>
            <a:r>
              <a:rPr lang="de-DE" altLang="de-DE" dirty="0">
                <a:solidFill>
                  <a:srgbClr val="000000"/>
                </a:solidFill>
                <a:latin typeface="Arial" panose="020B0604020202020204" pitchFamily="34" charset="0"/>
                <a:cs typeface="+mn-cs"/>
              </a:rPr>
              <a:t>bei Abweisung der Klage als offensichtlich unzulässig / unbegründet (§ 78 Abs. 1 AsylG)</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a:solidFill>
                <a:srgbClr val="000000"/>
              </a:solidFill>
              <a:latin typeface="Arial" panose="020B0604020202020204" pitchFamily="34" charset="0"/>
              <a:cs typeface="+mn-cs"/>
            </a:endParaRPr>
          </a:p>
        </p:txBody>
      </p:sp>
      <p:pic>
        <p:nvPicPr>
          <p:cNvPr id="235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a:solidFill>
                  <a:srgbClr val="000000"/>
                </a:solidFill>
                <a:latin typeface="Arial" panose="020B0604020202020204" pitchFamily="34" charset="0"/>
              </a:rPr>
              <a:t>RaVG Dr. Philipp Wittmann (VG Karlsruhe / Wissenschaftlicher Mitarbeiter am BVerfG) – Rechtsschutz</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6" name="Grafik 5">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784728" y="1259557"/>
            <a:ext cx="1168575" cy="6520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Effect transition="in" filter="fade">
                                      <p:cBhvr>
                                        <p:cTn id="13" dur="1000"/>
                                        <p:tgtEl>
                                          <p:spTgt spid="30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3" end="3"/>
                                            </p:txEl>
                                          </p:spTgt>
                                        </p:tgtEl>
                                        <p:attrNameLst>
                                          <p:attrName>style.visibility</p:attrName>
                                        </p:attrNameLst>
                                      </p:cBhvr>
                                      <p:to>
                                        <p:strVal val="visible"/>
                                      </p:to>
                                    </p:set>
                                    <p:animEffect transition="in" filter="fade">
                                      <p:cBhvr>
                                        <p:cTn id="18" dur="1000"/>
                                        <p:tgtEl>
                                          <p:spTgt spid="307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animEffect transition="in" filter="fade">
                                      <p:cBhvr>
                                        <p:cTn id="23" dur="1000"/>
                                        <p:tgtEl>
                                          <p:spTgt spid="307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075">
                                            <p:txEl>
                                              <p:pRg st="5" end="5"/>
                                            </p:txEl>
                                          </p:spTgt>
                                        </p:tgtEl>
                                        <p:attrNameLst>
                                          <p:attrName>style.visibility</p:attrName>
                                        </p:attrNameLst>
                                      </p:cBhvr>
                                      <p:to>
                                        <p:strVal val="visible"/>
                                      </p:to>
                                    </p:set>
                                    <p:animEffect transition="in" filter="fade">
                                      <p:cBhvr>
                                        <p:cTn id="28" dur="1000"/>
                                        <p:tgtEl>
                                          <p:spTgt spid="307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75">
                                            <p:txEl>
                                              <p:pRg st="6" end="6"/>
                                            </p:txEl>
                                          </p:spTgt>
                                        </p:tgtEl>
                                        <p:attrNameLst>
                                          <p:attrName>style.visibility</p:attrName>
                                        </p:attrNameLst>
                                      </p:cBhvr>
                                      <p:to>
                                        <p:strVal val="visible"/>
                                      </p:to>
                                    </p:set>
                                    <p:animEffect transition="in" filter="fade">
                                      <p:cBhvr>
                                        <p:cTn id="33" dur="1000"/>
                                        <p:tgtEl>
                                          <p:spTgt spid="3075">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075">
                                            <p:txEl>
                                              <p:pRg st="7" end="7"/>
                                            </p:txEl>
                                          </p:spTgt>
                                        </p:tgtEl>
                                        <p:attrNameLst>
                                          <p:attrName>style.visibility</p:attrName>
                                        </p:attrNameLst>
                                      </p:cBhvr>
                                      <p:to>
                                        <p:strVal val="visible"/>
                                      </p:to>
                                    </p:set>
                                    <p:animEffect transition="in" filter="fade">
                                      <p:cBhvr>
                                        <p:cTn id="36" dur="1000"/>
                                        <p:tgtEl>
                                          <p:spTgt spid="3075">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075">
                                            <p:txEl>
                                              <p:pRg st="8" end="8"/>
                                            </p:txEl>
                                          </p:spTgt>
                                        </p:tgtEl>
                                        <p:attrNameLst>
                                          <p:attrName>style.visibility</p:attrName>
                                        </p:attrNameLst>
                                      </p:cBhvr>
                                      <p:to>
                                        <p:strVal val="visible"/>
                                      </p:to>
                                    </p:set>
                                    <p:animEffect transition="in" filter="fade">
                                      <p:cBhvr>
                                        <p:cTn id="39" dur="1000"/>
                                        <p:tgtEl>
                                          <p:spTgt spid="3075">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075">
                                            <p:txEl>
                                              <p:pRg st="9" end="9"/>
                                            </p:txEl>
                                          </p:spTgt>
                                        </p:tgtEl>
                                        <p:attrNameLst>
                                          <p:attrName>style.visibility</p:attrName>
                                        </p:attrNameLst>
                                      </p:cBhvr>
                                      <p:to>
                                        <p:strVal val="visible"/>
                                      </p:to>
                                    </p:set>
                                    <p:animEffect transition="in" filter="fade">
                                      <p:cBhvr>
                                        <p:cTn id="44" dur="1000"/>
                                        <p:tgtEl>
                                          <p:spTgt spid="3075">
                                            <p:txEl>
                                              <p:pRg st="9" end="9"/>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3075">
                                            <p:txEl>
                                              <p:pRg st="10" end="10"/>
                                            </p:txEl>
                                          </p:spTgt>
                                        </p:tgtEl>
                                        <p:attrNameLst>
                                          <p:attrName>style.visibility</p:attrName>
                                        </p:attrNameLst>
                                      </p:cBhvr>
                                      <p:to>
                                        <p:strVal val="visible"/>
                                      </p:to>
                                    </p:set>
                                    <p:animEffect transition="in" filter="fade">
                                      <p:cBhvr>
                                        <p:cTn id="47" dur="1000"/>
                                        <p:tgtEl>
                                          <p:spTgt spid="3075">
                                            <p:txEl>
                                              <p:pRg st="10" end="10"/>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075">
                                            <p:txEl>
                                              <p:pRg st="11" end="11"/>
                                            </p:txEl>
                                          </p:spTgt>
                                        </p:tgtEl>
                                        <p:attrNameLst>
                                          <p:attrName>style.visibility</p:attrName>
                                        </p:attrNameLst>
                                      </p:cBhvr>
                                      <p:to>
                                        <p:strVal val="visible"/>
                                      </p:to>
                                    </p:set>
                                    <p:animEffect transition="in" filter="fade">
                                      <p:cBhvr>
                                        <p:cTn id="50" dur="1000"/>
                                        <p:tgtEl>
                                          <p:spTgt spid="3075">
                                            <p:txEl>
                                              <p:pRg st="11" end="11"/>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3075">
                                            <p:txEl>
                                              <p:pRg st="12" end="12"/>
                                            </p:txEl>
                                          </p:spTgt>
                                        </p:tgtEl>
                                        <p:attrNameLst>
                                          <p:attrName>style.visibility</p:attrName>
                                        </p:attrNameLst>
                                      </p:cBhvr>
                                      <p:to>
                                        <p:strVal val="visible"/>
                                      </p:to>
                                    </p:set>
                                    <p:animEffect transition="in" filter="fade">
                                      <p:cBhvr>
                                        <p:cTn id="53" dur="1000"/>
                                        <p:tgtEl>
                                          <p:spTgt spid="3075">
                                            <p:txEl>
                                              <p:pRg st="12" end="1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075">
                                            <p:txEl>
                                              <p:pRg st="13" end="13"/>
                                            </p:txEl>
                                          </p:spTgt>
                                        </p:tgtEl>
                                        <p:attrNameLst>
                                          <p:attrName>style.visibility</p:attrName>
                                        </p:attrNameLst>
                                      </p:cBhvr>
                                      <p:to>
                                        <p:strVal val="visible"/>
                                      </p:to>
                                    </p:set>
                                    <p:animEffect transition="in" filter="fade">
                                      <p:cBhvr>
                                        <p:cTn id="58" dur="1000"/>
                                        <p:tgtEl>
                                          <p:spTgt spid="3075">
                                            <p:txEl>
                                              <p:pRg st="13" end="1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3075">
                                            <p:txEl>
                                              <p:pRg st="14" end="14"/>
                                            </p:txEl>
                                          </p:spTgt>
                                        </p:tgtEl>
                                        <p:attrNameLst>
                                          <p:attrName>style.visibility</p:attrName>
                                        </p:attrNameLst>
                                      </p:cBhvr>
                                      <p:to>
                                        <p:strVal val="visible"/>
                                      </p:to>
                                    </p:set>
                                    <p:animEffect transition="in" filter="fade">
                                      <p:cBhvr>
                                        <p:cTn id="63"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5254</Words>
  <Application>Microsoft Office PowerPoint</Application>
  <PresentationFormat>Benutzerdefiniert</PresentationFormat>
  <Paragraphs>894</Paragraphs>
  <Slides>48</Slides>
  <Notes>48</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48</vt:i4>
      </vt:variant>
    </vt:vector>
  </HeadingPairs>
  <TitlesOfParts>
    <vt:vector size="58" baseType="lpstr">
      <vt:lpstr>Microsoft YaHei</vt:lpstr>
      <vt:lpstr>Arial</vt:lpstr>
      <vt:lpstr>Arial Unicode MS</vt:lpstr>
      <vt:lpstr>Calibri</vt:lpstr>
      <vt:lpstr>Courier New</vt:lpstr>
      <vt:lpstr>Symbol</vt:lpstr>
      <vt:lpstr>Tahoma</vt:lpstr>
      <vt:lpstr>Times New Roman</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Philipp Wittmann (VG Karlsruhe) – Verfassung als Rahmenordnung für technische Innovationen</dc:title>
  <dc:subject/>
  <dc:creator>Dr. Philipp Wittmann</dc:creator>
  <cp:keywords/>
  <dc:description/>
  <cp:lastModifiedBy>Philipp</cp:lastModifiedBy>
  <cp:revision>214</cp:revision>
  <cp:lastPrinted>2016-06-18T19:06:29Z</cp:lastPrinted>
  <dcterms:created xsi:type="dcterms:W3CDTF">2009-04-16T11:32:32Z</dcterms:created>
  <dcterms:modified xsi:type="dcterms:W3CDTF">2018-05-29T21:30:05Z</dcterms:modified>
</cp:coreProperties>
</file>