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0"/>
  </p:notesMasterIdLst>
  <p:handoutMasterIdLst>
    <p:handoutMasterId r:id="rId51"/>
  </p:handoutMasterIdLst>
  <p:sldIdLst>
    <p:sldId id="307" r:id="rId2"/>
    <p:sldId id="258" r:id="rId3"/>
    <p:sldId id="303" r:id="rId4"/>
    <p:sldId id="304" r:id="rId5"/>
    <p:sldId id="259" r:id="rId6"/>
    <p:sldId id="294" r:id="rId7"/>
    <p:sldId id="260" r:id="rId8"/>
    <p:sldId id="305" r:id="rId9"/>
    <p:sldId id="262" r:id="rId10"/>
    <p:sldId id="263" r:id="rId11"/>
    <p:sldId id="293" r:id="rId12"/>
    <p:sldId id="275" r:id="rId13"/>
    <p:sldId id="268" r:id="rId14"/>
    <p:sldId id="269" r:id="rId15"/>
    <p:sldId id="270" r:id="rId16"/>
    <p:sldId id="271" r:id="rId17"/>
    <p:sldId id="272" r:id="rId18"/>
    <p:sldId id="274" r:id="rId19"/>
    <p:sldId id="292" r:id="rId20"/>
    <p:sldId id="264" r:id="rId21"/>
    <p:sldId id="306" r:id="rId22"/>
    <p:sldId id="265" r:id="rId23"/>
    <p:sldId id="266" r:id="rId24"/>
    <p:sldId id="267" r:id="rId25"/>
    <p:sldId id="295" r:id="rId26"/>
    <p:sldId id="296" r:id="rId27"/>
    <p:sldId id="277" r:id="rId28"/>
    <p:sldId id="276" r:id="rId29"/>
    <p:sldId id="278" r:id="rId30"/>
    <p:sldId id="279" r:id="rId31"/>
    <p:sldId id="280" r:id="rId32"/>
    <p:sldId id="283" r:id="rId33"/>
    <p:sldId id="284" r:id="rId34"/>
    <p:sldId id="285" r:id="rId35"/>
    <p:sldId id="286" r:id="rId36"/>
    <p:sldId id="298" r:id="rId37"/>
    <p:sldId id="302" r:id="rId38"/>
    <p:sldId id="301" r:id="rId39"/>
    <p:sldId id="288" r:id="rId40"/>
    <p:sldId id="287" r:id="rId41"/>
    <p:sldId id="289" r:id="rId42"/>
    <p:sldId id="308" r:id="rId43"/>
    <p:sldId id="309" r:id="rId44"/>
    <p:sldId id="310" r:id="rId45"/>
    <p:sldId id="311" r:id="rId46"/>
    <p:sldId id="312" r:id="rId47"/>
    <p:sldId id="313" r:id="rId48"/>
    <p:sldId id="314" r:id="rId49"/>
  </p:sldIdLst>
  <p:sldSz cx="10080625" cy="7559675"/>
  <p:notesSz cx="9926638" cy="6797675"/>
  <p:defaultTextStyle>
    <a:defPPr>
      <a:defRPr lang="en-GB"/>
    </a:defPPr>
    <a:lvl1pPr algn="l" defTabSz="449263" rtl="0" fontAlgn="base">
      <a:spcBef>
        <a:spcPct val="0"/>
      </a:spcBef>
      <a:spcAft>
        <a:spcPct val="0"/>
      </a:spcAft>
      <a:defRPr kern="1200">
        <a:solidFill>
          <a:schemeClr val="bg1"/>
        </a:solidFill>
        <a:latin typeface="Calibri" panose="020F0502020204030204" pitchFamily="34" charset="0"/>
        <a:ea typeface="Microsoft YaHei" panose="020B0503020204020204" pitchFamily="34" charset="-122"/>
        <a:cs typeface="Arial" panose="020B0604020202020204" pitchFamily="34" charset="0"/>
      </a:defRPr>
    </a:lvl1pPr>
    <a:lvl2pPr marL="742950" indent="-285750" algn="l" defTabSz="449263" rtl="0" fontAlgn="base">
      <a:spcBef>
        <a:spcPct val="0"/>
      </a:spcBef>
      <a:spcAft>
        <a:spcPct val="0"/>
      </a:spcAft>
      <a:defRPr kern="1200">
        <a:solidFill>
          <a:schemeClr val="bg1"/>
        </a:solidFill>
        <a:latin typeface="Calibri" panose="020F0502020204030204" pitchFamily="34" charset="0"/>
        <a:ea typeface="Microsoft YaHei" panose="020B0503020204020204" pitchFamily="34" charset="-122"/>
        <a:cs typeface="Arial" panose="020B0604020202020204" pitchFamily="34" charset="0"/>
      </a:defRPr>
    </a:lvl2pPr>
    <a:lvl3pPr marL="1143000" indent="-228600" algn="l" defTabSz="449263" rtl="0" fontAlgn="base">
      <a:spcBef>
        <a:spcPct val="0"/>
      </a:spcBef>
      <a:spcAft>
        <a:spcPct val="0"/>
      </a:spcAft>
      <a:defRPr kern="1200">
        <a:solidFill>
          <a:schemeClr val="bg1"/>
        </a:solidFill>
        <a:latin typeface="Calibri" panose="020F0502020204030204" pitchFamily="34" charset="0"/>
        <a:ea typeface="Microsoft YaHei" panose="020B0503020204020204" pitchFamily="34" charset="-122"/>
        <a:cs typeface="Arial" panose="020B0604020202020204" pitchFamily="34" charset="0"/>
      </a:defRPr>
    </a:lvl3pPr>
    <a:lvl4pPr marL="1600200" indent="-228600" algn="l" defTabSz="449263" rtl="0" fontAlgn="base">
      <a:spcBef>
        <a:spcPct val="0"/>
      </a:spcBef>
      <a:spcAft>
        <a:spcPct val="0"/>
      </a:spcAft>
      <a:defRPr kern="1200">
        <a:solidFill>
          <a:schemeClr val="bg1"/>
        </a:solidFill>
        <a:latin typeface="Calibri" panose="020F0502020204030204" pitchFamily="34" charset="0"/>
        <a:ea typeface="Microsoft YaHei" panose="020B0503020204020204" pitchFamily="34" charset="-122"/>
        <a:cs typeface="Arial" panose="020B0604020202020204" pitchFamily="34" charset="0"/>
      </a:defRPr>
    </a:lvl4pPr>
    <a:lvl5pPr marL="2057400" indent="-228600" algn="l" defTabSz="449263" rtl="0" fontAlgn="base">
      <a:spcBef>
        <a:spcPct val="0"/>
      </a:spcBef>
      <a:spcAft>
        <a:spcPct val="0"/>
      </a:spcAft>
      <a:defRPr kern="1200">
        <a:solidFill>
          <a:schemeClr val="bg1"/>
        </a:solidFill>
        <a:latin typeface="Calibri" panose="020F0502020204030204" pitchFamily="34" charset="0"/>
        <a:ea typeface="Microsoft YaHei" panose="020B0503020204020204" pitchFamily="34" charset="-122"/>
        <a:cs typeface="Arial" panose="020B0604020202020204" pitchFamily="34" charset="0"/>
      </a:defRPr>
    </a:lvl5pPr>
    <a:lvl6pPr marL="2286000" algn="l" defTabSz="914400" rtl="0" eaLnBrk="1" latinLnBrk="0" hangingPunct="1">
      <a:defRPr kern="1200">
        <a:solidFill>
          <a:schemeClr val="bg1"/>
        </a:solidFill>
        <a:latin typeface="Calibri" panose="020F0502020204030204" pitchFamily="34" charset="0"/>
        <a:ea typeface="Microsoft YaHei" panose="020B0503020204020204" pitchFamily="34" charset="-122"/>
        <a:cs typeface="Arial" panose="020B0604020202020204" pitchFamily="34" charset="0"/>
      </a:defRPr>
    </a:lvl6pPr>
    <a:lvl7pPr marL="2743200" algn="l" defTabSz="914400" rtl="0" eaLnBrk="1" latinLnBrk="0" hangingPunct="1">
      <a:defRPr kern="1200">
        <a:solidFill>
          <a:schemeClr val="bg1"/>
        </a:solidFill>
        <a:latin typeface="Calibri" panose="020F0502020204030204" pitchFamily="34" charset="0"/>
        <a:ea typeface="Microsoft YaHei" panose="020B0503020204020204" pitchFamily="34" charset="-122"/>
        <a:cs typeface="Arial" panose="020B0604020202020204" pitchFamily="34" charset="0"/>
      </a:defRPr>
    </a:lvl7pPr>
    <a:lvl8pPr marL="3200400" algn="l" defTabSz="914400" rtl="0" eaLnBrk="1" latinLnBrk="0" hangingPunct="1">
      <a:defRPr kern="1200">
        <a:solidFill>
          <a:schemeClr val="bg1"/>
        </a:solidFill>
        <a:latin typeface="Calibri" panose="020F0502020204030204" pitchFamily="34" charset="0"/>
        <a:ea typeface="Microsoft YaHei" panose="020B0503020204020204" pitchFamily="34" charset="-122"/>
        <a:cs typeface="Arial" panose="020B0604020202020204" pitchFamily="34" charset="0"/>
      </a:defRPr>
    </a:lvl8pPr>
    <a:lvl9pPr marL="3657600" algn="l" defTabSz="914400" rtl="0" eaLnBrk="1" latinLnBrk="0" hangingPunct="1">
      <a:defRPr kern="1200">
        <a:solidFill>
          <a:schemeClr val="bg1"/>
        </a:solidFill>
        <a:latin typeface="Calibri" panose="020F0502020204030204" pitchFamily="34" charset="0"/>
        <a:ea typeface="Microsoft YaHei" panose="020B0503020204020204" pitchFamily="34" charset="-122"/>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1831" userDrawn="1">
          <p15:clr>
            <a:srgbClr val="A4A3A4"/>
          </p15:clr>
        </p15:guide>
        <p15:guide id="2" pos="28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92" d="100"/>
          <a:sy n="92" d="100"/>
        </p:scale>
        <p:origin x="1200" y="96"/>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showGuides="1">
      <p:cViewPr varScale="1">
        <p:scale>
          <a:sx n="59" d="100"/>
          <a:sy n="59" d="100"/>
        </p:scale>
        <p:origin x="-1752" y="-72"/>
      </p:cViewPr>
      <p:guideLst>
        <p:guide orient="horz" pos="1831"/>
        <p:guide pos="283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4301807" cy="339884"/>
          </a:xfrm>
          <a:prstGeom prst="rect">
            <a:avLst/>
          </a:prstGeom>
        </p:spPr>
        <p:txBody>
          <a:bodyPr vert="horz" lIns="88217" tIns="44108" rIns="88217" bIns="44108" rtlCol="0"/>
          <a:lstStyle>
            <a:lvl1pPr algn="l">
              <a:defRPr sz="1200">
                <a:cs typeface="Arial" panose="020B0604020202020204" pitchFamily="34" charset="0"/>
              </a:defRPr>
            </a:lvl1pPr>
          </a:lstStyle>
          <a:p>
            <a:pPr>
              <a:defRPr/>
            </a:pPr>
            <a:endParaRPr lang="de-DE"/>
          </a:p>
        </p:txBody>
      </p:sp>
      <p:sp>
        <p:nvSpPr>
          <p:cNvPr id="3" name="Datumsplatzhalter 2"/>
          <p:cNvSpPr>
            <a:spLocks noGrp="1"/>
          </p:cNvSpPr>
          <p:nvPr>
            <p:ph type="dt" sz="quarter" idx="1"/>
          </p:nvPr>
        </p:nvSpPr>
        <p:spPr>
          <a:xfrm>
            <a:off x="5623247" y="0"/>
            <a:ext cx="4301806" cy="339884"/>
          </a:xfrm>
          <a:prstGeom prst="rect">
            <a:avLst/>
          </a:prstGeom>
        </p:spPr>
        <p:txBody>
          <a:bodyPr vert="horz" lIns="88217" tIns="44108" rIns="88217" bIns="44108" rtlCol="0"/>
          <a:lstStyle>
            <a:lvl1pPr algn="r">
              <a:defRPr sz="1200">
                <a:cs typeface="Arial" panose="020B0604020202020204" pitchFamily="34" charset="0"/>
              </a:defRPr>
            </a:lvl1pPr>
          </a:lstStyle>
          <a:p>
            <a:pPr>
              <a:defRPr/>
            </a:pPr>
            <a:fld id="{B34F36FC-52EA-4CDB-8621-0AEE68FF24A5}" type="datetimeFigureOut">
              <a:rPr lang="de-DE"/>
              <a:pPr>
                <a:defRPr/>
              </a:pPr>
              <a:t>23.05.2018</a:t>
            </a:fld>
            <a:endParaRPr lang="de-DE"/>
          </a:p>
        </p:txBody>
      </p:sp>
      <p:sp>
        <p:nvSpPr>
          <p:cNvPr id="4" name="Fußzeilenplatzhalter 3"/>
          <p:cNvSpPr>
            <a:spLocks noGrp="1"/>
          </p:cNvSpPr>
          <p:nvPr>
            <p:ph type="ftr" sz="quarter" idx="2"/>
          </p:nvPr>
        </p:nvSpPr>
        <p:spPr>
          <a:xfrm>
            <a:off x="1" y="6457791"/>
            <a:ext cx="4301807" cy="339884"/>
          </a:xfrm>
          <a:prstGeom prst="rect">
            <a:avLst/>
          </a:prstGeom>
        </p:spPr>
        <p:txBody>
          <a:bodyPr vert="horz" lIns="88217" tIns="44108" rIns="88217" bIns="44108" rtlCol="0" anchor="b"/>
          <a:lstStyle>
            <a:lvl1pPr algn="l">
              <a:defRPr sz="1200">
                <a:cs typeface="Arial" panose="020B0604020202020204" pitchFamily="34" charset="0"/>
              </a:defRPr>
            </a:lvl1pPr>
          </a:lstStyle>
          <a:p>
            <a:pPr>
              <a:defRPr/>
            </a:pPr>
            <a:endParaRPr lang="de-DE"/>
          </a:p>
        </p:txBody>
      </p:sp>
      <p:sp>
        <p:nvSpPr>
          <p:cNvPr id="5" name="Foliennummernplatzhalter 4"/>
          <p:cNvSpPr>
            <a:spLocks noGrp="1"/>
          </p:cNvSpPr>
          <p:nvPr>
            <p:ph type="sldNum" sz="quarter" idx="3"/>
          </p:nvPr>
        </p:nvSpPr>
        <p:spPr>
          <a:xfrm>
            <a:off x="5623247" y="6457791"/>
            <a:ext cx="4301806" cy="339884"/>
          </a:xfrm>
          <a:prstGeom prst="rect">
            <a:avLst/>
          </a:prstGeom>
        </p:spPr>
        <p:txBody>
          <a:bodyPr vert="horz" wrap="square" lIns="88217" tIns="44108" rIns="88217" bIns="44108" numCol="1" anchor="b" anchorCtr="0" compatLnSpc="1">
            <a:prstTxWarp prst="textNoShape">
              <a:avLst/>
            </a:prstTxWarp>
          </a:bodyPr>
          <a:lstStyle>
            <a:lvl1pPr algn="r">
              <a:defRPr sz="1200"/>
            </a:lvl1pPr>
          </a:lstStyle>
          <a:p>
            <a:fld id="{67BA283B-451F-41F5-A8EE-F6EC87815841}" type="slidenum">
              <a:rPr lang="de-DE" altLang="de-DE"/>
              <a:pPr/>
              <a:t>‹Nr.›</a:t>
            </a:fld>
            <a:endParaRPr lang="de-DE" altLang="de-DE"/>
          </a:p>
        </p:txBody>
      </p:sp>
    </p:spTree>
    <p:extLst>
      <p:ext uri="{BB962C8B-B14F-4D97-AF65-F5344CB8AC3E}">
        <p14:creationId xmlns:p14="http://schemas.microsoft.com/office/powerpoint/2010/main" val="14602052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AutoShape 1"/>
          <p:cNvSpPr>
            <a:spLocks noChangeArrowheads="1"/>
          </p:cNvSpPr>
          <p:nvPr/>
        </p:nvSpPr>
        <p:spPr bwMode="auto">
          <a:xfrm>
            <a:off x="0" y="0"/>
            <a:ext cx="9926638" cy="6797675"/>
          </a:xfrm>
          <a:prstGeom prst="roundRect">
            <a:avLst>
              <a:gd name="adj" fmla="val 19"/>
            </a:avLst>
          </a:prstGeom>
          <a:solidFill>
            <a:srgbClr val="FFFFFF"/>
          </a:solidFill>
          <a:ln>
            <a:noFill/>
          </a:ln>
          <a:effectLst/>
          <a:extLst/>
        </p:spPr>
        <p:txBody>
          <a:bodyPr wrap="none" lIns="83780" tIns="41889" rIns="83780" bIns="41889" anchor="ctr"/>
          <a:lstStyle/>
          <a:p>
            <a:pPr eaLnBrk="0" hangingPunct="0">
              <a:buClr>
                <a:srgbClr val="000000"/>
              </a:buClr>
              <a:buSzPct val="100000"/>
              <a:buFont typeface="Times New Roman" panose="02020603050405020304" pitchFamily="18" charset="0"/>
              <a:buNone/>
              <a:defRPr/>
            </a:pPr>
            <a:endParaRPr lang="de-DE" altLang="de-DE">
              <a:cs typeface="+mn-cs"/>
            </a:endParaRPr>
          </a:p>
        </p:txBody>
      </p:sp>
      <p:sp>
        <p:nvSpPr>
          <p:cNvPr id="2051" name="AutoShape 2"/>
          <p:cNvSpPr>
            <a:spLocks noChangeArrowheads="1"/>
          </p:cNvSpPr>
          <p:nvPr/>
        </p:nvSpPr>
        <p:spPr bwMode="auto">
          <a:xfrm>
            <a:off x="0" y="0"/>
            <a:ext cx="9926638" cy="6797675"/>
          </a:xfrm>
          <a:prstGeom prst="roundRect">
            <a:avLst>
              <a:gd name="adj" fmla="val 19"/>
            </a:avLst>
          </a:prstGeom>
          <a:solidFill>
            <a:srgbClr val="FFFFFF"/>
          </a:solidFill>
          <a:ln>
            <a:noFill/>
          </a:ln>
          <a:effectLst/>
          <a:extLst/>
        </p:spPr>
        <p:txBody>
          <a:bodyPr wrap="none" lIns="83780" tIns="41889" rIns="83780" bIns="41889" anchor="ctr"/>
          <a:lstStyle/>
          <a:p>
            <a:pPr eaLnBrk="0" hangingPunct="0">
              <a:buClr>
                <a:srgbClr val="000000"/>
              </a:buClr>
              <a:buSzPct val="100000"/>
              <a:buFont typeface="Times New Roman" panose="02020603050405020304" pitchFamily="18" charset="0"/>
              <a:buNone/>
              <a:defRPr/>
            </a:pPr>
            <a:endParaRPr lang="de-DE" altLang="de-DE">
              <a:cs typeface="+mn-cs"/>
            </a:endParaRPr>
          </a:p>
        </p:txBody>
      </p:sp>
      <p:sp>
        <p:nvSpPr>
          <p:cNvPr id="13316" name="Rectangle 3"/>
          <p:cNvSpPr>
            <a:spLocks noGrp="1" noRot="1" noChangeAspect="1" noChangeArrowheads="1"/>
          </p:cNvSpPr>
          <p:nvPr>
            <p:ph type="sldImg"/>
          </p:nvPr>
        </p:nvSpPr>
        <p:spPr bwMode="auto">
          <a:xfrm>
            <a:off x="3262313" y="515938"/>
            <a:ext cx="3398837" cy="2547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 name="Rectangle 4"/>
          <p:cNvSpPr>
            <a:spLocks noGrp="1" noChangeArrowheads="1"/>
          </p:cNvSpPr>
          <p:nvPr>
            <p:ph type="body"/>
          </p:nvPr>
        </p:nvSpPr>
        <p:spPr bwMode="auto">
          <a:xfrm>
            <a:off x="991872" y="3228896"/>
            <a:ext cx="7938141" cy="3057381"/>
          </a:xfrm>
          <a:prstGeom prst="rect">
            <a:avLst/>
          </a:prstGeom>
          <a:noFill/>
          <a:ln>
            <a:noFill/>
          </a:ln>
          <a:effectLst/>
          <a:extLst/>
        </p:spPr>
        <p:txBody>
          <a:bodyPr vert="horz" wrap="square" lIns="0" tIns="0" rIns="0" bIns="0" numCol="1" anchor="t" anchorCtr="0" compatLnSpc="1">
            <a:prstTxWarp prst="textNoShape">
              <a:avLst/>
            </a:prstTxWarp>
          </a:bodyPr>
          <a:lstStyle/>
          <a:p>
            <a:pPr lvl="0"/>
            <a:endParaRPr lang="de-DE" altLang="de-DE" noProof="0" smtClean="0"/>
          </a:p>
        </p:txBody>
      </p:sp>
      <p:sp>
        <p:nvSpPr>
          <p:cNvPr id="2054" name="Text Box 5"/>
          <p:cNvSpPr txBox="1">
            <a:spLocks noChangeArrowheads="1"/>
          </p:cNvSpPr>
          <p:nvPr/>
        </p:nvSpPr>
        <p:spPr bwMode="auto">
          <a:xfrm>
            <a:off x="1" y="0"/>
            <a:ext cx="4308145" cy="339884"/>
          </a:xfrm>
          <a:prstGeom prst="rect">
            <a:avLst/>
          </a:prstGeom>
          <a:noFill/>
          <a:ln>
            <a:noFill/>
          </a:ln>
          <a:effectLst/>
          <a:extLst/>
        </p:spPr>
        <p:txBody>
          <a:bodyPr wrap="none" lIns="83780" tIns="41889" rIns="83780" bIns="41889" anchor="ctr"/>
          <a:lstStyle/>
          <a:p>
            <a:pPr eaLnBrk="0" hangingPunct="0">
              <a:buClr>
                <a:srgbClr val="000000"/>
              </a:buClr>
              <a:buSzPct val="100000"/>
              <a:buFont typeface="Times New Roman" panose="02020603050405020304" pitchFamily="18" charset="0"/>
              <a:buNone/>
              <a:defRPr/>
            </a:pPr>
            <a:endParaRPr lang="de-DE" altLang="de-DE">
              <a:cs typeface="+mn-cs"/>
            </a:endParaRPr>
          </a:p>
        </p:txBody>
      </p:sp>
      <p:sp>
        <p:nvSpPr>
          <p:cNvPr id="2055" name="Text Box 6"/>
          <p:cNvSpPr txBox="1">
            <a:spLocks noChangeArrowheads="1"/>
          </p:cNvSpPr>
          <p:nvPr/>
        </p:nvSpPr>
        <p:spPr bwMode="auto">
          <a:xfrm>
            <a:off x="5618493" y="0"/>
            <a:ext cx="4308145" cy="339884"/>
          </a:xfrm>
          <a:prstGeom prst="rect">
            <a:avLst/>
          </a:prstGeom>
          <a:noFill/>
          <a:ln>
            <a:noFill/>
          </a:ln>
          <a:effectLst/>
          <a:extLst/>
        </p:spPr>
        <p:txBody>
          <a:bodyPr wrap="none" lIns="83780" tIns="41889" rIns="83780" bIns="41889" anchor="ctr"/>
          <a:lstStyle/>
          <a:p>
            <a:pPr eaLnBrk="0" hangingPunct="0">
              <a:buClr>
                <a:srgbClr val="000000"/>
              </a:buClr>
              <a:buSzPct val="100000"/>
              <a:buFont typeface="Times New Roman" panose="02020603050405020304" pitchFamily="18" charset="0"/>
              <a:buNone/>
              <a:defRPr/>
            </a:pPr>
            <a:endParaRPr lang="de-DE" altLang="de-DE">
              <a:cs typeface="+mn-cs"/>
            </a:endParaRPr>
          </a:p>
        </p:txBody>
      </p:sp>
      <p:sp>
        <p:nvSpPr>
          <p:cNvPr id="2056" name="Text Box 7"/>
          <p:cNvSpPr txBox="1">
            <a:spLocks noChangeArrowheads="1"/>
          </p:cNvSpPr>
          <p:nvPr/>
        </p:nvSpPr>
        <p:spPr bwMode="auto">
          <a:xfrm>
            <a:off x="1" y="6457791"/>
            <a:ext cx="4308145" cy="339884"/>
          </a:xfrm>
          <a:prstGeom prst="rect">
            <a:avLst/>
          </a:prstGeom>
          <a:noFill/>
          <a:ln>
            <a:noFill/>
          </a:ln>
          <a:effectLst/>
          <a:extLst/>
        </p:spPr>
        <p:txBody>
          <a:bodyPr wrap="none" lIns="83780" tIns="41889" rIns="83780" bIns="41889" anchor="ctr"/>
          <a:lstStyle/>
          <a:p>
            <a:pPr eaLnBrk="0" hangingPunct="0">
              <a:buClr>
                <a:srgbClr val="000000"/>
              </a:buClr>
              <a:buSzPct val="100000"/>
              <a:buFont typeface="Times New Roman" panose="02020603050405020304" pitchFamily="18" charset="0"/>
              <a:buNone/>
              <a:defRPr/>
            </a:pPr>
            <a:endParaRPr lang="de-DE" altLang="de-DE">
              <a:cs typeface="+mn-cs"/>
            </a:endParaRPr>
          </a:p>
        </p:txBody>
      </p:sp>
      <p:sp>
        <p:nvSpPr>
          <p:cNvPr id="3" name="Rectangle 8"/>
          <p:cNvSpPr>
            <a:spLocks noGrp="1" noChangeArrowheads="1"/>
          </p:cNvSpPr>
          <p:nvPr>
            <p:ph type="sldNum"/>
          </p:nvPr>
        </p:nvSpPr>
        <p:spPr bwMode="auto">
          <a:xfrm>
            <a:off x="5618493" y="6457792"/>
            <a:ext cx="4303391" cy="338311"/>
          </a:xfrm>
          <a:prstGeom prst="rect">
            <a:avLst/>
          </a:prstGeom>
          <a:noFill/>
          <a:ln>
            <a:noFill/>
          </a:ln>
          <a:effectLst/>
          <a:extLst/>
        </p:spPr>
        <p:txBody>
          <a:bodyPr vert="horz" wrap="square" lIns="0" tIns="0" rIns="0" bIns="0" numCol="1" anchor="b" anchorCtr="0" compatLnSpc="1">
            <a:prstTxWarp prst="textNoShape">
              <a:avLst/>
            </a:prstTxWarp>
          </a:bodyPr>
          <a:lstStyle>
            <a:lvl1pPr algn="r" hangingPunct="0">
              <a:buSzPct val="100000"/>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defRPr>
            </a:lvl1pPr>
          </a:lstStyle>
          <a:p>
            <a:fld id="{5F148193-2CB9-416C-9DF9-FC37F1C17AB4}" type="slidenum">
              <a:rPr lang="de-DE" altLang="de-DE"/>
              <a:pPr/>
              <a:t>‹Nr.›</a:t>
            </a:fld>
            <a:endParaRPr lang="de-DE" altLang="de-DE"/>
          </a:p>
        </p:txBody>
      </p:sp>
    </p:spTree>
    <p:extLst>
      <p:ext uri="{BB962C8B-B14F-4D97-AF65-F5344CB8AC3E}">
        <p14:creationId xmlns:p14="http://schemas.microsoft.com/office/powerpoint/2010/main" val="1475351114"/>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24D4785C-C6BA-4E0B-BAC7-1E3F09BAA92C}" type="slidenum">
              <a:rPr lang="de-DE" altLang="de-DE">
                <a:solidFill>
                  <a:srgbClr val="000000"/>
                </a:solidFill>
                <a:latin typeface="Times New Roman" panose="02020603050405020304" pitchFamily="18" charset="0"/>
                <a:ea typeface="Arial Unicode MS" panose="020B0604020202020204" pitchFamily="34" charset="-128"/>
              </a:rPr>
              <a:pPr/>
              <a:t>1</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16387" name="Text Box 1"/>
          <p:cNvSpPr txBox="1">
            <a:spLocks noChangeArrowheads="1"/>
          </p:cNvSpPr>
          <p:nvPr/>
        </p:nvSpPr>
        <p:spPr bwMode="auto">
          <a:xfrm>
            <a:off x="3840127" y="9347354"/>
            <a:ext cx="2944529" cy="491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4BB7EC03-CF1C-4806-9581-C10DF389EBDE}"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1</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16388" name="Rectangle 2"/>
          <p:cNvSpPr>
            <a:spLocks noGrp="1" noRot="1" noChangeAspect="1" noChangeArrowheads="1" noTextEdit="1"/>
          </p:cNvSpPr>
          <p:nvPr>
            <p:ph type="sldImg"/>
          </p:nvPr>
        </p:nvSpPr>
        <p:spPr>
          <a:xfrm>
            <a:off x="933450" y="747713"/>
            <a:ext cx="4918075" cy="3687762"/>
          </a:xfrm>
          <a:solidFill>
            <a:srgbClr val="FFFFFF"/>
          </a:solidFill>
          <a:ln>
            <a:solidFill>
              <a:srgbClr val="000000"/>
            </a:solidFill>
            <a:miter lim="800000"/>
            <a:headEnd/>
            <a:tailEnd/>
          </a:ln>
        </p:spPr>
      </p:sp>
      <p:sp>
        <p:nvSpPr>
          <p:cNvPr id="16389" name="Text Box 3"/>
          <p:cNvSpPr txBox="1">
            <a:spLocks noChangeArrowheads="1"/>
          </p:cNvSpPr>
          <p:nvPr/>
        </p:nvSpPr>
        <p:spPr bwMode="auto">
          <a:xfrm>
            <a:off x="677926" y="4673679"/>
            <a:ext cx="5428807" cy="44276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19126878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391CDD78-6710-4EE2-BE89-7425ECC63F84}" type="slidenum">
              <a:rPr lang="de-DE" altLang="de-DE">
                <a:solidFill>
                  <a:srgbClr val="000000"/>
                </a:solidFill>
                <a:latin typeface="Times New Roman" panose="02020603050405020304" pitchFamily="18" charset="0"/>
                <a:ea typeface="Arial Unicode MS" panose="020B0604020202020204" pitchFamily="34" charset="-128"/>
              </a:rPr>
              <a:pPr/>
              <a:t>10</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26627"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916DC6EA-AD95-4B02-BB84-084280A4EC75}"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10</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26628"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26629"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27948277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07A2B912-D272-403F-8644-239AB45C1344}" type="slidenum">
              <a:rPr lang="de-DE" altLang="de-DE">
                <a:solidFill>
                  <a:srgbClr val="000000"/>
                </a:solidFill>
                <a:latin typeface="Times New Roman" panose="02020603050405020304" pitchFamily="18" charset="0"/>
                <a:ea typeface="Arial Unicode MS" panose="020B0604020202020204" pitchFamily="34" charset="-128"/>
              </a:rPr>
              <a:pPr/>
              <a:t>11</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28675"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AFC77400-E005-40E0-B221-FEAA1A47DED8}"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11</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28676"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28677"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36514709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77376F4E-88A7-492D-8EE8-A880C4C81EE8}" type="slidenum">
              <a:rPr lang="de-DE" altLang="de-DE">
                <a:solidFill>
                  <a:srgbClr val="000000"/>
                </a:solidFill>
                <a:latin typeface="Times New Roman" panose="02020603050405020304" pitchFamily="18" charset="0"/>
                <a:ea typeface="Arial Unicode MS" panose="020B0604020202020204" pitchFamily="34" charset="-128"/>
              </a:rPr>
              <a:pPr/>
              <a:t>12</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30723"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95FA4DC3-6870-4FC6-8AE6-FB44DBD57247}"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12</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30724"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30725"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3138237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87EE40FB-C321-457E-8A9C-EC758C858EB7}" type="slidenum">
              <a:rPr lang="de-DE" altLang="de-DE">
                <a:solidFill>
                  <a:srgbClr val="000000"/>
                </a:solidFill>
                <a:latin typeface="Times New Roman" panose="02020603050405020304" pitchFamily="18" charset="0"/>
                <a:ea typeface="Arial Unicode MS" panose="020B0604020202020204" pitchFamily="34" charset="-128"/>
              </a:rPr>
              <a:pPr/>
              <a:t>13</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32771"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246BA125-513F-49A2-BF0A-CB492F0D19A8}"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13</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32772"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32773"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22830919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D0E5C948-B08F-42E0-8513-5A6EA1CB67A7}" type="slidenum">
              <a:rPr lang="de-DE" altLang="de-DE">
                <a:solidFill>
                  <a:srgbClr val="000000"/>
                </a:solidFill>
                <a:latin typeface="Times New Roman" panose="02020603050405020304" pitchFamily="18" charset="0"/>
                <a:ea typeface="Arial Unicode MS" panose="020B0604020202020204" pitchFamily="34" charset="-128"/>
              </a:rPr>
              <a:pPr/>
              <a:t>14</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34819"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A0A55021-B71D-4A38-847B-694183D78768}"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14</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34820"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34821"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17705769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CF481BC6-31B6-473A-BB96-639A22F240C9}" type="slidenum">
              <a:rPr lang="de-DE" altLang="de-DE">
                <a:solidFill>
                  <a:srgbClr val="000000"/>
                </a:solidFill>
                <a:latin typeface="Times New Roman" panose="02020603050405020304" pitchFamily="18" charset="0"/>
                <a:ea typeface="Arial Unicode MS" panose="020B0604020202020204" pitchFamily="34" charset="-128"/>
              </a:rPr>
              <a:pPr/>
              <a:t>15</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36867"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6716734F-02E5-4C4B-A239-F5EF01DA74B3}"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15</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36868"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36869"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32411951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291510BA-5481-4B86-A86A-7DFBE3FDA43B}" type="slidenum">
              <a:rPr lang="de-DE" altLang="de-DE">
                <a:solidFill>
                  <a:srgbClr val="000000"/>
                </a:solidFill>
                <a:latin typeface="Times New Roman" panose="02020603050405020304" pitchFamily="18" charset="0"/>
                <a:ea typeface="Arial Unicode MS" panose="020B0604020202020204" pitchFamily="34" charset="-128"/>
              </a:rPr>
              <a:pPr/>
              <a:t>16</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38915"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7BCD3037-F175-4A62-9486-F19B4B6DB827}"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16</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38916"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38917"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23027820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408B7077-5FF8-449D-9980-33935A43595C}" type="slidenum">
              <a:rPr lang="de-DE" altLang="de-DE">
                <a:solidFill>
                  <a:srgbClr val="000000"/>
                </a:solidFill>
                <a:latin typeface="Times New Roman" panose="02020603050405020304" pitchFamily="18" charset="0"/>
                <a:ea typeface="Arial Unicode MS" panose="020B0604020202020204" pitchFamily="34" charset="-128"/>
              </a:rPr>
              <a:pPr/>
              <a:t>17</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40963"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53CEE0BE-5F2C-41D3-9C1E-90E8BFBF3ABA}"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17</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40964"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40965"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29054526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81CCB1F9-DF54-4419-A0F3-70827DF03CF1}" type="slidenum">
              <a:rPr lang="de-DE" altLang="de-DE">
                <a:solidFill>
                  <a:srgbClr val="000000"/>
                </a:solidFill>
                <a:latin typeface="Times New Roman" panose="02020603050405020304" pitchFamily="18" charset="0"/>
                <a:ea typeface="Arial Unicode MS" panose="020B0604020202020204" pitchFamily="34" charset="-128"/>
              </a:rPr>
              <a:pPr/>
              <a:t>18</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43011"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27F763E3-AD48-4CB8-A834-08447629306A}"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18</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43012"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43013"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30162296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CE7A01B1-10A7-409F-9064-41E10693068B}" type="slidenum">
              <a:rPr lang="de-DE" altLang="de-DE">
                <a:solidFill>
                  <a:srgbClr val="000000"/>
                </a:solidFill>
                <a:latin typeface="Times New Roman" panose="02020603050405020304" pitchFamily="18" charset="0"/>
                <a:ea typeface="Arial Unicode MS" panose="020B0604020202020204" pitchFamily="34" charset="-128"/>
              </a:rPr>
              <a:pPr/>
              <a:t>19</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45059"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D91518CB-9D77-43F2-8941-0652626C119E}"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19</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45060"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45061"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
        <p:nvSpPr>
          <p:cNvPr id="2" name="Notizenplatzhalter 1"/>
          <p:cNvSpPr>
            <a:spLocks noGrp="1"/>
          </p:cNvSpPr>
          <p:nvPr>
            <p:ph type="body" idx="1"/>
          </p:nvPr>
        </p:nvSpPr>
        <p:spPr/>
        <p:txBody>
          <a:bodyPr/>
          <a:lstStyle/>
          <a:p>
            <a:r>
              <a:rPr lang="de-DE" dirty="0" smtClean="0"/>
              <a:t>§ 31</a:t>
            </a:r>
            <a:r>
              <a:rPr lang="de-DE" baseline="0" dirty="0" smtClean="0"/>
              <a:t> Abs. 3 S. 1AsylG: Abschiebungsverbote !</a:t>
            </a:r>
            <a:endParaRPr lang="de-DE" dirty="0"/>
          </a:p>
        </p:txBody>
      </p:sp>
    </p:spTree>
    <p:extLst>
      <p:ext uri="{BB962C8B-B14F-4D97-AF65-F5344CB8AC3E}">
        <p14:creationId xmlns:p14="http://schemas.microsoft.com/office/powerpoint/2010/main" val="10438934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89DEA4DC-BF13-4A66-8A72-9AC2963E6CFE}" type="slidenum">
              <a:rPr lang="de-DE" altLang="de-DE">
                <a:solidFill>
                  <a:srgbClr val="000000"/>
                </a:solidFill>
                <a:latin typeface="Times New Roman" panose="02020603050405020304" pitchFamily="18" charset="0"/>
                <a:ea typeface="Arial Unicode MS" panose="020B0604020202020204" pitchFamily="34" charset="-128"/>
              </a:rPr>
              <a:pPr/>
              <a:t>2</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18435"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5385F3A9-2583-47F1-8966-B4E9494B922C}"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2</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18436"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18437"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41313991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63F1FE12-5454-481C-9E49-F33CA87A0AC5}" type="slidenum">
              <a:rPr lang="de-DE" altLang="de-DE">
                <a:solidFill>
                  <a:srgbClr val="000000"/>
                </a:solidFill>
                <a:latin typeface="Times New Roman" panose="02020603050405020304" pitchFamily="18" charset="0"/>
                <a:ea typeface="Arial Unicode MS" panose="020B0604020202020204" pitchFamily="34" charset="-128"/>
              </a:rPr>
              <a:pPr/>
              <a:t>20</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47107"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B61E7DFD-3B10-46AA-B424-306F351FDD06}"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20</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47108"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47109"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1962694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63F1FE12-5454-481C-9E49-F33CA87A0AC5}" type="slidenum">
              <a:rPr lang="de-DE" altLang="de-DE">
                <a:solidFill>
                  <a:srgbClr val="000000"/>
                </a:solidFill>
                <a:latin typeface="Times New Roman" panose="02020603050405020304" pitchFamily="18" charset="0"/>
                <a:ea typeface="Arial Unicode MS" panose="020B0604020202020204" pitchFamily="34" charset="-128"/>
              </a:rPr>
              <a:pPr/>
              <a:t>21</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47107"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B61E7DFD-3B10-46AA-B424-306F351FDD06}"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21</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47108"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47109"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1962694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4"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25C60D2F-7053-4607-8F87-F2FFB06C8448}" type="slidenum">
              <a:rPr lang="de-DE" altLang="de-DE">
                <a:solidFill>
                  <a:srgbClr val="000000"/>
                </a:solidFill>
                <a:latin typeface="Times New Roman" panose="02020603050405020304" pitchFamily="18" charset="0"/>
                <a:ea typeface="Arial Unicode MS" panose="020B0604020202020204" pitchFamily="34" charset="-128"/>
              </a:rPr>
              <a:pPr/>
              <a:t>22</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49155"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2FD63715-E7CD-4608-A618-12EC39A2B8CA}"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22</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49156"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49157"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21021340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2"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E7318B4C-F950-43A8-8388-C0055611217A}" type="slidenum">
              <a:rPr lang="de-DE" altLang="de-DE">
                <a:solidFill>
                  <a:srgbClr val="000000"/>
                </a:solidFill>
                <a:latin typeface="Times New Roman" panose="02020603050405020304" pitchFamily="18" charset="0"/>
                <a:ea typeface="Arial Unicode MS" panose="020B0604020202020204" pitchFamily="34" charset="-128"/>
              </a:rPr>
              <a:pPr/>
              <a:t>23</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51203"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28613E19-7FA8-4D01-94D7-968D62D2E2CF}"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23</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1204"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51205"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34038697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9C91BA7F-AC12-471F-B4C6-AB60D6FD5D03}" type="slidenum">
              <a:rPr lang="de-DE" altLang="de-DE">
                <a:solidFill>
                  <a:srgbClr val="000000"/>
                </a:solidFill>
                <a:latin typeface="Times New Roman" panose="02020603050405020304" pitchFamily="18" charset="0"/>
                <a:ea typeface="Arial Unicode MS" panose="020B0604020202020204" pitchFamily="34" charset="-128"/>
              </a:rPr>
              <a:pPr/>
              <a:t>24</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53251"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49854C24-FF38-49C9-9EC0-3652418B7965}"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24</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3252"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53253"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4082221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CE7A01B1-10A7-409F-9064-41E10693068B}" type="slidenum">
              <a:rPr lang="de-DE" altLang="de-DE">
                <a:solidFill>
                  <a:srgbClr val="000000"/>
                </a:solidFill>
                <a:latin typeface="Times New Roman" panose="02020603050405020304" pitchFamily="18" charset="0"/>
                <a:ea typeface="Arial Unicode MS" panose="020B0604020202020204" pitchFamily="34" charset="-128"/>
              </a:rPr>
              <a:pPr/>
              <a:t>25</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45059"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D91518CB-9D77-43F2-8941-0652626C119E}"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25</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45060"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45061"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89059688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9C91BA7F-AC12-471F-B4C6-AB60D6FD5D03}" type="slidenum">
              <a:rPr lang="de-DE" altLang="de-DE">
                <a:solidFill>
                  <a:srgbClr val="000000"/>
                </a:solidFill>
                <a:latin typeface="Times New Roman" panose="02020603050405020304" pitchFamily="18" charset="0"/>
                <a:ea typeface="Arial Unicode MS" panose="020B0604020202020204" pitchFamily="34" charset="-128"/>
              </a:rPr>
              <a:pPr/>
              <a:t>26</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53251"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49854C24-FF38-49C9-9EC0-3652418B7965}"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26</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3252"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53253"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52927288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1B387097-320A-4495-9248-71F89CFE324D}" type="slidenum">
              <a:rPr lang="de-DE" altLang="de-DE">
                <a:solidFill>
                  <a:srgbClr val="000000"/>
                </a:solidFill>
                <a:latin typeface="Times New Roman" panose="02020603050405020304" pitchFamily="18" charset="0"/>
                <a:ea typeface="Arial Unicode MS" panose="020B0604020202020204" pitchFamily="34" charset="-128"/>
              </a:rPr>
              <a:pPr/>
              <a:t>27</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55299"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A8C189BD-1896-4416-917B-9A5026C6B937}"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27</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5300"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55301"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122921377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458A3394-5654-481E-BC38-AD31E4F0219C}" type="slidenum">
              <a:rPr lang="de-DE" altLang="de-DE">
                <a:solidFill>
                  <a:srgbClr val="000000"/>
                </a:solidFill>
                <a:latin typeface="Times New Roman" panose="02020603050405020304" pitchFamily="18" charset="0"/>
                <a:ea typeface="Arial Unicode MS" panose="020B0604020202020204" pitchFamily="34" charset="-128"/>
              </a:rPr>
              <a:pPr/>
              <a:t>28</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57347"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59738D29-E725-4062-91A8-67098A23D4E0}"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28</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7348"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57349"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419061519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4"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2E179600-6D7F-45A4-B8BB-B1CEB991AA35}" type="slidenum">
              <a:rPr lang="de-DE" altLang="de-DE">
                <a:solidFill>
                  <a:srgbClr val="000000"/>
                </a:solidFill>
                <a:latin typeface="Times New Roman" panose="02020603050405020304" pitchFamily="18" charset="0"/>
                <a:ea typeface="Arial Unicode MS" panose="020B0604020202020204" pitchFamily="34" charset="-128"/>
              </a:rPr>
              <a:pPr/>
              <a:t>29</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59395"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0E179B1E-D647-42D1-89ED-1ED7BE5778B8}"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29</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9396"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59397"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36429721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89DEA4DC-BF13-4A66-8A72-9AC2963E6CFE}" type="slidenum">
              <a:rPr lang="de-DE" altLang="de-DE">
                <a:solidFill>
                  <a:srgbClr val="000000"/>
                </a:solidFill>
                <a:latin typeface="Times New Roman" panose="02020603050405020304" pitchFamily="18" charset="0"/>
                <a:ea typeface="Arial Unicode MS" panose="020B0604020202020204" pitchFamily="34" charset="-128"/>
              </a:rPr>
              <a:pPr/>
              <a:t>3</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18435"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5385F3A9-2583-47F1-8966-B4E9494B922C}"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3</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18436"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18437"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413139919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49A26F53-9BD1-42AD-A327-7A2008758073}" type="slidenum">
              <a:rPr lang="de-DE" altLang="de-DE">
                <a:solidFill>
                  <a:srgbClr val="000000"/>
                </a:solidFill>
                <a:latin typeface="Times New Roman" panose="02020603050405020304" pitchFamily="18" charset="0"/>
                <a:ea typeface="Arial Unicode MS" panose="020B0604020202020204" pitchFamily="34" charset="-128"/>
              </a:rPr>
              <a:pPr/>
              <a:t>30</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61443"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1C26B87E-8A9E-4089-B8A2-038E89402074}"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30</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61444"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61445"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16531127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2F89A3E0-AE15-41ED-B555-48F66B32FA61}" type="slidenum">
              <a:rPr lang="de-DE" altLang="de-DE">
                <a:solidFill>
                  <a:srgbClr val="000000"/>
                </a:solidFill>
                <a:latin typeface="Times New Roman" panose="02020603050405020304" pitchFamily="18" charset="0"/>
                <a:ea typeface="Arial Unicode MS" panose="020B0604020202020204" pitchFamily="34" charset="-128"/>
              </a:rPr>
              <a:pPr/>
              <a:t>31</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63491"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27CED0E9-9A23-4643-A2DF-40806116964B}"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31</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63492"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63493"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413884429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8"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FFABDB32-4CF5-44DD-A711-9D88B88E6864}" type="slidenum">
              <a:rPr lang="de-DE" altLang="de-DE">
                <a:solidFill>
                  <a:srgbClr val="000000"/>
                </a:solidFill>
                <a:latin typeface="Times New Roman" panose="02020603050405020304" pitchFamily="18" charset="0"/>
                <a:ea typeface="Arial Unicode MS" panose="020B0604020202020204" pitchFamily="34" charset="-128"/>
              </a:rPr>
              <a:pPr/>
              <a:t>32</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65539"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746A09F3-ECF9-4EFB-95A8-0F19E60DAB2E}"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32</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65540"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65541"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258953520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6"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639A8A4A-632E-466D-9A71-5FB2C522BCB8}" type="slidenum">
              <a:rPr lang="de-DE" altLang="de-DE">
                <a:solidFill>
                  <a:srgbClr val="000000"/>
                </a:solidFill>
                <a:latin typeface="Times New Roman" panose="02020603050405020304" pitchFamily="18" charset="0"/>
                <a:ea typeface="Arial Unicode MS" panose="020B0604020202020204" pitchFamily="34" charset="-128"/>
              </a:rPr>
              <a:pPr/>
              <a:t>33</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67587"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2F601566-6E85-4B63-AF3E-0A79CF456DC4}"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33</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67588"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67589"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238936413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9634"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09B9D089-FAB0-4FDF-A363-0301A2959224}" type="slidenum">
              <a:rPr lang="de-DE" altLang="de-DE">
                <a:solidFill>
                  <a:srgbClr val="000000"/>
                </a:solidFill>
                <a:latin typeface="Times New Roman" panose="02020603050405020304" pitchFamily="18" charset="0"/>
                <a:ea typeface="Arial Unicode MS" panose="020B0604020202020204" pitchFamily="34" charset="-128"/>
              </a:rPr>
              <a:pPr/>
              <a:t>34</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69635"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7FC2CBE0-678A-48A2-84DF-E8D7FA1838C0}"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34</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69636"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69637"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177456451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C1ED3601-79E2-45E1-BF5F-A28C6A68BD29}" type="slidenum">
              <a:rPr lang="de-DE" altLang="de-DE">
                <a:solidFill>
                  <a:srgbClr val="000000"/>
                </a:solidFill>
                <a:latin typeface="Times New Roman" panose="02020603050405020304" pitchFamily="18" charset="0"/>
                <a:ea typeface="Arial Unicode MS" panose="020B0604020202020204" pitchFamily="34" charset="-128"/>
              </a:rPr>
              <a:pPr/>
              <a:t>35</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73731"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256F0CD2-3B96-40E4-AD98-7A0C7B02F20E}"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35</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73732"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73733"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56434271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C1ED3601-79E2-45E1-BF5F-A28C6A68BD29}" type="slidenum">
              <a:rPr lang="de-DE" altLang="de-DE">
                <a:solidFill>
                  <a:srgbClr val="000000"/>
                </a:solidFill>
                <a:latin typeface="Times New Roman" panose="02020603050405020304" pitchFamily="18" charset="0"/>
                <a:ea typeface="Arial Unicode MS" panose="020B0604020202020204" pitchFamily="34" charset="-128"/>
              </a:rPr>
              <a:pPr/>
              <a:t>36</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73731"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256F0CD2-3B96-40E4-AD98-7A0C7B02F20E}"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36</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73732"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73733"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61737343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C1ED3601-79E2-45E1-BF5F-A28C6A68BD29}" type="slidenum">
              <a:rPr lang="de-DE" altLang="de-DE">
                <a:solidFill>
                  <a:srgbClr val="000000"/>
                </a:solidFill>
                <a:latin typeface="Times New Roman" panose="02020603050405020304" pitchFamily="18" charset="0"/>
                <a:ea typeface="Arial Unicode MS" panose="020B0604020202020204" pitchFamily="34" charset="-128"/>
              </a:rPr>
              <a:pPr/>
              <a:t>37</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73731"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256F0CD2-3B96-40E4-AD98-7A0C7B02F20E}"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37</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73732"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73733"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61737343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22"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D21FDA6D-CF3E-4FDC-AB12-DA4090DE8308}" type="slidenum">
              <a:rPr lang="de-DE" altLang="de-DE">
                <a:solidFill>
                  <a:srgbClr val="000000"/>
                </a:solidFill>
                <a:latin typeface="Times New Roman" panose="02020603050405020304" pitchFamily="18" charset="0"/>
                <a:ea typeface="Arial Unicode MS" panose="020B0604020202020204" pitchFamily="34" charset="-128"/>
              </a:rPr>
              <a:pPr/>
              <a:t>38</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81923"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E57D4698-E8B5-46C8-8C3C-5B7DFEACC8D9}"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38</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81924"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81925"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393692254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5778"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C31E7515-193F-4F3A-866A-9C8B65965D36}" type="slidenum">
              <a:rPr lang="de-DE" altLang="de-DE">
                <a:solidFill>
                  <a:srgbClr val="000000"/>
                </a:solidFill>
                <a:latin typeface="Times New Roman" panose="02020603050405020304" pitchFamily="18" charset="0"/>
                <a:ea typeface="Arial Unicode MS" panose="020B0604020202020204" pitchFamily="34" charset="-128"/>
              </a:rPr>
              <a:pPr/>
              <a:t>39</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75779"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57B68D1B-566C-4962-AB02-359109451679}"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39</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75780"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75781"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39589960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89DEA4DC-BF13-4A66-8A72-9AC2963E6CFE}" type="slidenum">
              <a:rPr lang="de-DE" altLang="de-DE">
                <a:solidFill>
                  <a:srgbClr val="000000"/>
                </a:solidFill>
                <a:latin typeface="Times New Roman" panose="02020603050405020304" pitchFamily="18" charset="0"/>
                <a:ea typeface="Arial Unicode MS" panose="020B0604020202020204" pitchFamily="34" charset="-128"/>
              </a:rPr>
              <a:pPr/>
              <a:t>4</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18435"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5385F3A9-2583-47F1-8966-B4E9494B922C}"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4</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18436"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18437"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413139919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7826"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A1ECA1BB-A13E-4DC1-ADC9-93FB72037749}" type="slidenum">
              <a:rPr lang="de-DE" altLang="de-DE">
                <a:solidFill>
                  <a:srgbClr val="000000"/>
                </a:solidFill>
                <a:latin typeface="Times New Roman" panose="02020603050405020304" pitchFamily="18" charset="0"/>
                <a:ea typeface="Arial Unicode MS" panose="020B0604020202020204" pitchFamily="34" charset="-128"/>
              </a:rPr>
              <a:pPr/>
              <a:t>40</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77827"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52B475B1-4EED-4CE6-945B-768BA7D78FA6}"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40</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77828"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77829"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301192828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9874"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AB895D05-FBB5-42A6-9AA2-3E4B4870A374}" type="slidenum">
              <a:rPr lang="de-DE" altLang="de-DE">
                <a:solidFill>
                  <a:srgbClr val="000000"/>
                </a:solidFill>
                <a:latin typeface="Times New Roman" panose="02020603050405020304" pitchFamily="18" charset="0"/>
                <a:ea typeface="Arial Unicode MS" panose="020B0604020202020204" pitchFamily="34" charset="-128"/>
              </a:rPr>
              <a:pPr/>
              <a:t>41</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79875"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182718F0-CFAC-4522-B28D-3DCE64ACC7F1}"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41</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79876"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79877"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381666306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22"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D21FDA6D-CF3E-4FDC-AB12-DA4090DE8308}" type="slidenum">
              <a:rPr lang="de-DE" altLang="de-DE">
                <a:solidFill>
                  <a:srgbClr val="000000"/>
                </a:solidFill>
                <a:latin typeface="Times New Roman" panose="02020603050405020304" pitchFamily="18" charset="0"/>
                <a:ea typeface="Arial Unicode MS" panose="020B0604020202020204" pitchFamily="34" charset="-128"/>
              </a:rPr>
              <a:pPr/>
              <a:t>42</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81923"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E57D4698-E8B5-46C8-8C3C-5B7DFEACC8D9}"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42</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81924"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81925"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82678786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7826"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A1ECA1BB-A13E-4DC1-ADC9-93FB72037749}" type="slidenum">
              <a:rPr lang="de-DE" altLang="de-DE">
                <a:solidFill>
                  <a:srgbClr val="000000"/>
                </a:solidFill>
                <a:latin typeface="Times New Roman" panose="02020603050405020304" pitchFamily="18" charset="0"/>
                <a:ea typeface="Arial Unicode MS" panose="020B0604020202020204" pitchFamily="34" charset="-128"/>
              </a:rPr>
              <a:pPr/>
              <a:t>43</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77827"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52B475B1-4EED-4CE6-945B-768BA7D78FA6}"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43</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77828"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77829"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130764842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C1ED3601-79E2-45E1-BF5F-A28C6A68BD29}" type="slidenum">
              <a:rPr lang="de-DE" altLang="de-DE">
                <a:solidFill>
                  <a:srgbClr val="000000"/>
                </a:solidFill>
                <a:latin typeface="Times New Roman" panose="02020603050405020304" pitchFamily="18" charset="0"/>
                <a:ea typeface="Arial Unicode MS" panose="020B0604020202020204" pitchFamily="34" charset="-128"/>
              </a:rPr>
              <a:pPr/>
              <a:t>44</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73731"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256F0CD2-3B96-40E4-AD98-7A0C7B02F20E}"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44</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73732"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73733"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57073938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C1ED3601-79E2-45E1-BF5F-A28C6A68BD29}" type="slidenum">
              <a:rPr lang="de-DE" altLang="de-DE">
                <a:solidFill>
                  <a:srgbClr val="000000"/>
                </a:solidFill>
                <a:latin typeface="Times New Roman" panose="02020603050405020304" pitchFamily="18" charset="0"/>
                <a:ea typeface="Arial Unicode MS" panose="020B0604020202020204" pitchFamily="34" charset="-128"/>
              </a:rPr>
              <a:pPr/>
              <a:t>45</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73731"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256F0CD2-3B96-40E4-AD98-7A0C7B02F20E}"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45</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73732"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73733"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61785977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9C91BA7F-AC12-471F-B4C6-AB60D6FD5D03}" type="slidenum">
              <a:rPr lang="de-DE" altLang="de-DE">
                <a:solidFill>
                  <a:srgbClr val="000000"/>
                </a:solidFill>
                <a:latin typeface="Times New Roman" panose="02020603050405020304" pitchFamily="18" charset="0"/>
                <a:ea typeface="Arial Unicode MS" panose="020B0604020202020204" pitchFamily="34" charset="-128"/>
              </a:rPr>
              <a:pPr/>
              <a:t>46</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53251"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49854C24-FF38-49C9-9EC0-3652418B7965}"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46</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3252"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53253"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261695159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9C91BA7F-AC12-471F-B4C6-AB60D6FD5D03}" type="slidenum">
              <a:rPr lang="de-DE" altLang="de-DE">
                <a:solidFill>
                  <a:srgbClr val="000000"/>
                </a:solidFill>
                <a:latin typeface="Times New Roman" panose="02020603050405020304" pitchFamily="18" charset="0"/>
                <a:ea typeface="Arial Unicode MS" panose="020B0604020202020204" pitchFamily="34" charset="-128"/>
              </a:rPr>
              <a:pPr/>
              <a:t>47</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53251"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49854C24-FF38-49C9-9EC0-3652418B7965}"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47</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3252"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53253"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210208352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9C91BA7F-AC12-471F-B4C6-AB60D6FD5D03}" type="slidenum">
              <a:rPr lang="de-DE" altLang="de-DE">
                <a:solidFill>
                  <a:srgbClr val="000000"/>
                </a:solidFill>
                <a:latin typeface="Times New Roman" panose="02020603050405020304" pitchFamily="18" charset="0"/>
                <a:ea typeface="Arial Unicode MS" panose="020B0604020202020204" pitchFamily="34" charset="-128"/>
              </a:rPr>
              <a:pPr/>
              <a:t>48</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53251"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49854C24-FF38-49C9-9EC0-3652418B7965}"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48</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3252"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53253"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17195622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DA541F88-7EE5-4B3B-A53D-78487F61840B}" type="slidenum">
              <a:rPr lang="de-DE" altLang="de-DE">
                <a:solidFill>
                  <a:srgbClr val="000000"/>
                </a:solidFill>
                <a:latin typeface="Times New Roman" panose="02020603050405020304" pitchFamily="18" charset="0"/>
                <a:ea typeface="Arial Unicode MS" panose="020B0604020202020204" pitchFamily="34" charset="-128"/>
              </a:rPr>
              <a:pPr/>
              <a:t>5</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20483"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44518B8D-E4FC-493D-A0FD-84904B2FF7FB}"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5</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20484"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20485"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34083647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DA541F88-7EE5-4B3B-A53D-78487F61840B}" type="slidenum">
              <a:rPr lang="de-DE" altLang="de-DE">
                <a:solidFill>
                  <a:srgbClr val="000000"/>
                </a:solidFill>
                <a:latin typeface="Times New Roman" panose="02020603050405020304" pitchFamily="18" charset="0"/>
                <a:ea typeface="Arial Unicode MS" panose="020B0604020202020204" pitchFamily="34" charset="-128"/>
              </a:rPr>
              <a:pPr/>
              <a:t>6</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20483"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44518B8D-E4FC-493D-A0FD-84904B2FF7FB}"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6</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20484"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20485"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6630324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6EFDC16B-C280-4060-A305-491A50FEDDE7}" type="slidenum">
              <a:rPr lang="de-DE" altLang="de-DE">
                <a:solidFill>
                  <a:srgbClr val="000000"/>
                </a:solidFill>
                <a:latin typeface="Times New Roman" panose="02020603050405020304" pitchFamily="18" charset="0"/>
                <a:ea typeface="Arial Unicode MS" panose="020B0604020202020204" pitchFamily="34" charset="-128"/>
              </a:rPr>
              <a:pPr/>
              <a:t>7</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22531"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C85C4D38-2738-49E5-A6F5-73B827CBE5DA}"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7</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22532"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22533"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22262758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6EFDC16B-C280-4060-A305-491A50FEDDE7}" type="slidenum">
              <a:rPr lang="de-DE" altLang="de-DE">
                <a:solidFill>
                  <a:srgbClr val="000000"/>
                </a:solidFill>
                <a:latin typeface="Times New Roman" panose="02020603050405020304" pitchFamily="18" charset="0"/>
                <a:ea typeface="Arial Unicode MS" panose="020B0604020202020204" pitchFamily="34" charset="-128"/>
              </a:rPr>
              <a:pPr/>
              <a:t>8</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22531"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C85C4D38-2738-49E5-A6F5-73B827CBE5DA}"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8</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22532"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22533"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Tree>
    <p:extLst>
      <p:ext uri="{BB962C8B-B14F-4D97-AF65-F5344CB8AC3E}">
        <p14:creationId xmlns:p14="http://schemas.microsoft.com/office/powerpoint/2010/main" val="22262758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8"/>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1pPr>
            <a:lvl2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2pPr>
            <a:lvl3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3pPr>
            <a:lvl4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4pPr>
            <a:lvl5pPr>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5pPr>
            <a:lvl6pPr marL="2502530"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6pPr>
            <a:lvl7pPr marL="2957535"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7pPr>
            <a:lvl8pPr marL="3412541"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8pPr>
            <a:lvl9pPr marL="3867546" indent="-227503" defTabSz="447107" fontAlgn="base">
              <a:spcBef>
                <a:spcPct val="0"/>
              </a:spcBef>
              <a:spcAft>
                <a:spcPct val="0"/>
              </a:spcAft>
              <a:tabLst>
                <a:tab pos="0" algn="l"/>
                <a:tab pos="407609" algn="l"/>
                <a:tab pos="819958" algn="l"/>
                <a:tab pos="1232306" algn="l"/>
                <a:tab pos="1644656" algn="l"/>
                <a:tab pos="2053844" algn="l"/>
                <a:tab pos="2466193" algn="l"/>
                <a:tab pos="2878541" algn="l"/>
                <a:tab pos="3290891" algn="l"/>
                <a:tab pos="3701659" algn="l"/>
                <a:tab pos="4112428" algn="l"/>
                <a:tab pos="4524776" algn="l"/>
                <a:tab pos="4937125" algn="l"/>
                <a:tab pos="5347894" algn="l"/>
                <a:tab pos="5758663" algn="l"/>
                <a:tab pos="6171011" algn="l"/>
                <a:tab pos="6583360" algn="l"/>
                <a:tab pos="6995709" algn="l"/>
                <a:tab pos="7406477" algn="l"/>
                <a:tab pos="7817246" algn="l"/>
                <a:tab pos="8229595" algn="l"/>
              </a:tabLst>
              <a:defRPr>
                <a:solidFill>
                  <a:schemeClr val="bg1"/>
                </a:solidFill>
                <a:latin typeface="Calibri" panose="020F0502020204030204" pitchFamily="34" charset="0"/>
                <a:ea typeface="Microsoft YaHei" panose="020B0503020204020204" pitchFamily="34" charset="-122"/>
              </a:defRPr>
            </a:lvl9pPr>
          </a:lstStyle>
          <a:p>
            <a:fld id="{6BC03C3E-B56C-4AF5-AA30-519DBA123E7E}" type="slidenum">
              <a:rPr lang="de-DE" altLang="de-DE">
                <a:solidFill>
                  <a:srgbClr val="000000"/>
                </a:solidFill>
                <a:latin typeface="Times New Roman" panose="02020603050405020304" pitchFamily="18" charset="0"/>
                <a:ea typeface="Arial Unicode MS" panose="020B0604020202020204" pitchFamily="34" charset="-128"/>
              </a:rPr>
              <a:pPr/>
              <a:t>9</a:t>
            </a:fld>
            <a:endParaRPr lang="de-DE" altLang="de-DE">
              <a:solidFill>
                <a:srgbClr val="000000"/>
              </a:solidFill>
              <a:latin typeface="Times New Roman" panose="02020603050405020304" pitchFamily="18" charset="0"/>
              <a:ea typeface="Arial Unicode MS" panose="020B0604020202020204" pitchFamily="34" charset="-128"/>
            </a:endParaRPr>
          </a:p>
        </p:txBody>
      </p:sp>
      <p:sp>
        <p:nvSpPr>
          <p:cNvPr id="24579" name="Text Box 1"/>
          <p:cNvSpPr txBox="1">
            <a:spLocks noChangeArrowheads="1"/>
          </p:cNvSpPr>
          <p:nvPr/>
        </p:nvSpPr>
        <p:spPr bwMode="auto">
          <a:xfrm>
            <a:off x="5618493" y="6457791"/>
            <a:ext cx="4308145" cy="339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Calibri" panose="020F0502020204030204" pitchFamily="34" charset="0"/>
                <a:ea typeface="Microsoft YaHei" panose="020B0503020204020204" pitchFamily="34" charset="-122"/>
              </a:defRPr>
            </a:lvl9pPr>
          </a:lstStyle>
          <a:p>
            <a:pPr algn="r" hangingPunct="0">
              <a:buSzPct val="100000"/>
            </a:pPr>
            <a:fld id="{1759C82F-084B-4B71-9178-96FC32E3CD1E}" type="slidenum">
              <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rPr>
              <a:pPr algn="r" hangingPunct="0">
                <a:buSzPct val="100000"/>
              </a:pPr>
              <a:t>9</a:t>
            </a:fld>
            <a:endParaRPr lang="de-DE" altLang="de-DE" sz="1300">
              <a:solidFill>
                <a:srgbClr val="000000"/>
              </a:solidFill>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24580" name="Rectangle 2"/>
          <p:cNvSpPr>
            <a:spLocks noGrp="1" noRot="1" noChangeAspect="1" noChangeArrowheads="1" noTextEdit="1"/>
          </p:cNvSpPr>
          <p:nvPr>
            <p:ph type="sldImg"/>
          </p:nvPr>
        </p:nvSpPr>
        <p:spPr>
          <a:xfrm>
            <a:off x="3263900" y="515938"/>
            <a:ext cx="3398838" cy="2547937"/>
          </a:xfrm>
          <a:solidFill>
            <a:srgbClr val="FFFFFF"/>
          </a:solidFill>
          <a:ln>
            <a:solidFill>
              <a:srgbClr val="000000"/>
            </a:solidFill>
            <a:miter lim="800000"/>
            <a:headEnd/>
            <a:tailEnd/>
          </a:ln>
        </p:spPr>
      </p:sp>
      <p:sp>
        <p:nvSpPr>
          <p:cNvPr id="24581" name="Text Box 3"/>
          <p:cNvSpPr txBox="1">
            <a:spLocks noChangeArrowheads="1"/>
          </p:cNvSpPr>
          <p:nvPr/>
        </p:nvSpPr>
        <p:spPr bwMode="auto">
          <a:xfrm>
            <a:off x="991872" y="3228896"/>
            <a:ext cx="7942895" cy="3058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3780" tIns="41889" rIns="83780" bIns="41889" anchor="ctr"/>
          <a:lstStyle/>
          <a:p>
            <a:pPr eaLnBrk="0" hangingPunct="0">
              <a:buClr>
                <a:srgbClr val="000000"/>
              </a:buClr>
              <a:buSzPct val="100000"/>
              <a:buFont typeface="Times New Roman" panose="02020603050405020304" pitchFamily="18" charset="0"/>
              <a:buNone/>
            </a:pPr>
            <a:endParaRPr lang="de-DE" altLang="de-DE"/>
          </a:p>
        </p:txBody>
      </p:sp>
      <p:sp>
        <p:nvSpPr>
          <p:cNvPr id="2" name="Notizenplatzhalter 1"/>
          <p:cNvSpPr>
            <a:spLocks noGrp="1"/>
          </p:cNvSpPr>
          <p:nvPr>
            <p:ph type="body" idx="1"/>
          </p:nvPr>
        </p:nvSpPr>
        <p:spPr/>
        <p:txBody>
          <a:bodyPr/>
          <a:lstStyle/>
          <a:p>
            <a:r>
              <a:rPr lang="de-DE" dirty="0" smtClean="0"/>
              <a:t>###</a:t>
            </a:r>
            <a:r>
              <a:rPr lang="de-DE" baseline="0" dirty="0" smtClean="0"/>
              <a:t> NEU: Revisionszulassung, aber wohl keine Berufung durch VG (?) </a:t>
            </a:r>
            <a:endParaRPr lang="de-DE" dirty="0" smtClean="0"/>
          </a:p>
        </p:txBody>
      </p:sp>
    </p:spTree>
    <p:extLst>
      <p:ext uri="{BB962C8B-B14F-4D97-AF65-F5344CB8AC3E}">
        <p14:creationId xmlns:p14="http://schemas.microsoft.com/office/powerpoint/2010/main" val="734568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260475" y="1236663"/>
            <a:ext cx="7559675" cy="2632075"/>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260475" y="3970338"/>
            <a:ext cx="7559675" cy="18256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Rectangle 5"/>
          <p:cNvSpPr>
            <a:spLocks noGrp="1" noChangeArrowheads="1"/>
          </p:cNvSpPr>
          <p:nvPr>
            <p:ph type="sldNum" idx="10"/>
          </p:nvPr>
        </p:nvSpPr>
        <p:spPr>
          <a:ln/>
        </p:spPr>
        <p:txBody>
          <a:bodyPr/>
          <a:lstStyle>
            <a:lvl1pPr>
              <a:defRPr/>
            </a:lvl1pPr>
          </a:lstStyle>
          <a:p>
            <a:fld id="{F3F0A366-2C71-4AB5-8DDD-4365AF251B0C}" type="slidenum">
              <a:rPr lang="de-DE" altLang="de-DE"/>
              <a:pPr/>
              <a:t>‹Nr.›</a:t>
            </a:fld>
            <a:endParaRPr lang="de-DE" altLang="de-DE"/>
          </a:p>
        </p:txBody>
      </p:sp>
    </p:spTree>
    <p:extLst>
      <p:ext uri="{BB962C8B-B14F-4D97-AF65-F5344CB8AC3E}">
        <p14:creationId xmlns:p14="http://schemas.microsoft.com/office/powerpoint/2010/main" val="1681802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5"/>
          <p:cNvSpPr>
            <a:spLocks noGrp="1" noChangeArrowheads="1"/>
          </p:cNvSpPr>
          <p:nvPr>
            <p:ph type="sldNum" idx="10"/>
          </p:nvPr>
        </p:nvSpPr>
        <p:spPr>
          <a:ln/>
        </p:spPr>
        <p:txBody>
          <a:bodyPr/>
          <a:lstStyle>
            <a:lvl1pPr>
              <a:defRPr/>
            </a:lvl1pPr>
          </a:lstStyle>
          <a:p>
            <a:fld id="{659F26F8-8708-4F43-B85B-04FAF481E19F}" type="slidenum">
              <a:rPr lang="de-DE" altLang="de-DE"/>
              <a:pPr/>
              <a:t>‹Nr.›</a:t>
            </a:fld>
            <a:endParaRPr lang="de-DE" altLang="de-DE"/>
          </a:p>
        </p:txBody>
      </p:sp>
    </p:spTree>
    <p:extLst>
      <p:ext uri="{BB962C8B-B14F-4D97-AF65-F5344CB8AC3E}">
        <p14:creationId xmlns:p14="http://schemas.microsoft.com/office/powerpoint/2010/main" val="4015460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305675" y="301625"/>
            <a:ext cx="2266950" cy="584835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503238" y="301625"/>
            <a:ext cx="6650037" cy="584835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5"/>
          <p:cNvSpPr>
            <a:spLocks noGrp="1" noChangeArrowheads="1"/>
          </p:cNvSpPr>
          <p:nvPr>
            <p:ph type="sldNum" idx="10"/>
          </p:nvPr>
        </p:nvSpPr>
        <p:spPr>
          <a:ln/>
        </p:spPr>
        <p:txBody>
          <a:bodyPr/>
          <a:lstStyle>
            <a:lvl1pPr>
              <a:defRPr/>
            </a:lvl1pPr>
          </a:lstStyle>
          <a:p>
            <a:fld id="{EFEC5F86-CA3B-4C88-9F23-3FCDA598D31F}" type="slidenum">
              <a:rPr lang="de-DE" altLang="de-DE"/>
              <a:pPr/>
              <a:t>‹Nr.›</a:t>
            </a:fld>
            <a:endParaRPr lang="de-DE" altLang="de-DE"/>
          </a:p>
        </p:txBody>
      </p:sp>
    </p:spTree>
    <p:extLst>
      <p:ext uri="{BB962C8B-B14F-4D97-AF65-F5344CB8AC3E}">
        <p14:creationId xmlns:p14="http://schemas.microsoft.com/office/powerpoint/2010/main" val="648344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5"/>
          <p:cNvSpPr>
            <a:spLocks noGrp="1" noChangeArrowheads="1"/>
          </p:cNvSpPr>
          <p:nvPr>
            <p:ph type="sldNum" idx="10"/>
          </p:nvPr>
        </p:nvSpPr>
        <p:spPr>
          <a:ln/>
        </p:spPr>
        <p:txBody>
          <a:bodyPr/>
          <a:lstStyle>
            <a:lvl1pPr>
              <a:defRPr/>
            </a:lvl1pPr>
          </a:lstStyle>
          <a:p>
            <a:fld id="{D89EEC89-113A-481B-B35E-8F6DF45FC672}" type="slidenum">
              <a:rPr lang="de-DE" altLang="de-DE"/>
              <a:pPr/>
              <a:t>‹Nr.›</a:t>
            </a:fld>
            <a:endParaRPr lang="de-DE" altLang="de-DE"/>
          </a:p>
        </p:txBody>
      </p:sp>
    </p:spTree>
    <p:extLst>
      <p:ext uri="{BB962C8B-B14F-4D97-AF65-F5344CB8AC3E}">
        <p14:creationId xmlns:p14="http://schemas.microsoft.com/office/powerpoint/2010/main" val="1700972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87388" y="1884363"/>
            <a:ext cx="8694737" cy="31448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687388" y="5059363"/>
            <a:ext cx="8694737" cy="16525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smtClean="0"/>
              <a:t>Textmasterformat bearbeiten</a:t>
            </a:r>
          </a:p>
        </p:txBody>
      </p:sp>
      <p:sp>
        <p:nvSpPr>
          <p:cNvPr id="4" name="Rectangle 5"/>
          <p:cNvSpPr>
            <a:spLocks noGrp="1" noChangeArrowheads="1"/>
          </p:cNvSpPr>
          <p:nvPr>
            <p:ph type="sldNum" idx="10"/>
          </p:nvPr>
        </p:nvSpPr>
        <p:spPr>
          <a:ln/>
        </p:spPr>
        <p:txBody>
          <a:bodyPr/>
          <a:lstStyle>
            <a:lvl1pPr>
              <a:defRPr/>
            </a:lvl1pPr>
          </a:lstStyle>
          <a:p>
            <a:fld id="{1345216B-205B-4340-96F8-D9B184589B2E}" type="slidenum">
              <a:rPr lang="de-DE" altLang="de-DE"/>
              <a:pPr/>
              <a:t>‹Nr.›</a:t>
            </a:fld>
            <a:endParaRPr lang="de-DE" altLang="de-DE"/>
          </a:p>
        </p:txBody>
      </p:sp>
    </p:spTree>
    <p:extLst>
      <p:ext uri="{BB962C8B-B14F-4D97-AF65-F5344CB8AC3E}">
        <p14:creationId xmlns:p14="http://schemas.microsoft.com/office/powerpoint/2010/main" val="3485319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503238" y="1768475"/>
            <a:ext cx="4457700" cy="438150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5113338" y="1768475"/>
            <a:ext cx="4459287" cy="438150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5"/>
          <p:cNvSpPr>
            <a:spLocks noGrp="1" noChangeArrowheads="1"/>
          </p:cNvSpPr>
          <p:nvPr>
            <p:ph type="sldNum" idx="10"/>
          </p:nvPr>
        </p:nvSpPr>
        <p:spPr>
          <a:ln/>
        </p:spPr>
        <p:txBody>
          <a:bodyPr/>
          <a:lstStyle>
            <a:lvl1pPr>
              <a:defRPr/>
            </a:lvl1pPr>
          </a:lstStyle>
          <a:p>
            <a:fld id="{C925728B-9506-4DD2-978A-37357A26EDBD}" type="slidenum">
              <a:rPr lang="de-DE" altLang="de-DE"/>
              <a:pPr/>
              <a:t>‹Nr.›</a:t>
            </a:fld>
            <a:endParaRPr lang="de-DE" altLang="de-DE"/>
          </a:p>
        </p:txBody>
      </p:sp>
    </p:spTree>
    <p:extLst>
      <p:ext uri="{BB962C8B-B14F-4D97-AF65-F5344CB8AC3E}">
        <p14:creationId xmlns:p14="http://schemas.microsoft.com/office/powerpoint/2010/main" val="2443099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93738" y="403225"/>
            <a:ext cx="8694737" cy="1460500"/>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693738" y="1852613"/>
            <a:ext cx="426561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693738" y="2760663"/>
            <a:ext cx="4265612" cy="4062412"/>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5103813" y="1852613"/>
            <a:ext cx="428466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5103813" y="2760663"/>
            <a:ext cx="4284662" cy="4062412"/>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5"/>
          <p:cNvSpPr>
            <a:spLocks noGrp="1" noChangeArrowheads="1"/>
          </p:cNvSpPr>
          <p:nvPr>
            <p:ph type="sldNum" idx="10"/>
          </p:nvPr>
        </p:nvSpPr>
        <p:spPr>
          <a:ln/>
        </p:spPr>
        <p:txBody>
          <a:bodyPr/>
          <a:lstStyle>
            <a:lvl1pPr>
              <a:defRPr/>
            </a:lvl1pPr>
          </a:lstStyle>
          <a:p>
            <a:fld id="{8D84956F-CAC9-4F43-AC36-F7BB1615A1F2}" type="slidenum">
              <a:rPr lang="de-DE" altLang="de-DE"/>
              <a:pPr/>
              <a:t>‹Nr.›</a:t>
            </a:fld>
            <a:endParaRPr lang="de-DE" altLang="de-DE"/>
          </a:p>
        </p:txBody>
      </p:sp>
    </p:spTree>
    <p:extLst>
      <p:ext uri="{BB962C8B-B14F-4D97-AF65-F5344CB8AC3E}">
        <p14:creationId xmlns:p14="http://schemas.microsoft.com/office/powerpoint/2010/main" val="2002679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5"/>
          <p:cNvSpPr>
            <a:spLocks noGrp="1" noChangeArrowheads="1"/>
          </p:cNvSpPr>
          <p:nvPr>
            <p:ph type="sldNum" idx="10"/>
          </p:nvPr>
        </p:nvSpPr>
        <p:spPr>
          <a:ln/>
        </p:spPr>
        <p:txBody>
          <a:bodyPr/>
          <a:lstStyle>
            <a:lvl1pPr>
              <a:defRPr/>
            </a:lvl1pPr>
          </a:lstStyle>
          <a:p>
            <a:fld id="{5451252F-8AA9-4526-B08B-0E57F5BF887F}" type="slidenum">
              <a:rPr lang="de-DE" altLang="de-DE"/>
              <a:pPr/>
              <a:t>‹Nr.›</a:t>
            </a:fld>
            <a:endParaRPr lang="de-DE" altLang="de-DE"/>
          </a:p>
        </p:txBody>
      </p:sp>
    </p:spTree>
    <p:extLst>
      <p:ext uri="{BB962C8B-B14F-4D97-AF65-F5344CB8AC3E}">
        <p14:creationId xmlns:p14="http://schemas.microsoft.com/office/powerpoint/2010/main" val="1988685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5"/>
          <p:cNvSpPr>
            <a:spLocks noGrp="1" noChangeArrowheads="1"/>
          </p:cNvSpPr>
          <p:nvPr>
            <p:ph type="sldNum" idx="10"/>
          </p:nvPr>
        </p:nvSpPr>
        <p:spPr>
          <a:ln/>
        </p:spPr>
        <p:txBody>
          <a:bodyPr/>
          <a:lstStyle>
            <a:lvl1pPr>
              <a:defRPr/>
            </a:lvl1pPr>
          </a:lstStyle>
          <a:p>
            <a:fld id="{33AF774B-5AB3-4ED1-8613-A26BCBEFB698}" type="slidenum">
              <a:rPr lang="de-DE" altLang="de-DE"/>
              <a:pPr/>
              <a:t>‹Nr.›</a:t>
            </a:fld>
            <a:endParaRPr lang="de-DE" altLang="de-DE"/>
          </a:p>
        </p:txBody>
      </p:sp>
    </p:spTree>
    <p:extLst>
      <p:ext uri="{BB962C8B-B14F-4D97-AF65-F5344CB8AC3E}">
        <p14:creationId xmlns:p14="http://schemas.microsoft.com/office/powerpoint/2010/main" val="1999250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93738" y="503238"/>
            <a:ext cx="3251200" cy="17653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4286250" y="1089025"/>
            <a:ext cx="5102225" cy="53721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Rectangle 5"/>
          <p:cNvSpPr>
            <a:spLocks noGrp="1" noChangeArrowheads="1"/>
          </p:cNvSpPr>
          <p:nvPr>
            <p:ph type="sldNum" idx="10"/>
          </p:nvPr>
        </p:nvSpPr>
        <p:spPr>
          <a:ln/>
        </p:spPr>
        <p:txBody>
          <a:bodyPr/>
          <a:lstStyle>
            <a:lvl1pPr>
              <a:defRPr/>
            </a:lvl1pPr>
          </a:lstStyle>
          <a:p>
            <a:fld id="{E231105E-FB08-4C66-9630-2BBD6F6CE0B4}" type="slidenum">
              <a:rPr lang="de-DE" altLang="de-DE"/>
              <a:pPr/>
              <a:t>‹Nr.›</a:t>
            </a:fld>
            <a:endParaRPr lang="de-DE" altLang="de-DE"/>
          </a:p>
        </p:txBody>
      </p:sp>
    </p:spTree>
    <p:extLst>
      <p:ext uri="{BB962C8B-B14F-4D97-AF65-F5344CB8AC3E}">
        <p14:creationId xmlns:p14="http://schemas.microsoft.com/office/powerpoint/2010/main" val="3825582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93738" y="503238"/>
            <a:ext cx="3251200" cy="17653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4286250" y="1089025"/>
            <a:ext cx="5102225" cy="5372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Rectangle 5"/>
          <p:cNvSpPr>
            <a:spLocks noGrp="1" noChangeArrowheads="1"/>
          </p:cNvSpPr>
          <p:nvPr>
            <p:ph type="sldNum" idx="10"/>
          </p:nvPr>
        </p:nvSpPr>
        <p:spPr>
          <a:ln/>
        </p:spPr>
        <p:txBody>
          <a:bodyPr/>
          <a:lstStyle>
            <a:lvl1pPr>
              <a:defRPr/>
            </a:lvl1pPr>
          </a:lstStyle>
          <a:p>
            <a:fld id="{1FCEF76D-0C7C-4B15-A0AA-4D6E04063070}" type="slidenum">
              <a:rPr lang="de-DE" altLang="de-DE"/>
              <a:pPr/>
              <a:t>‹Nr.›</a:t>
            </a:fld>
            <a:endParaRPr lang="de-DE" altLang="de-DE"/>
          </a:p>
        </p:txBody>
      </p:sp>
    </p:spTree>
    <p:extLst>
      <p:ext uri="{BB962C8B-B14F-4D97-AF65-F5344CB8AC3E}">
        <p14:creationId xmlns:p14="http://schemas.microsoft.com/office/powerpoint/2010/main" val="1023815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503238" y="301625"/>
            <a:ext cx="9069387" cy="125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GB" altLang="de-DE" smtClean="0"/>
              <a:t>Format des Titeltextes durch Klicken bearbeiten</a:t>
            </a:r>
          </a:p>
        </p:txBody>
      </p:sp>
      <p:sp>
        <p:nvSpPr>
          <p:cNvPr id="1027" name="Rectangle 2"/>
          <p:cNvSpPr>
            <a:spLocks noGrp="1" noChangeArrowheads="1"/>
          </p:cNvSpPr>
          <p:nvPr>
            <p:ph type="body" idx="1"/>
          </p:nvPr>
        </p:nvSpPr>
        <p:spPr bwMode="auto">
          <a:xfrm>
            <a:off x="503238" y="1768475"/>
            <a:ext cx="9069387"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altLang="de-DE" smtClean="0"/>
              <a:t>Format des Gliederungstextes durch Klicken bearbeiten</a:t>
            </a:r>
          </a:p>
          <a:p>
            <a:pPr lvl="1"/>
            <a:r>
              <a:rPr lang="en-GB" altLang="de-DE" smtClean="0"/>
              <a:t>Zweite Gliederungsebene</a:t>
            </a:r>
          </a:p>
          <a:p>
            <a:pPr lvl="2"/>
            <a:r>
              <a:rPr lang="en-GB" altLang="de-DE" smtClean="0"/>
              <a:t>Dritte Gliederungsebene</a:t>
            </a:r>
          </a:p>
          <a:p>
            <a:pPr lvl="3"/>
            <a:r>
              <a:rPr lang="en-GB" altLang="de-DE" smtClean="0"/>
              <a:t>Vierte Gliederungsebene</a:t>
            </a:r>
          </a:p>
          <a:p>
            <a:pPr lvl="4"/>
            <a:r>
              <a:rPr lang="en-GB" altLang="de-DE" smtClean="0"/>
              <a:t>Fünfte Gliederungsebene</a:t>
            </a:r>
          </a:p>
          <a:p>
            <a:pPr lvl="4"/>
            <a:r>
              <a:rPr lang="en-GB" altLang="de-DE" smtClean="0"/>
              <a:t>Sechste Gliederungsebene</a:t>
            </a:r>
          </a:p>
          <a:p>
            <a:pPr lvl="4"/>
            <a:r>
              <a:rPr lang="en-GB" altLang="de-DE" smtClean="0"/>
              <a:t>Siebte Gliederungsebene</a:t>
            </a:r>
          </a:p>
        </p:txBody>
      </p:sp>
      <p:sp>
        <p:nvSpPr>
          <p:cNvPr id="1028" name="Text Box 3"/>
          <p:cNvSpPr txBox="1">
            <a:spLocks noChangeArrowheads="1"/>
          </p:cNvSpPr>
          <p:nvPr/>
        </p:nvSpPr>
        <p:spPr bwMode="auto">
          <a:xfrm>
            <a:off x="503238" y="6886575"/>
            <a:ext cx="2349500" cy="522288"/>
          </a:xfrm>
          <a:prstGeom prst="rect">
            <a:avLst/>
          </a:prstGeom>
          <a:noFill/>
          <a:ln>
            <a:noFill/>
          </a:ln>
          <a:effectLst/>
          <a:extLst/>
        </p:spPr>
        <p:txBody>
          <a:bodyPr wrap="none" anchor="ctr"/>
          <a:lstStyle/>
          <a:p>
            <a:pPr eaLnBrk="0" hangingPunct="0">
              <a:buClr>
                <a:srgbClr val="000000"/>
              </a:buClr>
              <a:buSzPct val="100000"/>
              <a:buFont typeface="Times New Roman" panose="02020603050405020304" pitchFamily="18" charset="0"/>
              <a:buNone/>
              <a:defRPr/>
            </a:pPr>
            <a:endParaRPr lang="de-DE" altLang="de-DE">
              <a:cs typeface="+mn-cs"/>
            </a:endParaRPr>
          </a:p>
        </p:txBody>
      </p:sp>
      <p:sp>
        <p:nvSpPr>
          <p:cNvPr id="1029" name="Text Box 4"/>
          <p:cNvSpPr txBox="1">
            <a:spLocks noChangeArrowheads="1"/>
          </p:cNvSpPr>
          <p:nvPr/>
        </p:nvSpPr>
        <p:spPr bwMode="auto">
          <a:xfrm>
            <a:off x="3448050" y="6886575"/>
            <a:ext cx="3194050" cy="522288"/>
          </a:xfrm>
          <a:prstGeom prst="rect">
            <a:avLst/>
          </a:prstGeom>
          <a:noFill/>
          <a:ln>
            <a:noFill/>
          </a:ln>
          <a:effectLst/>
          <a:extLst/>
        </p:spPr>
        <p:txBody>
          <a:bodyPr wrap="none" anchor="ctr"/>
          <a:lstStyle/>
          <a:p>
            <a:pPr eaLnBrk="0" hangingPunct="0">
              <a:buClr>
                <a:srgbClr val="000000"/>
              </a:buClr>
              <a:buSzPct val="100000"/>
              <a:buFont typeface="Times New Roman" panose="02020603050405020304" pitchFamily="18" charset="0"/>
              <a:buNone/>
              <a:defRPr/>
            </a:pPr>
            <a:endParaRPr lang="de-DE" altLang="de-DE">
              <a:cs typeface="+mn-cs"/>
            </a:endParaRPr>
          </a:p>
        </p:txBody>
      </p:sp>
      <p:sp>
        <p:nvSpPr>
          <p:cNvPr id="2" name="Rectangle 5"/>
          <p:cNvSpPr>
            <a:spLocks noGrp="1" noChangeArrowheads="1"/>
          </p:cNvSpPr>
          <p:nvPr>
            <p:ph type="sldNum"/>
          </p:nvPr>
        </p:nvSpPr>
        <p:spPr bwMode="auto">
          <a:xfrm>
            <a:off x="7227888" y="6886575"/>
            <a:ext cx="2344737" cy="519113"/>
          </a:xfrm>
          <a:prstGeom prst="rect">
            <a:avLst/>
          </a:prstGeom>
          <a:noFill/>
          <a:ln>
            <a:noFill/>
          </a:ln>
          <a:effectLst/>
          <a:extLst/>
        </p:spPr>
        <p:txBody>
          <a:bodyPr vert="horz" wrap="square" lIns="0" tIns="0" rIns="0" bIns="0" numCol="1" anchor="t" anchorCtr="0" compatLnSpc="1">
            <a:prstTxWarp prst="textNoShape">
              <a:avLst/>
            </a:prstTxWarp>
          </a:bodyPr>
          <a:lstStyle>
            <a:lvl1pPr eaLnBrk="0" hangingPunct="0">
              <a:buSzPct val="100000"/>
              <a:defRPr>
                <a:solidFill>
                  <a:srgbClr val="000000"/>
                </a:solidFill>
              </a:defRPr>
            </a:lvl1pPr>
          </a:lstStyle>
          <a:p>
            <a:fld id="{ADE1D84E-93E7-4B10-92D1-36ECCCD144CD}" type="slidenum">
              <a:rPr lang="de-DE" altLang="de-DE"/>
              <a:pPr/>
              <a:t>‹Nr.›</a:t>
            </a:fld>
            <a:endParaRPr lang="de-DE" alt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400" kern="1200">
          <a:solidFill>
            <a:srgbClr val="44546A"/>
          </a:solidFill>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44546A"/>
          </a:solidFill>
          <a:latin typeface="Arial" panose="020B0604020202020204" pitchFamily="34" charset="0"/>
          <a:cs typeface="Tahoma" panose="020B0604030504040204" pitchFamily="34"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44546A"/>
          </a:solidFill>
          <a:latin typeface="Arial" panose="020B0604020202020204" pitchFamily="34" charset="0"/>
          <a:cs typeface="Tahoma" panose="020B0604030504040204" pitchFamily="34"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44546A"/>
          </a:solidFill>
          <a:latin typeface="Arial" panose="020B0604020202020204" pitchFamily="34" charset="0"/>
          <a:cs typeface="Tahoma" panose="020B0604030504040204" pitchFamily="34"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44546A"/>
          </a:solidFill>
          <a:latin typeface="Arial" panose="020B0604020202020204" pitchFamily="34" charset="0"/>
          <a:cs typeface="Tahoma" panose="020B0604030504040204" pitchFamily="34" charset="0"/>
        </a:defRPr>
      </a:lvl5pPr>
      <a:lvl6pPr marL="2514600" indent="-228600"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44546A"/>
          </a:solidFill>
          <a:latin typeface="Arial" panose="020B0604020202020204" pitchFamily="34" charset="0"/>
          <a:cs typeface="Tahoma" panose="020B0604030504040204" pitchFamily="34" charset="0"/>
        </a:defRPr>
      </a:lvl6pPr>
      <a:lvl7pPr marL="2971800" indent="-228600"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44546A"/>
          </a:solidFill>
          <a:latin typeface="Arial" panose="020B0604020202020204" pitchFamily="34" charset="0"/>
          <a:cs typeface="Tahoma" panose="020B0604030504040204" pitchFamily="34" charset="0"/>
        </a:defRPr>
      </a:lvl7pPr>
      <a:lvl8pPr marL="3429000" indent="-228600"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44546A"/>
          </a:solidFill>
          <a:latin typeface="Arial" panose="020B0604020202020204" pitchFamily="34" charset="0"/>
          <a:cs typeface="Tahoma" panose="020B0604030504040204" pitchFamily="34" charset="0"/>
        </a:defRPr>
      </a:lvl8pPr>
      <a:lvl9pPr marL="3886200" indent="-228600"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44546A"/>
          </a:solidFill>
          <a:latin typeface="Arial" panose="020B0604020202020204" pitchFamily="34" charset="0"/>
          <a:cs typeface="Tahoma" panose="020B0604030504040204" pitchFamily="34" charset="0"/>
        </a:defRPr>
      </a:lvl9pPr>
    </p:titleStyle>
    <p:bodyStyle>
      <a:lvl1pPr marL="342900" indent="-342900" algn="l" defTabSz="449263" rtl="0" eaLnBrk="0" fontAlgn="base" hangingPunct="0">
        <a:spcBef>
          <a:spcPct val="0"/>
        </a:spcBef>
        <a:spcAft>
          <a:spcPts val="1413"/>
        </a:spcAft>
        <a:buClr>
          <a:srgbClr val="000000"/>
        </a:buClr>
        <a:buSzPct val="100000"/>
        <a:buFont typeface="Times New Roman" panose="02020603050405020304" pitchFamily="18" charset="0"/>
        <a:defRPr sz="3200" kern="1200">
          <a:solidFill>
            <a:srgbClr val="000000"/>
          </a:solidFill>
          <a:latin typeface="+mn-lt"/>
          <a:ea typeface="+mn-ea"/>
          <a:cs typeface="+mn-cs"/>
        </a:defRPr>
      </a:lvl1pPr>
      <a:lvl2pPr marL="742950" indent="-285750" algn="l" defTabSz="449263" rtl="0" eaLnBrk="0" fontAlgn="base" hangingPunct="0">
        <a:lnSpc>
          <a:spcPct val="90000"/>
        </a:lnSpc>
        <a:spcBef>
          <a:spcPts val="500"/>
        </a:spcBef>
        <a:spcAft>
          <a:spcPct val="0"/>
        </a:spcAft>
        <a:buClr>
          <a:srgbClr val="000000"/>
        </a:buClr>
        <a:buSzPct val="100000"/>
        <a:buFont typeface="Times New Roman" panose="02020603050405020304" pitchFamily="18" charset="0"/>
        <a:defRPr sz="2400" kern="1200">
          <a:solidFill>
            <a:srgbClr val="000000"/>
          </a:solidFill>
          <a:latin typeface="Calibri" panose="020F0502020204030204" pitchFamily="34" charset="0"/>
          <a:ea typeface="+mn-ea"/>
          <a:cs typeface="+mn-cs"/>
        </a:defRPr>
      </a:lvl2pPr>
      <a:lvl3pPr marL="1143000" indent="-228600" algn="l" defTabSz="449263" rtl="0" eaLnBrk="0" fontAlgn="base" hangingPunct="0">
        <a:lnSpc>
          <a:spcPct val="90000"/>
        </a:lnSpc>
        <a:spcBef>
          <a:spcPts val="500"/>
        </a:spcBef>
        <a:spcAft>
          <a:spcPct val="0"/>
        </a:spcAft>
        <a:buClr>
          <a:srgbClr val="000000"/>
        </a:buClr>
        <a:buSzPct val="100000"/>
        <a:buFont typeface="Times New Roman" panose="02020603050405020304" pitchFamily="18" charset="0"/>
        <a:defRPr sz="2000" kern="1200">
          <a:solidFill>
            <a:srgbClr val="000000"/>
          </a:solidFill>
          <a:latin typeface="Calibri" panose="020F0502020204030204" pitchFamily="34" charset="0"/>
          <a:ea typeface="+mn-ea"/>
          <a:cs typeface="+mn-cs"/>
        </a:defRPr>
      </a:lvl3pPr>
      <a:lvl4pPr marL="1600200" indent="-228600" algn="l" defTabSz="449263" rtl="0" eaLnBrk="0" fontAlgn="base" hangingPunct="0">
        <a:lnSpc>
          <a:spcPct val="90000"/>
        </a:lnSpc>
        <a:spcBef>
          <a:spcPts val="500"/>
        </a:spcBef>
        <a:spcAft>
          <a:spcPct val="0"/>
        </a:spcAft>
        <a:buClr>
          <a:srgbClr val="000000"/>
        </a:buClr>
        <a:buSzPct val="100000"/>
        <a:buFont typeface="Times New Roman" panose="02020603050405020304" pitchFamily="18" charset="0"/>
        <a:defRPr kern="1200">
          <a:solidFill>
            <a:srgbClr val="000000"/>
          </a:solidFill>
          <a:latin typeface="Calibri" panose="020F0502020204030204" pitchFamily="34" charset="0"/>
          <a:ea typeface="+mn-ea"/>
          <a:cs typeface="+mn-cs"/>
        </a:defRPr>
      </a:lvl4pPr>
      <a:lvl5pPr marL="2057400" indent="-228600" algn="l" defTabSz="449263" rtl="0" eaLnBrk="0" fontAlgn="base" hangingPunct="0">
        <a:lnSpc>
          <a:spcPct val="90000"/>
        </a:lnSpc>
        <a:spcBef>
          <a:spcPts val="500"/>
        </a:spcBef>
        <a:spcAft>
          <a:spcPct val="0"/>
        </a:spcAft>
        <a:buClr>
          <a:srgbClr val="000000"/>
        </a:buClr>
        <a:buSzPct val="100000"/>
        <a:buFont typeface="Times New Roman" panose="02020603050405020304" pitchFamily="18" charset="0"/>
        <a:defRPr kern="1200">
          <a:solidFill>
            <a:srgbClr val="000000"/>
          </a:solidFill>
          <a:latin typeface="Calibri" panose="020F050202020403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image" Target="../media/image4.GIF"/><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7.xml"/><Relationship Id="rId5" Type="http://schemas.openxmlformats.org/officeDocument/2006/relationships/image" Target="../media/image5.GIF"/><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8.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7.xml"/><Relationship Id="rId5" Type="http://schemas.openxmlformats.org/officeDocument/2006/relationships/image" Target="../media/image7.GIF"/><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0.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4.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5.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6.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7.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8.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smtClean="0">
                <a:solidFill>
                  <a:srgbClr val="000000"/>
                </a:solidFill>
                <a:latin typeface="Arial" panose="020B0604020202020204" pitchFamily="34" charset="0"/>
              </a:rPr>
              <a:t>RaVG </a:t>
            </a:r>
            <a:r>
              <a:rPr lang="de-DE" altLang="de-DE" sz="1400" dirty="0">
                <a:solidFill>
                  <a:srgbClr val="000000"/>
                </a:solidFill>
                <a:latin typeface="Arial" panose="020B0604020202020204" pitchFamily="34" charset="0"/>
              </a:rPr>
              <a:t>Dr. Philipp Wittmann (VG Karlsruhe / Wissenschaftlicher Mitarbeiter am BVerfG) – </a:t>
            </a:r>
            <a:r>
              <a:rPr lang="de-DE" altLang="de-DE" sz="1400" dirty="0" smtClean="0">
                <a:solidFill>
                  <a:srgbClr val="000000"/>
                </a:solidFill>
                <a:latin typeface="Arial" panose="020B0604020202020204" pitchFamily="34" charset="0"/>
              </a:rPr>
              <a:t>Rechtsschutz</a:t>
            </a:r>
            <a:r>
              <a:rPr lang="de-DE" altLang="de-DE" sz="1400" dirty="0">
                <a:solidFill>
                  <a:srgbClr val="000000"/>
                </a:solidFill>
                <a:latin typeface="Arial" panose="020B0604020202020204" pitchFamily="34" charset="0"/>
              </a:rPr>
              <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
        <p:nvSpPr>
          <p:cNvPr id="15363" name="Text Box 2"/>
          <p:cNvSpPr txBox="1">
            <a:spLocks noChangeArrowheads="1"/>
          </p:cNvSpPr>
          <p:nvPr/>
        </p:nvSpPr>
        <p:spPr bwMode="auto">
          <a:xfrm>
            <a:off x="503238" y="1768475"/>
            <a:ext cx="9072562" cy="5183188"/>
          </a:xfrm>
          <a:prstGeom prst="rect">
            <a:avLst/>
          </a:prstGeom>
          <a:noFill/>
          <a:ln>
            <a:noFill/>
          </a:ln>
          <a:extLst/>
        </p:spPr>
        <p:txBody>
          <a:bodyPr lIns="0" tIns="0" rIns="0" bIns="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SzPct val="100000"/>
              <a:defRPr/>
            </a:pPr>
            <a:r>
              <a:rPr lang="de-DE" altLang="de-DE" sz="3200" dirty="0" smtClean="0">
                <a:solidFill>
                  <a:srgbClr val="000000"/>
                </a:solidFill>
                <a:latin typeface="Arial" panose="020B0604020202020204" pitchFamily="34" charset="0"/>
                <a:cs typeface="+mn-cs"/>
              </a:rPr>
              <a:t>Ringvorlesung</a:t>
            </a:r>
            <a:r>
              <a:rPr lang="de-DE" altLang="de-DE" sz="3200" dirty="0">
                <a:solidFill>
                  <a:srgbClr val="000000"/>
                </a:solidFill>
                <a:latin typeface="Arial" panose="020B0604020202020204" pitchFamily="34" charset="0"/>
                <a:cs typeface="+mn-cs"/>
              </a:rPr>
              <a:t>: </a:t>
            </a:r>
            <a:endParaRPr lang="de-DE" altLang="de-DE" sz="3200" dirty="0" smtClean="0">
              <a:solidFill>
                <a:srgbClr val="000000"/>
              </a:solidFill>
              <a:latin typeface="Arial" panose="020B0604020202020204" pitchFamily="34" charset="0"/>
              <a:cs typeface="+mn-cs"/>
            </a:endParaRPr>
          </a:p>
          <a:p>
            <a:pPr algn="ctr" hangingPunct="0">
              <a:spcAft>
                <a:spcPts val="1413"/>
              </a:spcAft>
              <a:buSzPct val="100000"/>
              <a:defRPr/>
            </a:pPr>
            <a:r>
              <a:rPr lang="de-DE" altLang="de-DE" sz="3200" dirty="0" smtClean="0">
                <a:solidFill>
                  <a:srgbClr val="000000"/>
                </a:solidFill>
                <a:latin typeface="Arial" panose="020B0604020202020204" pitchFamily="34" charset="0"/>
                <a:cs typeface="+mn-cs"/>
              </a:rPr>
              <a:t>Grundlagen </a:t>
            </a:r>
            <a:r>
              <a:rPr lang="de-DE" altLang="de-DE" sz="3200" dirty="0">
                <a:solidFill>
                  <a:srgbClr val="000000"/>
                </a:solidFill>
                <a:latin typeface="Arial" panose="020B0604020202020204" pitchFamily="34" charset="0"/>
                <a:cs typeface="+mn-cs"/>
              </a:rPr>
              <a:t>des Aufenthalts- und Asylrechts an der Universität </a:t>
            </a:r>
            <a:r>
              <a:rPr lang="de-DE" altLang="de-DE" sz="3200" dirty="0" smtClean="0">
                <a:solidFill>
                  <a:srgbClr val="000000"/>
                </a:solidFill>
                <a:latin typeface="Arial" panose="020B0604020202020204" pitchFamily="34" charset="0"/>
                <a:cs typeface="+mn-cs"/>
              </a:rPr>
              <a:t>Heidelberg (</a:t>
            </a:r>
            <a:r>
              <a:rPr lang="de-DE" altLang="de-DE" sz="3200" dirty="0">
                <a:solidFill>
                  <a:srgbClr val="000000"/>
                </a:solidFill>
                <a:latin typeface="Arial" panose="020B0604020202020204" pitchFamily="34" charset="0"/>
                <a:cs typeface="+mn-cs"/>
              </a:rPr>
              <a:t>S</a:t>
            </a:r>
            <a:r>
              <a:rPr lang="de-DE" altLang="de-DE" sz="3200" dirty="0" smtClean="0">
                <a:solidFill>
                  <a:srgbClr val="000000"/>
                </a:solidFill>
                <a:latin typeface="Arial" panose="020B0604020202020204" pitchFamily="34" charset="0"/>
                <a:cs typeface="+mn-cs"/>
              </a:rPr>
              <a:t>S 2018)</a:t>
            </a:r>
            <a:endParaRPr lang="de-DE" altLang="de-DE" sz="3200" dirty="0">
              <a:solidFill>
                <a:srgbClr val="000000"/>
              </a:solidFill>
              <a:latin typeface="Arial" panose="020B0604020202020204" pitchFamily="34" charset="0"/>
              <a:cs typeface="+mn-cs"/>
            </a:endParaRPr>
          </a:p>
          <a:p>
            <a:pPr algn="ctr" hangingPunct="0">
              <a:spcAft>
                <a:spcPts val="1413"/>
              </a:spcAft>
              <a:buSzPct val="100000"/>
              <a:defRPr/>
            </a:pPr>
            <a:endParaRPr lang="de-DE" altLang="de-DE" sz="3200" dirty="0">
              <a:solidFill>
                <a:srgbClr val="000000"/>
              </a:solidFill>
              <a:latin typeface="Arial" panose="020B0604020202020204" pitchFamily="34" charset="0"/>
              <a:cs typeface="+mn-cs"/>
            </a:endParaRPr>
          </a:p>
          <a:p>
            <a:pPr algn="ctr" hangingPunct="0">
              <a:spcAft>
                <a:spcPts val="1413"/>
              </a:spcAft>
              <a:buSzPct val="100000"/>
              <a:defRPr/>
            </a:pPr>
            <a:r>
              <a:rPr lang="de-DE" altLang="de-DE" sz="3200" dirty="0">
                <a:solidFill>
                  <a:srgbClr val="000000"/>
                </a:solidFill>
                <a:latin typeface="Arial" panose="020B0604020202020204" pitchFamily="34" charset="0"/>
                <a:cs typeface="+mn-cs"/>
              </a:rPr>
              <a:t>–</a:t>
            </a:r>
          </a:p>
          <a:p>
            <a:pPr algn="ctr" hangingPunct="0">
              <a:spcAft>
                <a:spcPts val="1413"/>
              </a:spcAft>
              <a:buSzPct val="100000"/>
              <a:defRPr/>
            </a:pPr>
            <a:endParaRPr lang="de-DE" altLang="de-DE" sz="3200" dirty="0">
              <a:solidFill>
                <a:srgbClr val="000000"/>
              </a:solidFill>
              <a:latin typeface="Arial" panose="020B0604020202020204" pitchFamily="34" charset="0"/>
              <a:cs typeface="+mn-cs"/>
            </a:endParaRPr>
          </a:p>
          <a:p>
            <a:pPr algn="ctr" hangingPunct="0">
              <a:spcAft>
                <a:spcPts val="1413"/>
              </a:spcAft>
              <a:buSzPct val="100000"/>
              <a:defRPr/>
            </a:pPr>
            <a:r>
              <a:rPr lang="de-DE" altLang="de-DE" sz="3200" dirty="0" smtClean="0">
                <a:solidFill>
                  <a:srgbClr val="000000"/>
                </a:solidFill>
                <a:latin typeface="Arial" panose="020B0604020202020204" pitchFamily="34" charset="0"/>
                <a:cs typeface="+mn-cs"/>
              </a:rPr>
              <a:t>Asylrecht</a:t>
            </a:r>
            <a:r>
              <a:rPr lang="de-DE" altLang="de-DE" sz="3200" dirty="0">
                <a:solidFill>
                  <a:srgbClr val="000000"/>
                </a:solidFill>
                <a:latin typeface="Arial" panose="020B0604020202020204" pitchFamily="34" charset="0"/>
                <a:cs typeface="+mn-cs"/>
              </a:rPr>
              <a:t>: </a:t>
            </a:r>
            <a:r>
              <a:rPr lang="de-DE" altLang="de-DE" sz="3200" dirty="0" smtClean="0">
                <a:solidFill>
                  <a:srgbClr val="000000"/>
                </a:solidFill>
                <a:latin typeface="Arial" panose="020B0604020202020204" pitchFamily="34" charset="0"/>
                <a:cs typeface="+mn-cs"/>
              </a:rPr>
              <a:t>Rechtsschutz und Klagearten</a:t>
            </a:r>
            <a:endParaRPr lang="de-DE" altLang="de-DE" sz="3200" dirty="0">
              <a:solidFill>
                <a:srgbClr val="000000"/>
              </a:solidFill>
              <a:latin typeface="Arial" panose="020B0604020202020204" pitchFamily="34" charset="0"/>
              <a:cs typeface="+mn-cs"/>
            </a:endParaRPr>
          </a:p>
          <a:p>
            <a:pPr hangingPunct="0">
              <a:spcAft>
                <a:spcPts val="0"/>
              </a:spcAft>
              <a:buSzPct val="100000"/>
              <a:defRPr/>
            </a:pPr>
            <a:r>
              <a:rPr lang="de-DE" altLang="de-DE" sz="1400" dirty="0">
                <a:solidFill>
                  <a:schemeClr val="tx1">
                    <a:lumMod val="65000"/>
                    <a:lumOff val="35000"/>
                  </a:schemeClr>
                </a:solidFill>
                <a:latin typeface="Arial" panose="020B0604020202020204" pitchFamily="34" charset="0"/>
              </a:rPr>
              <a:t>Stand: 21.5.2018</a:t>
            </a:r>
          </a:p>
          <a:p>
            <a:pPr hangingPunct="0">
              <a:spcAft>
                <a:spcPts val="0"/>
              </a:spcAft>
              <a:buSzPct val="100000"/>
              <a:defRPr/>
            </a:pPr>
            <a:r>
              <a:rPr lang="de-DE" altLang="de-DE" sz="1400" dirty="0">
                <a:solidFill>
                  <a:schemeClr val="tx1">
                    <a:lumMod val="65000"/>
                    <a:lumOff val="35000"/>
                  </a:schemeClr>
                </a:solidFill>
                <a:latin typeface="Arial" panose="020B0604020202020204" pitchFamily="34" charset="0"/>
              </a:rPr>
              <a:t>AsylG </a:t>
            </a:r>
            <a:r>
              <a:rPr lang="de-DE" altLang="de-DE" sz="1400" dirty="0" err="1">
                <a:solidFill>
                  <a:schemeClr val="tx1">
                    <a:lumMod val="65000"/>
                    <a:lumOff val="35000"/>
                  </a:schemeClr>
                </a:solidFill>
                <a:latin typeface="Arial" panose="020B0604020202020204" pitchFamily="34" charset="0"/>
              </a:rPr>
              <a:t>i.d</a:t>
            </a:r>
            <a:r>
              <a:rPr lang="de-DE" altLang="de-DE" sz="1400" dirty="0">
                <a:solidFill>
                  <a:schemeClr val="tx1">
                    <a:lumMod val="65000"/>
                    <a:lumOff val="35000"/>
                  </a:schemeClr>
                </a:solidFill>
                <a:latin typeface="Arial" panose="020B0604020202020204" pitchFamily="34" charset="0"/>
              </a:rPr>
              <a:t>. durch Art. 2 d. G. v. 20.07.2017 geänderten Fassung (BGBl. I S. 2780)</a:t>
            </a:r>
          </a:p>
          <a:p>
            <a:pPr hangingPunct="0">
              <a:spcAft>
                <a:spcPts val="0"/>
              </a:spcAft>
              <a:buSzPct val="100000"/>
              <a:defRPr/>
            </a:pPr>
            <a:r>
              <a:rPr lang="de-DE" altLang="de-DE" sz="1400" dirty="0">
                <a:solidFill>
                  <a:schemeClr val="tx1">
                    <a:lumMod val="65000"/>
                    <a:lumOff val="35000"/>
                  </a:schemeClr>
                </a:solidFill>
                <a:latin typeface="Arial" panose="020B0604020202020204" pitchFamily="34" charset="0"/>
              </a:rPr>
              <a:t>VwGO </a:t>
            </a:r>
            <a:r>
              <a:rPr lang="de-DE" altLang="de-DE" sz="1400" dirty="0" err="1">
                <a:solidFill>
                  <a:schemeClr val="tx1">
                    <a:lumMod val="65000"/>
                    <a:lumOff val="35000"/>
                  </a:schemeClr>
                </a:solidFill>
                <a:latin typeface="Arial" panose="020B0604020202020204" pitchFamily="34" charset="0"/>
              </a:rPr>
              <a:t>i.d</a:t>
            </a:r>
            <a:r>
              <a:rPr lang="de-DE" altLang="de-DE" sz="1400" dirty="0">
                <a:solidFill>
                  <a:schemeClr val="tx1">
                    <a:lumMod val="65000"/>
                    <a:lumOff val="35000"/>
                  </a:schemeClr>
                </a:solidFill>
                <a:latin typeface="Arial" panose="020B0604020202020204" pitchFamily="34" charset="0"/>
              </a:rPr>
              <a:t>. durch Art. 5 d. G. v. 8.10.2017 geänderten Fassung (BGBl. I S. I 3546)</a:t>
            </a:r>
          </a:p>
          <a:p>
            <a:pPr hangingPunct="0">
              <a:spcAft>
                <a:spcPts val="0"/>
              </a:spcAft>
              <a:buSzPct val="100000"/>
              <a:defRPr/>
            </a:pPr>
            <a:r>
              <a:rPr lang="de-DE" altLang="de-DE" sz="1400" dirty="0">
                <a:solidFill>
                  <a:schemeClr val="tx1">
                    <a:lumMod val="65000"/>
                    <a:lumOff val="35000"/>
                  </a:schemeClr>
                </a:solidFill>
                <a:latin typeface="Arial" panose="020B0604020202020204" pitchFamily="34" charset="0"/>
              </a:rPr>
              <a:t>VwVfG </a:t>
            </a:r>
            <a:r>
              <a:rPr lang="de-DE" altLang="de-DE" sz="1400" dirty="0" err="1">
                <a:solidFill>
                  <a:schemeClr val="tx1">
                    <a:lumMod val="65000"/>
                    <a:lumOff val="35000"/>
                  </a:schemeClr>
                </a:solidFill>
                <a:latin typeface="Arial" panose="020B0604020202020204" pitchFamily="34" charset="0"/>
              </a:rPr>
              <a:t>i.d</a:t>
            </a:r>
            <a:r>
              <a:rPr lang="de-DE" altLang="de-DE" sz="1400" dirty="0">
                <a:solidFill>
                  <a:schemeClr val="tx1">
                    <a:lumMod val="65000"/>
                    <a:lumOff val="35000"/>
                  </a:schemeClr>
                </a:solidFill>
                <a:latin typeface="Arial" panose="020B0604020202020204" pitchFamily="34" charset="0"/>
              </a:rPr>
              <a:t>. durch Art. 11 d. 2 G v. 18.7.2017 geänderten Fassung (BGBl. I 2745)</a:t>
            </a:r>
          </a:p>
          <a:p>
            <a:pPr algn="ctr" hangingPunct="0">
              <a:spcAft>
                <a:spcPts val="1413"/>
              </a:spcAft>
              <a:buSzPct val="100000"/>
              <a:defRPr/>
            </a:pPr>
            <a:endParaRPr lang="de-DE" altLang="de-DE" sz="3200" dirty="0">
              <a:solidFill>
                <a:srgbClr val="000000"/>
              </a:solidFill>
              <a:latin typeface="Arial" panose="020B0604020202020204" pitchFamily="34" charset="0"/>
              <a:cs typeface="+mn-cs"/>
            </a:endParaRPr>
          </a:p>
        </p:txBody>
      </p:sp>
      <p:pic>
        <p:nvPicPr>
          <p:cNvPr id="1536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5"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35593268"/>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3875" y="911225"/>
            <a:ext cx="9072563"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800" b="1" dirty="0" smtClean="0">
                <a:solidFill>
                  <a:srgbClr val="000000"/>
                </a:solidFill>
                <a:latin typeface="Arial" panose="020B0604020202020204" pitchFamily="34" charset="0"/>
                <a:cs typeface="+mn-cs"/>
              </a:rPr>
              <a:t>IV. Typische Rechtschutzkonstellationen im Asylverfahrensrecht – Grundregeln (I)</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b="1" u="sng" dirty="0" smtClean="0">
                <a:solidFill>
                  <a:srgbClr val="000000"/>
                </a:solidFill>
                <a:latin typeface="Arial" panose="020B0604020202020204" pitchFamily="34" charset="0"/>
                <a:cs typeface="+mn-cs"/>
              </a:rPr>
              <a:t>1. Schritt:</a:t>
            </a:r>
            <a:r>
              <a:rPr lang="de-DE" altLang="de-DE" sz="2000" b="1" dirty="0" smtClean="0">
                <a:solidFill>
                  <a:srgbClr val="000000"/>
                </a:solidFill>
                <a:latin typeface="Arial" panose="020B0604020202020204" pitchFamily="34" charset="0"/>
                <a:cs typeface="+mn-cs"/>
              </a:rPr>
              <a:t> </a:t>
            </a:r>
            <a:r>
              <a:rPr lang="de-DE" altLang="de-DE" sz="2000" dirty="0" smtClean="0">
                <a:solidFill>
                  <a:srgbClr val="000000"/>
                </a:solidFill>
                <a:latin typeface="Arial" panose="020B0604020202020204" pitchFamily="34" charset="0"/>
                <a:cs typeface="+mn-cs"/>
              </a:rPr>
              <a:t>Ermitteln, was geltend gemacht werden soll </a:t>
            </a:r>
          </a:p>
          <a:p>
            <a:pPr marL="457200" indent="-457200" algn="just" hangingPunct="0">
              <a:spcAft>
                <a:spcPts val="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050" dirty="0" smtClean="0">
              <a:solidFill>
                <a:srgbClr val="000000"/>
              </a:solidFill>
              <a:latin typeface="Arial" panose="020B0604020202020204" pitchFamily="34" charset="0"/>
              <a:cs typeface="+mn-cs"/>
            </a:endParaRPr>
          </a:p>
          <a:p>
            <a:pPr marL="342900" indent="-342900" algn="just" hangingPunct="0">
              <a:spcAft>
                <a:spcPts val="50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wurde schon ein Asylantrag gestellt / wurde über diesen schon entschieden?</a:t>
            </a:r>
          </a:p>
          <a:p>
            <a:pPr algn="just" hangingPunct="0">
              <a:spcAft>
                <a:spcPts val="500"/>
              </a:spcAft>
              <a:buClrTx/>
              <a:tabLst>
                <a:tab pos="354013"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sym typeface="Wingdings" panose="05000000000000000000" pitchFamily="2" charset="2"/>
              </a:rPr>
              <a:t>	</a:t>
            </a:r>
            <a:r>
              <a:rPr lang="de-DE" altLang="de-DE" sz="1600" b="1" dirty="0" smtClean="0">
                <a:solidFill>
                  <a:srgbClr val="000000"/>
                </a:solidFill>
                <a:latin typeface="Arial" panose="020B0604020202020204" pitchFamily="34" charset="0"/>
                <a:cs typeface="+mn-cs"/>
                <a:sym typeface="Wingdings" panose="05000000000000000000" pitchFamily="2" charset="2"/>
              </a:rPr>
              <a:t> wenn nein: i.d.R. kein (asylrechtlicher) Rechtsschutz nötig (ggf. Untätigkeitsklage)</a:t>
            </a:r>
            <a:endParaRPr lang="de-DE" altLang="de-DE" sz="1600" b="1" dirty="0" smtClean="0">
              <a:solidFill>
                <a:srgbClr val="000000"/>
              </a:solidFill>
              <a:latin typeface="Arial" panose="020B0604020202020204" pitchFamily="34" charset="0"/>
              <a:cs typeface="+mn-cs"/>
            </a:endParaRPr>
          </a:p>
          <a:p>
            <a:pPr marL="342900" indent="-342900" algn="just" hangingPunct="0">
              <a:spcAft>
                <a:spcPts val="100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750" dirty="0" smtClean="0">
                <a:solidFill>
                  <a:srgbClr val="000000"/>
                </a:solidFill>
                <a:latin typeface="Arial" panose="020B0604020202020204" pitchFamily="34" charset="0"/>
                <a:cs typeface="+mn-cs"/>
              </a:rPr>
              <a:t>wenn zielstaatsbezogene Umstände (Asyl / int. Schutz / Abschiebungsverbote): Antrags- / Klagegegner </a:t>
            </a:r>
            <a:r>
              <a:rPr lang="de-DE" altLang="de-DE" sz="1750" u="sng" dirty="0" smtClean="0">
                <a:solidFill>
                  <a:srgbClr val="000000"/>
                </a:solidFill>
                <a:latin typeface="Arial" panose="020B0604020202020204" pitchFamily="34" charset="0"/>
                <a:cs typeface="+mn-cs"/>
              </a:rPr>
              <a:t>ist (nahezu) immer</a:t>
            </a:r>
            <a:r>
              <a:rPr lang="de-DE" altLang="de-DE" sz="1750" dirty="0" smtClean="0">
                <a:solidFill>
                  <a:srgbClr val="000000"/>
                </a:solidFill>
                <a:latin typeface="Arial" panose="020B0604020202020204" pitchFamily="34" charset="0"/>
                <a:cs typeface="+mn-cs"/>
              </a:rPr>
              <a:t> das Bundesamt f. Migration u. Flüchtlinge (BRD)</a:t>
            </a:r>
          </a:p>
          <a:p>
            <a:pPr marL="719138"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wichtig: auch z.B. Familienasyl / int. Schutz f. Familienangehörige (§ 26 AsylG)</a:t>
            </a:r>
          </a:p>
          <a:p>
            <a:pPr marL="719138"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wichtig: BAMF ist auch bei </a:t>
            </a:r>
            <a:r>
              <a:rPr lang="de-DE" altLang="de-DE" sz="1600" dirty="0" err="1" smtClean="0">
                <a:solidFill>
                  <a:srgbClr val="000000"/>
                </a:solidFill>
                <a:latin typeface="Arial" panose="020B0604020202020204" pitchFamily="34" charset="0"/>
                <a:cs typeface="+mn-cs"/>
              </a:rPr>
              <a:t>eRS</a:t>
            </a:r>
            <a:r>
              <a:rPr lang="de-DE" altLang="de-DE" sz="1600" dirty="0" smtClean="0">
                <a:solidFill>
                  <a:srgbClr val="000000"/>
                </a:solidFill>
                <a:latin typeface="Arial" panose="020B0604020202020204" pitchFamily="34" charset="0"/>
                <a:cs typeface="+mn-cs"/>
              </a:rPr>
              <a:t> gegen Ablehnung eines Asylfolgeantrag ohne Abschiebungsandrohung der richtige Antragsgegner (siehe später)</a:t>
            </a:r>
          </a:p>
          <a:p>
            <a:pPr marL="719138"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Ausnahme: Geltendmachung von Abschiebungsverboten </a:t>
            </a:r>
            <a:r>
              <a:rPr lang="de-DE" altLang="de-DE" sz="1600" dirty="0" err="1" smtClean="0">
                <a:solidFill>
                  <a:srgbClr val="000000"/>
                </a:solidFill>
                <a:latin typeface="Arial" panose="020B0604020202020204" pitchFamily="34" charset="0"/>
                <a:cs typeface="+mn-cs"/>
              </a:rPr>
              <a:t>ggü</a:t>
            </a:r>
            <a:r>
              <a:rPr lang="de-DE" altLang="de-DE" sz="1600" dirty="0" smtClean="0">
                <a:solidFill>
                  <a:srgbClr val="000000"/>
                </a:solidFill>
                <a:latin typeface="Arial" panose="020B0604020202020204" pitchFamily="34" charset="0"/>
                <a:cs typeface="+mn-cs"/>
              </a:rPr>
              <a:t>. Ausländerbehörden, </a:t>
            </a:r>
            <a:r>
              <a:rPr lang="de-DE" altLang="de-DE" sz="1600" u="sng" dirty="0" smtClean="0">
                <a:solidFill>
                  <a:srgbClr val="000000"/>
                </a:solidFill>
                <a:latin typeface="Arial" panose="020B0604020202020204" pitchFamily="34" charset="0"/>
                <a:cs typeface="+mn-cs"/>
              </a:rPr>
              <a:t>solange kein Asylantrag gestellt wurde </a:t>
            </a:r>
            <a:r>
              <a:rPr lang="de-DE" altLang="de-DE" sz="1600" dirty="0" smtClean="0">
                <a:solidFill>
                  <a:srgbClr val="000000"/>
                </a:solidFill>
                <a:latin typeface="Arial" panose="020B0604020202020204" pitchFamily="34" charset="0"/>
                <a:cs typeface="+mn-cs"/>
              </a:rPr>
              <a:t>(§ 24 Abs. 2, § 42 AsylG; </a:t>
            </a:r>
            <a:r>
              <a:rPr lang="de-DE" altLang="de-DE" sz="1600" u="sng" dirty="0" smtClean="0">
                <a:solidFill>
                  <a:srgbClr val="000000"/>
                </a:solidFill>
                <a:latin typeface="Arial" panose="020B0604020202020204" pitchFamily="34" charset="0"/>
                <a:cs typeface="+mn-cs"/>
              </a:rPr>
              <a:t>dann allg. Ausländerrecht</a:t>
            </a:r>
            <a:r>
              <a:rPr lang="de-DE" altLang="de-DE" sz="1600" dirty="0" smtClean="0">
                <a:solidFill>
                  <a:srgbClr val="000000"/>
                </a:solidFill>
                <a:latin typeface="Arial" panose="020B0604020202020204" pitchFamily="34" charset="0"/>
                <a:cs typeface="+mn-cs"/>
              </a:rPr>
              <a:t>)</a:t>
            </a:r>
          </a:p>
          <a:p>
            <a:pPr marL="10858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000" dirty="0" smtClean="0">
              <a:solidFill>
                <a:srgbClr val="000000"/>
              </a:solidFill>
              <a:latin typeface="Arial" panose="020B0604020202020204" pitchFamily="34" charset="0"/>
              <a:cs typeface="+mn-cs"/>
            </a:endParaRPr>
          </a:p>
          <a:p>
            <a:pPr marL="342900" indent="-342900" algn="just" hangingPunct="0">
              <a:spcAft>
                <a:spcPts val="60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wenn  inlandsbezogene Vollstreckungshindernisse nach § 60a Abs. 2 AufenthG: Antrags- / Klagegegner ist i.d.R. der Rechtsträger der f. d. Abschiebung zuständigen Ausländerbehörde (Bad.-Württ.: Regierungspräsidium Karlsruhe / Land Bad.-Württ.) </a:t>
            </a:r>
          </a:p>
          <a:p>
            <a:pPr marL="719138"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z.B. bei Reiseunfähigkeit (Unmöglichkeit der Abschiebung </a:t>
            </a:r>
            <a:r>
              <a:rPr lang="de-DE" altLang="de-DE" sz="1600" u="sng" dirty="0" smtClean="0">
                <a:solidFill>
                  <a:srgbClr val="000000"/>
                </a:solidFill>
                <a:latin typeface="Arial" panose="020B0604020202020204" pitchFamily="34" charset="0"/>
                <a:cs typeface="+mn-cs"/>
              </a:rPr>
              <a:t>unabhängig vom Zielstaat</a:t>
            </a:r>
            <a:r>
              <a:rPr lang="de-DE" altLang="de-DE" sz="1600" dirty="0" smtClean="0">
                <a:solidFill>
                  <a:srgbClr val="000000"/>
                </a:solidFill>
                <a:latin typeface="Arial" panose="020B0604020202020204" pitchFamily="34" charset="0"/>
                <a:cs typeface="+mn-cs"/>
              </a:rPr>
              <a:t>)</a:t>
            </a:r>
          </a:p>
          <a:p>
            <a:pPr marL="719138"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z.B. zur Erhaltung der familiären Lebensgemeinschaft (Duldungsgrund nach § 60a Abs. 2 AufenthG i.V.m. Art. 6 GG)</a:t>
            </a:r>
          </a:p>
          <a:p>
            <a:pPr marL="719138"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b="1" dirty="0" smtClean="0">
                <a:solidFill>
                  <a:srgbClr val="000000"/>
                </a:solidFill>
                <a:latin typeface="Arial" panose="020B0604020202020204" pitchFamily="34" charset="0"/>
                <a:cs typeface="+mn-cs"/>
              </a:rPr>
              <a:t>wichtig: kein Asyl(</a:t>
            </a:r>
            <a:r>
              <a:rPr lang="de-DE" altLang="de-DE" sz="1600" b="1" dirty="0" err="1" smtClean="0">
                <a:solidFill>
                  <a:srgbClr val="000000"/>
                </a:solidFill>
                <a:latin typeface="Arial" panose="020B0604020202020204" pitchFamily="34" charset="0"/>
                <a:cs typeface="+mn-cs"/>
              </a:rPr>
              <a:t>verfahrens</a:t>
            </a:r>
            <a:r>
              <a:rPr lang="de-DE" altLang="de-DE" sz="1600" b="1" dirty="0" smtClean="0">
                <a:solidFill>
                  <a:srgbClr val="000000"/>
                </a:solidFill>
                <a:latin typeface="Arial" panose="020B0604020202020204" pitchFamily="34" charset="0"/>
                <a:cs typeface="+mn-cs"/>
              </a:rPr>
              <a:t>)recht, sondern </a:t>
            </a:r>
            <a:r>
              <a:rPr lang="de-DE" altLang="de-DE" sz="1600" b="1" u="sng" dirty="0" smtClean="0">
                <a:solidFill>
                  <a:srgbClr val="000000"/>
                </a:solidFill>
                <a:latin typeface="Arial" panose="020B0604020202020204" pitchFamily="34" charset="0"/>
                <a:cs typeface="+mn-cs"/>
              </a:rPr>
              <a:t>allgemeines Ausländerrecht</a:t>
            </a:r>
          </a:p>
          <a:p>
            <a:pPr marL="719138"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Ausnahme: im Verfahren der Abschiebungsan</a:t>
            </a:r>
            <a:r>
              <a:rPr lang="de-DE" altLang="de-DE" sz="1600" u="sng" dirty="0" smtClean="0">
                <a:solidFill>
                  <a:srgbClr val="000000"/>
                </a:solidFill>
                <a:latin typeface="Arial" panose="020B0604020202020204" pitchFamily="34" charset="0"/>
                <a:cs typeface="+mn-cs"/>
              </a:rPr>
              <a:t>ordnung</a:t>
            </a:r>
            <a:r>
              <a:rPr lang="de-DE" altLang="de-DE" sz="1600" dirty="0" smtClean="0">
                <a:solidFill>
                  <a:srgbClr val="000000"/>
                </a:solidFill>
                <a:latin typeface="Arial" panose="020B0604020202020204" pitchFamily="34" charset="0"/>
                <a:cs typeface="+mn-cs"/>
              </a:rPr>
              <a:t> (Dublin-Verfahren) prüft BAMF auch inlandsbezogene Vollstreckungshindernisse</a:t>
            </a: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smtClean="0">
              <a:solidFill>
                <a:srgbClr val="000000"/>
              </a:solidFill>
              <a:latin typeface="Arial" panose="020B0604020202020204" pitchFamily="34" charset="0"/>
              <a:cs typeface="+mn-cs"/>
            </a:endParaRPr>
          </a:p>
        </p:txBody>
      </p:sp>
      <p:pic>
        <p:nvPicPr>
          <p:cNvPr id="2560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smtClean="0">
                <a:solidFill>
                  <a:srgbClr val="000000"/>
                </a:solidFill>
                <a:latin typeface="Arial" panose="020B0604020202020204" pitchFamily="34" charset="0"/>
              </a:rPr>
              <a:t>RaVG </a:t>
            </a:r>
            <a:r>
              <a:rPr lang="de-DE" altLang="de-DE" sz="1400" dirty="0">
                <a:solidFill>
                  <a:srgbClr val="000000"/>
                </a:solidFill>
                <a:latin typeface="Arial" panose="020B0604020202020204" pitchFamily="34" charset="0"/>
              </a:rPr>
              <a:t>Dr. Philipp Wittmann (VG Karlsruhe / Wissenschaftlicher Mitarbeiter am BVerfG) – </a:t>
            </a:r>
            <a:r>
              <a:rPr lang="de-DE" altLang="de-DE" sz="1400" dirty="0" smtClean="0">
                <a:solidFill>
                  <a:srgbClr val="000000"/>
                </a:solidFill>
                <a:latin typeface="Arial" panose="020B0604020202020204" pitchFamily="34" charset="0"/>
              </a:rPr>
              <a:t>Rechtsschutz</a:t>
            </a:r>
            <a:r>
              <a:rPr lang="de-DE" altLang="de-DE" sz="1400" dirty="0">
                <a:solidFill>
                  <a:srgbClr val="000000"/>
                </a:solidFill>
                <a:latin typeface="Arial" panose="020B0604020202020204" pitchFamily="34" charset="0"/>
              </a:rPr>
              <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4" end="4"/>
                                            </p:txEl>
                                          </p:spTgt>
                                        </p:tgtEl>
                                        <p:attrNameLst>
                                          <p:attrName>style.visibility</p:attrName>
                                        </p:attrNameLst>
                                      </p:cBhvr>
                                      <p:to>
                                        <p:strVal val="visible"/>
                                      </p:to>
                                    </p:set>
                                    <p:animEffect transition="in" filter="fade">
                                      <p:cBhvr>
                                        <p:cTn id="7" dur="1000"/>
                                        <p:tgtEl>
                                          <p:spTgt spid="3075">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5" end="5"/>
                                            </p:txEl>
                                          </p:spTgt>
                                        </p:tgtEl>
                                        <p:attrNameLst>
                                          <p:attrName>style.visibility</p:attrName>
                                        </p:attrNameLst>
                                      </p:cBhvr>
                                      <p:to>
                                        <p:strVal val="visible"/>
                                      </p:to>
                                    </p:set>
                                    <p:animEffect transition="in" filter="fade">
                                      <p:cBhvr>
                                        <p:cTn id="12" dur="1000"/>
                                        <p:tgtEl>
                                          <p:spTgt spid="3075">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6" end="6"/>
                                            </p:txEl>
                                          </p:spTgt>
                                        </p:tgtEl>
                                        <p:attrNameLst>
                                          <p:attrName>style.visibility</p:attrName>
                                        </p:attrNameLst>
                                      </p:cBhvr>
                                      <p:to>
                                        <p:strVal val="visible"/>
                                      </p:to>
                                    </p:set>
                                    <p:animEffect transition="in" filter="fade">
                                      <p:cBhvr>
                                        <p:cTn id="17" dur="1000"/>
                                        <p:tgtEl>
                                          <p:spTgt spid="3075">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7" end="7"/>
                                            </p:txEl>
                                          </p:spTgt>
                                        </p:tgtEl>
                                        <p:attrNameLst>
                                          <p:attrName>style.visibility</p:attrName>
                                        </p:attrNameLst>
                                      </p:cBhvr>
                                      <p:to>
                                        <p:strVal val="visible"/>
                                      </p:to>
                                    </p:set>
                                    <p:animEffect transition="in" filter="fade">
                                      <p:cBhvr>
                                        <p:cTn id="22" dur="1000"/>
                                        <p:tgtEl>
                                          <p:spTgt spid="3075">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075">
                                            <p:txEl>
                                              <p:pRg st="8" end="8"/>
                                            </p:txEl>
                                          </p:spTgt>
                                        </p:tgtEl>
                                        <p:attrNameLst>
                                          <p:attrName>style.visibility</p:attrName>
                                        </p:attrNameLst>
                                      </p:cBhvr>
                                      <p:to>
                                        <p:strVal val="visible"/>
                                      </p:to>
                                    </p:set>
                                    <p:animEffect transition="in" filter="fade">
                                      <p:cBhvr>
                                        <p:cTn id="27" dur="1000"/>
                                        <p:tgtEl>
                                          <p:spTgt spid="3075">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075">
                                            <p:txEl>
                                              <p:pRg st="10" end="10"/>
                                            </p:txEl>
                                          </p:spTgt>
                                        </p:tgtEl>
                                        <p:attrNameLst>
                                          <p:attrName>style.visibility</p:attrName>
                                        </p:attrNameLst>
                                      </p:cBhvr>
                                      <p:to>
                                        <p:strVal val="visible"/>
                                      </p:to>
                                    </p:set>
                                    <p:animEffect transition="in" filter="fade">
                                      <p:cBhvr>
                                        <p:cTn id="32" dur="1000"/>
                                        <p:tgtEl>
                                          <p:spTgt spid="3075">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075">
                                            <p:txEl>
                                              <p:pRg st="11" end="11"/>
                                            </p:txEl>
                                          </p:spTgt>
                                        </p:tgtEl>
                                        <p:attrNameLst>
                                          <p:attrName>style.visibility</p:attrName>
                                        </p:attrNameLst>
                                      </p:cBhvr>
                                      <p:to>
                                        <p:strVal val="visible"/>
                                      </p:to>
                                    </p:set>
                                    <p:animEffect transition="in" filter="fade">
                                      <p:cBhvr>
                                        <p:cTn id="37" dur="1000"/>
                                        <p:tgtEl>
                                          <p:spTgt spid="3075">
                                            <p:txEl>
                                              <p:pRg st="11" end="1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075">
                                            <p:txEl>
                                              <p:pRg st="12" end="12"/>
                                            </p:txEl>
                                          </p:spTgt>
                                        </p:tgtEl>
                                        <p:attrNameLst>
                                          <p:attrName>style.visibility</p:attrName>
                                        </p:attrNameLst>
                                      </p:cBhvr>
                                      <p:to>
                                        <p:strVal val="visible"/>
                                      </p:to>
                                    </p:set>
                                    <p:animEffect transition="in" filter="fade">
                                      <p:cBhvr>
                                        <p:cTn id="42" dur="1000"/>
                                        <p:tgtEl>
                                          <p:spTgt spid="3075">
                                            <p:txEl>
                                              <p:pRg st="12" end="1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075">
                                            <p:txEl>
                                              <p:pRg st="13" end="13"/>
                                            </p:txEl>
                                          </p:spTgt>
                                        </p:tgtEl>
                                        <p:attrNameLst>
                                          <p:attrName>style.visibility</p:attrName>
                                        </p:attrNameLst>
                                      </p:cBhvr>
                                      <p:to>
                                        <p:strVal val="visible"/>
                                      </p:to>
                                    </p:set>
                                    <p:animEffect transition="in" filter="fade">
                                      <p:cBhvr>
                                        <p:cTn id="47" dur="1000"/>
                                        <p:tgtEl>
                                          <p:spTgt spid="3075">
                                            <p:txEl>
                                              <p:pRg st="13" end="1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075">
                                            <p:txEl>
                                              <p:pRg st="14" end="14"/>
                                            </p:txEl>
                                          </p:spTgt>
                                        </p:tgtEl>
                                        <p:attrNameLst>
                                          <p:attrName>style.visibility</p:attrName>
                                        </p:attrNameLst>
                                      </p:cBhvr>
                                      <p:to>
                                        <p:strVal val="visible"/>
                                      </p:to>
                                    </p:set>
                                    <p:animEffect transition="in" filter="fade">
                                      <p:cBhvr>
                                        <p:cTn id="52" dur="1000"/>
                                        <p:tgtEl>
                                          <p:spTgt spid="307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3875" y="911225"/>
            <a:ext cx="9072563"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800" b="1" dirty="0" smtClean="0">
                <a:solidFill>
                  <a:srgbClr val="000000"/>
                </a:solidFill>
                <a:latin typeface="Arial" panose="020B0604020202020204" pitchFamily="34" charset="0"/>
                <a:cs typeface="+mn-cs"/>
              </a:rPr>
              <a:t>IV. Typische Rechtschutzkonstellationen im Asylverfahrensrecht – Grundregeln (II)</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b="1" u="sng" dirty="0" smtClean="0">
                <a:solidFill>
                  <a:srgbClr val="000000"/>
                </a:solidFill>
                <a:latin typeface="Arial" panose="020B0604020202020204" pitchFamily="34" charset="0"/>
                <a:cs typeface="+mn-cs"/>
              </a:rPr>
              <a:t>2. Schritt:</a:t>
            </a:r>
            <a:r>
              <a:rPr lang="de-DE" altLang="de-DE" sz="2000" b="1" dirty="0" smtClean="0">
                <a:solidFill>
                  <a:srgbClr val="000000"/>
                </a:solidFill>
                <a:latin typeface="Arial" panose="020B0604020202020204" pitchFamily="34" charset="0"/>
                <a:cs typeface="+mn-cs"/>
              </a:rPr>
              <a:t> </a:t>
            </a:r>
            <a:r>
              <a:rPr lang="de-DE" altLang="de-DE" sz="2000" dirty="0" smtClean="0">
                <a:solidFill>
                  <a:srgbClr val="000000"/>
                </a:solidFill>
                <a:latin typeface="Arial" panose="020B0604020202020204" pitchFamily="34" charset="0"/>
                <a:cs typeface="+mn-cs"/>
              </a:rPr>
              <a:t>Bescheid </a:t>
            </a:r>
            <a:r>
              <a:rPr lang="de-DE" altLang="de-DE" sz="2000" b="1" dirty="0" smtClean="0">
                <a:solidFill>
                  <a:srgbClr val="000000"/>
                </a:solidFill>
                <a:latin typeface="Arial" panose="020B0604020202020204" pitchFamily="34" charset="0"/>
                <a:cs typeface="+mn-cs"/>
              </a:rPr>
              <a:t>genau (!)</a:t>
            </a:r>
            <a:r>
              <a:rPr lang="de-DE" altLang="de-DE" sz="2000" dirty="0" smtClean="0">
                <a:solidFill>
                  <a:srgbClr val="000000"/>
                </a:solidFill>
                <a:latin typeface="Arial" panose="020B0604020202020204" pitchFamily="34" charset="0"/>
                <a:cs typeface="+mn-cs"/>
              </a:rPr>
              <a:t> lesen 	(v.a.: Tenor / Rechtsbehelfsbelehrung)</a:t>
            </a:r>
          </a:p>
          <a:p>
            <a:pPr marL="457200" indent="-457200" algn="just" hangingPunct="0">
              <a:spcAft>
                <a:spcPts val="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050" dirty="0" smtClean="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enthält der Bescheid eine Abschiebungs</a:t>
            </a:r>
            <a:r>
              <a:rPr lang="de-DE" altLang="de-DE" b="1" dirty="0" smtClean="0">
                <a:solidFill>
                  <a:srgbClr val="000000"/>
                </a:solidFill>
                <a:latin typeface="Arial" panose="020B0604020202020204" pitchFamily="34" charset="0"/>
                <a:cs typeface="+mn-cs"/>
              </a:rPr>
              <a:t>anordnung</a:t>
            </a:r>
            <a:r>
              <a:rPr lang="de-DE" altLang="de-DE" dirty="0" smtClean="0">
                <a:solidFill>
                  <a:srgbClr val="000000"/>
                </a:solidFill>
                <a:latin typeface="Arial" panose="020B0604020202020204" pitchFamily="34" charset="0"/>
                <a:cs typeface="+mn-cs"/>
              </a:rPr>
              <a:t>?</a:t>
            </a: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enthält der Bescheid eine Abschiebungs</a:t>
            </a:r>
            <a:r>
              <a:rPr lang="de-DE" altLang="de-DE" b="1" dirty="0" smtClean="0">
                <a:solidFill>
                  <a:srgbClr val="000000"/>
                </a:solidFill>
                <a:latin typeface="Arial" panose="020B0604020202020204" pitchFamily="34" charset="0"/>
                <a:cs typeface="+mn-cs"/>
              </a:rPr>
              <a:t>androhung</a:t>
            </a:r>
            <a:r>
              <a:rPr lang="de-DE" altLang="de-DE" dirty="0" smtClean="0">
                <a:solidFill>
                  <a:srgbClr val="000000"/>
                </a:solidFill>
                <a:latin typeface="Arial" panose="020B0604020202020204" pitchFamily="34" charset="0"/>
                <a:cs typeface="+mn-cs"/>
              </a:rPr>
              <a:t>?</a:t>
            </a: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worauf ist die Abschiebungsanordnung / Androhung gestützt?</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z.B.  Ablehnung d. Asylerstantrags (</a:t>
            </a:r>
            <a:r>
              <a:rPr lang="de-DE" altLang="de-DE" sz="1600" dirty="0" smtClean="0">
                <a:solidFill>
                  <a:srgbClr val="000000"/>
                </a:solidFill>
                <a:latin typeface="Arial" panose="020B0604020202020204" pitchFamily="34" charset="0"/>
                <a:cs typeface="+mn-cs"/>
              </a:rPr>
              <a:t>Sachentscheidung </a:t>
            </a:r>
            <a:r>
              <a:rPr lang="de-DE" altLang="de-DE" sz="1600" dirty="0">
                <a:solidFill>
                  <a:srgbClr val="000000"/>
                </a:solidFill>
                <a:latin typeface="Arial" panose="020B0604020202020204" pitchFamily="34" charset="0"/>
                <a:cs typeface="+mn-cs"/>
              </a:rPr>
              <a:t>einfach / </a:t>
            </a:r>
            <a:r>
              <a:rPr lang="de-DE" altLang="de-DE" sz="1600" dirty="0" err="1">
                <a:solidFill>
                  <a:srgbClr val="000000"/>
                </a:solidFill>
                <a:latin typeface="Arial" panose="020B0604020202020204" pitchFamily="34" charset="0"/>
                <a:cs typeface="+mn-cs"/>
              </a:rPr>
              <a:t>oU</a:t>
            </a:r>
            <a:r>
              <a:rPr lang="de-DE" altLang="de-DE" sz="1600" dirty="0">
                <a:solidFill>
                  <a:srgbClr val="000000"/>
                </a:solidFill>
                <a:latin typeface="Arial" panose="020B0604020202020204" pitchFamily="34" charset="0"/>
                <a:cs typeface="+mn-cs"/>
              </a:rPr>
              <a:t> / qualifiziert </a:t>
            </a:r>
            <a:r>
              <a:rPr lang="de-DE" altLang="de-DE" sz="1600" dirty="0" err="1">
                <a:solidFill>
                  <a:srgbClr val="000000"/>
                </a:solidFill>
                <a:latin typeface="Arial" panose="020B0604020202020204" pitchFamily="34" charset="0"/>
                <a:cs typeface="+mn-cs"/>
              </a:rPr>
              <a:t>oU</a:t>
            </a:r>
            <a:r>
              <a:rPr lang="de-DE" altLang="de-DE" sz="1600" dirty="0">
                <a:solidFill>
                  <a:srgbClr val="000000"/>
                </a:solidFill>
                <a:latin typeface="Arial" panose="020B0604020202020204" pitchFamily="34" charset="0"/>
                <a:cs typeface="+mn-cs"/>
              </a:rPr>
              <a:t>)</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z.B. Ablehnung des Asylantrags als unzulässig</a:t>
            </a:r>
          </a:p>
          <a:p>
            <a:pPr marL="1117600" lvl="2" indent="-342900" algn="just" hangingPunct="0">
              <a:spcAft>
                <a:spcPts val="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z.B. Dublin-Bescheid (nunmehr § 29 Abs. 1 Nr. 1 lit. a) AsylG)</a:t>
            </a:r>
          </a:p>
          <a:p>
            <a:pPr marL="1117600" lvl="2" indent="-342900" algn="just" hangingPunct="0">
              <a:spcAft>
                <a:spcPts val="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z.B. Ablehnung des Asylfolgeantrags (nunmehr § 29 Abs. 1 Nr. 5 AsylG)</a:t>
            </a:r>
          </a:p>
          <a:p>
            <a:pPr marL="717550" lvl="1" indent="-342900" algn="just" hangingPunct="0">
              <a:spcAft>
                <a:spcPts val="100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rPr>
              <a:t>z.B. </a:t>
            </a:r>
            <a:r>
              <a:rPr lang="de-DE" altLang="de-DE" sz="1600" dirty="0" smtClean="0">
                <a:solidFill>
                  <a:srgbClr val="000000"/>
                </a:solidFill>
                <a:latin typeface="Arial" panose="020B0604020202020204" pitchFamily="34" charset="0"/>
              </a:rPr>
              <a:t>Verfahrenseinstellung (§§ 32, 33 AsylG)</a:t>
            </a:r>
            <a:endParaRPr lang="de-DE" altLang="de-DE" sz="1600" dirty="0">
              <a:solidFill>
                <a:srgbClr val="000000"/>
              </a:solidFill>
              <a:latin typeface="Arial" panose="020B0604020202020204" pitchFamily="34" charset="0"/>
            </a:endParaRPr>
          </a:p>
          <a:p>
            <a:pPr marL="355600" lvl="1" indent="-3556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enthält </a:t>
            </a:r>
            <a:r>
              <a:rPr lang="de-DE" altLang="de-DE" dirty="0">
                <a:solidFill>
                  <a:srgbClr val="000000"/>
                </a:solidFill>
                <a:latin typeface="Arial" panose="020B0604020202020204" pitchFamily="34" charset="0"/>
                <a:cs typeface="+mn-cs"/>
              </a:rPr>
              <a:t>der Bescheid Nebenentscheidungen</a:t>
            </a:r>
            <a:r>
              <a:rPr lang="de-DE" altLang="de-DE" dirty="0" smtClean="0">
                <a:solidFill>
                  <a:srgbClr val="000000"/>
                </a:solidFill>
                <a:latin typeface="Arial" panose="020B0604020202020204" pitchFamily="34" charset="0"/>
                <a:cs typeface="+mn-cs"/>
              </a:rPr>
              <a:t>?</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z.B. Befristung nach § 11 Abs. 1 / § 11 Abs. 7 AufenthG</a:t>
            </a:r>
          </a:p>
          <a:p>
            <a:pPr marL="717550" lvl="1" indent="-342900" algn="just" hangingPunct="0">
              <a:spcAft>
                <a:spcPts val="100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sollen diese (hilfsweise) angegriffen werden  </a:t>
            </a:r>
            <a:r>
              <a:rPr lang="de-DE" altLang="de-DE" dirty="0">
                <a:solidFill>
                  <a:srgbClr val="000000"/>
                </a:solidFill>
                <a:latin typeface="Arial" panose="020B0604020202020204" pitchFamily="34" charset="0"/>
                <a:cs typeface="+mn-cs"/>
                <a:sym typeface="Wingdings" panose="05000000000000000000" pitchFamily="2" charset="2"/>
              </a:rPr>
              <a:t> </a:t>
            </a:r>
            <a:r>
              <a:rPr lang="de-DE" altLang="de-DE" u="sng" dirty="0">
                <a:solidFill>
                  <a:srgbClr val="000000"/>
                </a:solidFill>
                <a:latin typeface="Arial" panose="020B0604020202020204" pitchFamily="34" charset="0"/>
                <a:cs typeface="+mn-cs"/>
              </a:rPr>
              <a:t>oft unnötig</a:t>
            </a:r>
          </a:p>
          <a:p>
            <a:pPr marL="342900" indent="-342900" algn="just" hangingPunct="0">
              <a:spcAft>
                <a:spcPts val="1000"/>
              </a:spcAft>
              <a:buClrTx/>
              <a:buFont typeface="Wingdings" panose="05000000000000000000" pitchFamily="2" charset="2"/>
              <a:buChar char="à"/>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sym typeface="Wingdings" panose="05000000000000000000" pitchFamily="2" charset="2"/>
              </a:rPr>
              <a:t>ausgehend hiervon: 							</a:t>
            </a:r>
            <a:endParaRPr lang="de-DE" altLang="de-DE" sz="2000" dirty="0">
              <a:solidFill>
                <a:srgbClr val="000000"/>
              </a:solidFill>
              <a:latin typeface="Arial" panose="020B0604020202020204" pitchFamily="34" charset="0"/>
              <a:cs typeface="+mn-cs"/>
              <a:sym typeface="Wingdings" panose="05000000000000000000" pitchFamily="2" charset="2"/>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sym typeface="Wingdings" panose="05000000000000000000" pitchFamily="2" charset="2"/>
              </a:rPr>
              <a:t>ist (jeweils) ein Eilantrag erforderlich?	</a:t>
            </a:r>
            <a:r>
              <a:rPr lang="de-DE" altLang="de-DE" b="1" dirty="0" smtClean="0">
                <a:solidFill>
                  <a:srgbClr val="000000"/>
                </a:solidFill>
                <a:latin typeface="Arial" panose="020B0604020202020204" pitchFamily="34" charset="0"/>
                <a:cs typeface="+mn-cs"/>
                <a:sym typeface="Wingdings" panose="05000000000000000000" pitchFamily="2" charset="2"/>
              </a:rPr>
              <a:t> wichtig, da </a:t>
            </a:r>
            <a:r>
              <a:rPr lang="de-DE" altLang="de-DE" b="1" dirty="0" err="1" smtClean="0">
                <a:solidFill>
                  <a:srgbClr val="000000"/>
                </a:solidFill>
                <a:latin typeface="Arial" panose="020B0604020202020204" pitchFamily="34" charset="0"/>
                <a:cs typeface="+mn-cs"/>
                <a:sym typeface="Wingdings" panose="05000000000000000000" pitchFamily="2" charset="2"/>
              </a:rPr>
              <a:t>endg</a:t>
            </a:r>
            <a:r>
              <a:rPr lang="de-DE" altLang="de-DE" b="1" dirty="0" smtClean="0">
                <a:solidFill>
                  <a:srgbClr val="000000"/>
                </a:solidFill>
                <a:latin typeface="Arial" panose="020B0604020202020204" pitchFamily="34" charset="0"/>
                <a:cs typeface="+mn-cs"/>
                <a:sym typeface="Wingdings" panose="05000000000000000000" pitchFamily="2" charset="2"/>
              </a:rPr>
              <a:t>. Rechtsverlust droht !</a:t>
            </a: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sym typeface="Wingdings" panose="05000000000000000000" pitchFamily="2" charset="2"/>
              </a:rPr>
              <a:t>gilt für den Eilantrag eine Antragsfrist?	</a:t>
            </a:r>
            <a:r>
              <a:rPr lang="de-DE" altLang="de-DE" b="1" dirty="0" smtClean="0">
                <a:solidFill>
                  <a:srgbClr val="000000"/>
                </a:solidFill>
                <a:latin typeface="Arial" panose="020B0604020202020204" pitchFamily="34" charset="0"/>
                <a:cs typeface="+mn-cs"/>
                <a:sym typeface="Wingdings" panose="05000000000000000000" pitchFamily="2" charset="2"/>
              </a:rPr>
              <a:t> wichtig, da </a:t>
            </a:r>
            <a:r>
              <a:rPr lang="de-DE" altLang="de-DE" b="1" dirty="0" err="1" smtClean="0">
                <a:solidFill>
                  <a:srgbClr val="000000"/>
                </a:solidFill>
                <a:latin typeface="Arial" panose="020B0604020202020204" pitchFamily="34" charset="0"/>
                <a:cs typeface="+mn-cs"/>
                <a:sym typeface="Wingdings" panose="05000000000000000000" pitchFamily="2" charset="2"/>
              </a:rPr>
              <a:t>endg</a:t>
            </a:r>
            <a:r>
              <a:rPr lang="de-DE" altLang="de-DE" b="1" dirty="0" smtClean="0">
                <a:solidFill>
                  <a:srgbClr val="000000"/>
                </a:solidFill>
                <a:latin typeface="Arial" panose="020B0604020202020204" pitchFamily="34" charset="0"/>
                <a:cs typeface="+mn-cs"/>
                <a:sym typeface="Wingdings" panose="05000000000000000000" pitchFamily="2" charset="2"/>
              </a:rPr>
              <a:t>. Rechtsverlust droht !</a:t>
            </a:r>
          </a:p>
          <a:p>
            <a:pPr marL="660400" lvl="1"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sym typeface="Wingdings" panose="05000000000000000000" pitchFamily="2" charset="2"/>
              </a:rPr>
              <a:t>wenn ja: auch die Klagefrist ist auf eine Woche reduziert (§ 74 Abs. 1 Hs. 2 AsylG)</a:t>
            </a:r>
          </a:p>
          <a:p>
            <a:pPr marL="660400" lvl="1"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sym typeface="Wingdings" panose="05000000000000000000" pitchFamily="2" charset="2"/>
              </a:rPr>
              <a:t>wenn nein: Klagefrist beträgt zwei Wochen (§ 74 Abs. 1 Hs. 1 AsylG)</a:t>
            </a:r>
          </a:p>
          <a:p>
            <a:pPr marL="354013" lvl="1" indent="-354013"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sym typeface="Wingdings" panose="05000000000000000000" pitchFamily="2" charset="2"/>
              </a:rPr>
              <a:t>wie lautet (jeweils) die sachdienliche Antragstellung?			</a:t>
            </a:r>
            <a:r>
              <a:rPr lang="de-DE" altLang="de-DE" sz="1600" b="1" dirty="0" smtClean="0">
                <a:solidFill>
                  <a:srgbClr val="000000"/>
                </a:solidFill>
                <a:latin typeface="Arial" panose="020B0604020202020204" pitchFamily="34" charset="0"/>
                <a:cs typeface="+mn-cs"/>
                <a:sym typeface="Wingdings" panose="05000000000000000000" pitchFamily="2" charset="2"/>
              </a:rPr>
              <a:t> ggf. vom Gericht </a:t>
            </a:r>
          </a:p>
          <a:p>
            <a:pPr marL="0" lvl="1"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b="1" dirty="0">
                <a:solidFill>
                  <a:srgbClr val="000000"/>
                </a:solidFill>
                <a:latin typeface="Arial" panose="020B0604020202020204" pitchFamily="34" charset="0"/>
                <a:cs typeface="+mn-cs"/>
                <a:sym typeface="Wingdings" panose="05000000000000000000" pitchFamily="2" charset="2"/>
              </a:rPr>
              <a:t>	</a:t>
            </a:r>
            <a:r>
              <a:rPr lang="de-DE" altLang="de-DE" sz="1600" b="1" dirty="0" smtClean="0">
                <a:solidFill>
                  <a:srgbClr val="000000"/>
                </a:solidFill>
                <a:latin typeface="Arial" panose="020B0604020202020204" pitchFamily="34" charset="0"/>
                <a:cs typeface="+mn-cs"/>
                <a:sym typeface="Wingdings" panose="05000000000000000000" pitchFamily="2" charset="2"/>
              </a:rPr>
              <a:t>														auslegbar (§ 88 VwGO)</a:t>
            </a:r>
          </a:p>
          <a:p>
            <a:pPr marL="660400" lvl="1"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smtClean="0">
              <a:solidFill>
                <a:srgbClr val="000000"/>
              </a:solidFill>
              <a:latin typeface="Arial" panose="020B0604020202020204" pitchFamily="34" charset="0"/>
              <a:cs typeface="+mn-cs"/>
            </a:endParaRPr>
          </a:p>
        </p:txBody>
      </p:sp>
      <p:pic>
        <p:nvPicPr>
          <p:cNvPr id="276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smtClean="0">
                <a:solidFill>
                  <a:srgbClr val="000000"/>
                </a:solidFill>
                <a:latin typeface="Arial" panose="020B0604020202020204" pitchFamily="34" charset="0"/>
              </a:rPr>
              <a:t>RaVG </a:t>
            </a:r>
            <a:r>
              <a:rPr lang="de-DE" altLang="de-DE" sz="1400" dirty="0">
                <a:solidFill>
                  <a:srgbClr val="000000"/>
                </a:solidFill>
                <a:latin typeface="Arial" panose="020B0604020202020204" pitchFamily="34" charset="0"/>
              </a:rPr>
              <a:t>Dr. Philipp Wittmann (VG Karlsruhe / Wissenschaftlicher Mitarbeiter am BVerfG) – </a:t>
            </a:r>
            <a:r>
              <a:rPr lang="de-DE" altLang="de-DE" sz="1400" dirty="0" smtClean="0">
                <a:solidFill>
                  <a:srgbClr val="000000"/>
                </a:solidFill>
                <a:latin typeface="Arial" panose="020B0604020202020204" pitchFamily="34" charset="0"/>
              </a:rPr>
              <a:t>Rechtsschutz</a:t>
            </a:r>
            <a:r>
              <a:rPr lang="de-DE" altLang="de-DE" sz="1400" dirty="0">
                <a:solidFill>
                  <a:srgbClr val="000000"/>
                </a:solidFill>
                <a:latin typeface="Arial" panose="020B0604020202020204" pitchFamily="34" charset="0"/>
              </a:rPr>
              <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3" end="3"/>
                                            </p:txEl>
                                          </p:spTgt>
                                        </p:tgtEl>
                                        <p:attrNameLst>
                                          <p:attrName>style.visibility</p:attrName>
                                        </p:attrNameLst>
                                      </p:cBhvr>
                                      <p:to>
                                        <p:strVal val="visible"/>
                                      </p:to>
                                    </p:set>
                                    <p:animEffect transition="in" filter="fade">
                                      <p:cBhvr>
                                        <p:cTn id="7" dur="1000"/>
                                        <p:tgtEl>
                                          <p:spTgt spid="3075">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4" end="4"/>
                                            </p:txEl>
                                          </p:spTgt>
                                        </p:tgtEl>
                                        <p:attrNameLst>
                                          <p:attrName>style.visibility</p:attrName>
                                        </p:attrNameLst>
                                      </p:cBhvr>
                                      <p:to>
                                        <p:strVal val="visible"/>
                                      </p:to>
                                    </p:set>
                                    <p:animEffect transition="in" filter="fade">
                                      <p:cBhvr>
                                        <p:cTn id="12" dur="1000"/>
                                        <p:tgtEl>
                                          <p:spTgt spid="3075">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5" end="5"/>
                                            </p:txEl>
                                          </p:spTgt>
                                        </p:tgtEl>
                                        <p:attrNameLst>
                                          <p:attrName>style.visibility</p:attrName>
                                        </p:attrNameLst>
                                      </p:cBhvr>
                                      <p:to>
                                        <p:strVal val="visible"/>
                                      </p:to>
                                    </p:set>
                                    <p:animEffect transition="in" filter="fade">
                                      <p:cBhvr>
                                        <p:cTn id="17" dur="1000"/>
                                        <p:tgtEl>
                                          <p:spTgt spid="3075">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6" end="6"/>
                                            </p:txEl>
                                          </p:spTgt>
                                        </p:tgtEl>
                                        <p:attrNameLst>
                                          <p:attrName>style.visibility</p:attrName>
                                        </p:attrNameLst>
                                      </p:cBhvr>
                                      <p:to>
                                        <p:strVal val="visible"/>
                                      </p:to>
                                    </p:set>
                                    <p:animEffect transition="in" filter="fade">
                                      <p:cBhvr>
                                        <p:cTn id="22" dur="1000"/>
                                        <p:tgtEl>
                                          <p:spTgt spid="3075">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075">
                                            <p:txEl>
                                              <p:pRg st="7" end="7"/>
                                            </p:txEl>
                                          </p:spTgt>
                                        </p:tgtEl>
                                        <p:attrNameLst>
                                          <p:attrName>style.visibility</p:attrName>
                                        </p:attrNameLst>
                                      </p:cBhvr>
                                      <p:to>
                                        <p:strVal val="visible"/>
                                      </p:to>
                                    </p:set>
                                    <p:animEffect transition="in" filter="fade">
                                      <p:cBhvr>
                                        <p:cTn id="27" dur="1000"/>
                                        <p:tgtEl>
                                          <p:spTgt spid="3075">
                                            <p:txEl>
                                              <p:pRg st="7" end="7"/>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075">
                                            <p:txEl>
                                              <p:pRg st="8" end="8"/>
                                            </p:txEl>
                                          </p:spTgt>
                                        </p:tgtEl>
                                        <p:attrNameLst>
                                          <p:attrName>style.visibility</p:attrName>
                                        </p:attrNameLst>
                                      </p:cBhvr>
                                      <p:to>
                                        <p:strVal val="visible"/>
                                      </p:to>
                                    </p:set>
                                    <p:animEffect transition="in" filter="fade">
                                      <p:cBhvr>
                                        <p:cTn id="30" dur="1000"/>
                                        <p:tgtEl>
                                          <p:spTgt spid="3075">
                                            <p:txEl>
                                              <p:pRg st="8" end="8"/>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075">
                                            <p:txEl>
                                              <p:pRg st="9" end="9"/>
                                            </p:txEl>
                                          </p:spTgt>
                                        </p:tgtEl>
                                        <p:attrNameLst>
                                          <p:attrName>style.visibility</p:attrName>
                                        </p:attrNameLst>
                                      </p:cBhvr>
                                      <p:to>
                                        <p:strVal val="visible"/>
                                      </p:to>
                                    </p:set>
                                    <p:animEffect transition="in" filter="fade">
                                      <p:cBhvr>
                                        <p:cTn id="33" dur="1000"/>
                                        <p:tgtEl>
                                          <p:spTgt spid="3075">
                                            <p:txEl>
                                              <p:pRg st="9" end="9"/>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3075">
                                            <p:txEl>
                                              <p:pRg st="10" end="10"/>
                                            </p:txEl>
                                          </p:spTgt>
                                        </p:tgtEl>
                                        <p:attrNameLst>
                                          <p:attrName>style.visibility</p:attrName>
                                        </p:attrNameLst>
                                      </p:cBhvr>
                                      <p:to>
                                        <p:strVal val="visible"/>
                                      </p:to>
                                    </p:set>
                                    <p:animEffect transition="in" filter="fade">
                                      <p:cBhvr>
                                        <p:cTn id="38" dur="1000"/>
                                        <p:tgtEl>
                                          <p:spTgt spid="3075">
                                            <p:txEl>
                                              <p:pRg st="10" end="10"/>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3075">
                                            <p:txEl>
                                              <p:pRg st="11" end="11"/>
                                            </p:txEl>
                                          </p:spTgt>
                                        </p:tgtEl>
                                        <p:attrNameLst>
                                          <p:attrName>style.visibility</p:attrName>
                                        </p:attrNameLst>
                                      </p:cBhvr>
                                      <p:to>
                                        <p:strVal val="visible"/>
                                      </p:to>
                                    </p:set>
                                    <p:animEffect transition="in" filter="fade">
                                      <p:cBhvr>
                                        <p:cTn id="43" dur="1000"/>
                                        <p:tgtEl>
                                          <p:spTgt spid="3075">
                                            <p:txEl>
                                              <p:pRg st="11" end="11"/>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3075">
                                            <p:txEl>
                                              <p:pRg st="12" end="12"/>
                                            </p:txEl>
                                          </p:spTgt>
                                        </p:tgtEl>
                                        <p:attrNameLst>
                                          <p:attrName>style.visibility</p:attrName>
                                        </p:attrNameLst>
                                      </p:cBhvr>
                                      <p:to>
                                        <p:strVal val="visible"/>
                                      </p:to>
                                    </p:set>
                                    <p:animEffect transition="in" filter="fade">
                                      <p:cBhvr>
                                        <p:cTn id="48" dur="1000"/>
                                        <p:tgtEl>
                                          <p:spTgt spid="3075">
                                            <p:txEl>
                                              <p:pRg st="12" end="12"/>
                                            </p:txEl>
                                          </p:spTgt>
                                        </p:tgtEl>
                                      </p:cBhvr>
                                    </p:animEffect>
                                  </p:childTnLst>
                                </p:cTn>
                              </p:par>
                              <p:par>
                                <p:cTn id="49" presetID="10" presetClass="entr" presetSubtype="0" fill="hold" nodeType="withEffect">
                                  <p:stCondLst>
                                    <p:cond delay="0"/>
                                  </p:stCondLst>
                                  <p:childTnLst>
                                    <p:set>
                                      <p:cBhvr>
                                        <p:cTn id="50" dur="1" fill="hold">
                                          <p:stCondLst>
                                            <p:cond delay="0"/>
                                          </p:stCondLst>
                                        </p:cTn>
                                        <p:tgtEl>
                                          <p:spTgt spid="3075">
                                            <p:txEl>
                                              <p:pRg st="13" end="13"/>
                                            </p:txEl>
                                          </p:spTgt>
                                        </p:tgtEl>
                                        <p:attrNameLst>
                                          <p:attrName>style.visibility</p:attrName>
                                        </p:attrNameLst>
                                      </p:cBhvr>
                                      <p:to>
                                        <p:strVal val="visible"/>
                                      </p:to>
                                    </p:set>
                                    <p:animEffect transition="in" filter="fade">
                                      <p:cBhvr>
                                        <p:cTn id="51" dur="1000"/>
                                        <p:tgtEl>
                                          <p:spTgt spid="3075">
                                            <p:txEl>
                                              <p:pRg st="13" end="13"/>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nodeType="clickEffect">
                                  <p:stCondLst>
                                    <p:cond delay="0"/>
                                  </p:stCondLst>
                                  <p:childTnLst>
                                    <p:set>
                                      <p:cBhvr>
                                        <p:cTn id="55" dur="1" fill="hold">
                                          <p:stCondLst>
                                            <p:cond delay="0"/>
                                          </p:stCondLst>
                                        </p:cTn>
                                        <p:tgtEl>
                                          <p:spTgt spid="3075">
                                            <p:txEl>
                                              <p:pRg st="14" end="14"/>
                                            </p:txEl>
                                          </p:spTgt>
                                        </p:tgtEl>
                                        <p:attrNameLst>
                                          <p:attrName>style.visibility</p:attrName>
                                        </p:attrNameLst>
                                      </p:cBhvr>
                                      <p:to>
                                        <p:strVal val="visible"/>
                                      </p:to>
                                    </p:set>
                                    <p:animEffect transition="in" filter="fade">
                                      <p:cBhvr>
                                        <p:cTn id="56" dur="1000"/>
                                        <p:tgtEl>
                                          <p:spTgt spid="3075">
                                            <p:txEl>
                                              <p:pRg st="14" end="14"/>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nodeType="clickEffect">
                                  <p:stCondLst>
                                    <p:cond delay="0"/>
                                  </p:stCondLst>
                                  <p:childTnLst>
                                    <p:set>
                                      <p:cBhvr>
                                        <p:cTn id="60" dur="1" fill="hold">
                                          <p:stCondLst>
                                            <p:cond delay="0"/>
                                          </p:stCondLst>
                                        </p:cTn>
                                        <p:tgtEl>
                                          <p:spTgt spid="3075">
                                            <p:txEl>
                                              <p:pRg st="15" end="15"/>
                                            </p:txEl>
                                          </p:spTgt>
                                        </p:tgtEl>
                                        <p:attrNameLst>
                                          <p:attrName>style.visibility</p:attrName>
                                        </p:attrNameLst>
                                      </p:cBhvr>
                                      <p:to>
                                        <p:strVal val="visible"/>
                                      </p:to>
                                    </p:set>
                                    <p:animEffect transition="in" filter="fade">
                                      <p:cBhvr>
                                        <p:cTn id="61" dur="1000"/>
                                        <p:tgtEl>
                                          <p:spTgt spid="3075">
                                            <p:txEl>
                                              <p:pRg st="15" end="15"/>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nodeType="clickEffect">
                                  <p:stCondLst>
                                    <p:cond delay="0"/>
                                  </p:stCondLst>
                                  <p:childTnLst>
                                    <p:set>
                                      <p:cBhvr>
                                        <p:cTn id="65" dur="1" fill="hold">
                                          <p:stCondLst>
                                            <p:cond delay="0"/>
                                          </p:stCondLst>
                                        </p:cTn>
                                        <p:tgtEl>
                                          <p:spTgt spid="3075">
                                            <p:txEl>
                                              <p:pRg st="16" end="16"/>
                                            </p:txEl>
                                          </p:spTgt>
                                        </p:tgtEl>
                                        <p:attrNameLst>
                                          <p:attrName>style.visibility</p:attrName>
                                        </p:attrNameLst>
                                      </p:cBhvr>
                                      <p:to>
                                        <p:strVal val="visible"/>
                                      </p:to>
                                    </p:set>
                                    <p:animEffect transition="in" filter="fade">
                                      <p:cBhvr>
                                        <p:cTn id="66" dur="1000"/>
                                        <p:tgtEl>
                                          <p:spTgt spid="3075">
                                            <p:txEl>
                                              <p:pRg st="16" end="16"/>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nodeType="clickEffect">
                                  <p:stCondLst>
                                    <p:cond delay="0"/>
                                  </p:stCondLst>
                                  <p:childTnLst>
                                    <p:set>
                                      <p:cBhvr>
                                        <p:cTn id="70" dur="1" fill="hold">
                                          <p:stCondLst>
                                            <p:cond delay="0"/>
                                          </p:stCondLst>
                                        </p:cTn>
                                        <p:tgtEl>
                                          <p:spTgt spid="3075">
                                            <p:txEl>
                                              <p:pRg st="17" end="17"/>
                                            </p:txEl>
                                          </p:spTgt>
                                        </p:tgtEl>
                                        <p:attrNameLst>
                                          <p:attrName>style.visibility</p:attrName>
                                        </p:attrNameLst>
                                      </p:cBhvr>
                                      <p:to>
                                        <p:strVal val="visible"/>
                                      </p:to>
                                    </p:set>
                                    <p:animEffect transition="in" filter="fade">
                                      <p:cBhvr>
                                        <p:cTn id="71" dur="1000"/>
                                        <p:tgtEl>
                                          <p:spTgt spid="3075">
                                            <p:txEl>
                                              <p:pRg st="17" end="17"/>
                                            </p:txEl>
                                          </p:spTgt>
                                        </p:tgtEl>
                                      </p:cBhvr>
                                    </p:animEffect>
                                  </p:childTnLst>
                                </p:cTn>
                              </p:par>
                              <p:par>
                                <p:cTn id="72" presetID="10" presetClass="entr" presetSubtype="0" fill="hold" nodeType="withEffect">
                                  <p:stCondLst>
                                    <p:cond delay="0"/>
                                  </p:stCondLst>
                                  <p:childTnLst>
                                    <p:set>
                                      <p:cBhvr>
                                        <p:cTn id="73" dur="1" fill="hold">
                                          <p:stCondLst>
                                            <p:cond delay="0"/>
                                          </p:stCondLst>
                                        </p:cTn>
                                        <p:tgtEl>
                                          <p:spTgt spid="3075">
                                            <p:txEl>
                                              <p:pRg st="18" end="18"/>
                                            </p:txEl>
                                          </p:spTgt>
                                        </p:tgtEl>
                                        <p:attrNameLst>
                                          <p:attrName>style.visibility</p:attrName>
                                        </p:attrNameLst>
                                      </p:cBhvr>
                                      <p:to>
                                        <p:strVal val="visible"/>
                                      </p:to>
                                    </p:set>
                                    <p:animEffect transition="in" filter="fade">
                                      <p:cBhvr>
                                        <p:cTn id="74" dur="1000"/>
                                        <p:tgtEl>
                                          <p:spTgt spid="3075">
                                            <p:txEl>
                                              <p:pRg st="18" end="18"/>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10" presetClass="entr" presetSubtype="0" fill="hold" nodeType="clickEffect">
                                  <p:stCondLst>
                                    <p:cond delay="0"/>
                                  </p:stCondLst>
                                  <p:childTnLst>
                                    <p:set>
                                      <p:cBhvr>
                                        <p:cTn id="78" dur="1" fill="hold">
                                          <p:stCondLst>
                                            <p:cond delay="0"/>
                                          </p:stCondLst>
                                        </p:cTn>
                                        <p:tgtEl>
                                          <p:spTgt spid="3075">
                                            <p:txEl>
                                              <p:pRg st="19" end="19"/>
                                            </p:txEl>
                                          </p:spTgt>
                                        </p:tgtEl>
                                        <p:attrNameLst>
                                          <p:attrName>style.visibility</p:attrName>
                                        </p:attrNameLst>
                                      </p:cBhvr>
                                      <p:to>
                                        <p:strVal val="visible"/>
                                      </p:to>
                                    </p:set>
                                    <p:animEffect transition="in" filter="fade">
                                      <p:cBhvr>
                                        <p:cTn id="79" dur="1000"/>
                                        <p:tgtEl>
                                          <p:spTgt spid="3075">
                                            <p:txEl>
                                              <p:pRg st="19" end="19"/>
                                            </p:txEl>
                                          </p:spTgt>
                                        </p:tgtEl>
                                      </p:cBhvr>
                                    </p:animEffect>
                                  </p:childTnLst>
                                </p:cTn>
                              </p:par>
                              <p:par>
                                <p:cTn id="80" presetID="10" presetClass="entr" presetSubtype="0" fill="hold" nodeType="withEffect">
                                  <p:stCondLst>
                                    <p:cond delay="0"/>
                                  </p:stCondLst>
                                  <p:childTnLst>
                                    <p:set>
                                      <p:cBhvr>
                                        <p:cTn id="81" dur="1" fill="hold">
                                          <p:stCondLst>
                                            <p:cond delay="0"/>
                                          </p:stCondLst>
                                        </p:cTn>
                                        <p:tgtEl>
                                          <p:spTgt spid="3075">
                                            <p:txEl>
                                              <p:pRg st="20" end="20"/>
                                            </p:txEl>
                                          </p:spTgt>
                                        </p:tgtEl>
                                        <p:attrNameLst>
                                          <p:attrName>style.visibility</p:attrName>
                                        </p:attrNameLst>
                                      </p:cBhvr>
                                      <p:to>
                                        <p:strVal val="visible"/>
                                      </p:to>
                                    </p:set>
                                    <p:animEffect transition="in" filter="fade">
                                      <p:cBhvr>
                                        <p:cTn id="82" dur="500"/>
                                        <p:tgtEl>
                                          <p:spTgt spid="3075">
                                            <p:txEl>
                                              <p:pRg st="20" end="2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03238" y="893763"/>
            <a:ext cx="9070975"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700" dirty="0" smtClean="0">
                <a:solidFill>
                  <a:srgbClr val="000000"/>
                </a:solidFill>
                <a:latin typeface="Arial" panose="020B0604020202020204" pitchFamily="34" charset="0"/>
              </a:rPr>
              <a:t>V. </a:t>
            </a:r>
            <a:r>
              <a:rPr lang="de-DE" altLang="de-DE" sz="2700" dirty="0">
                <a:solidFill>
                  <a:srgbClr val="000000"/>
                </a:solidFill>
                <a:latin typeface="Arial" panose="020B0604020202020204" pitchFamily="34" charset="0"/>
              </a:rPr>
              <a:t>Typische Rechtschutzkonstellationen im Asylverfahrensrecht – </a:t>
            </a:r>
            <a:r>
              <a:rPr lang="de-DE" altLang="de-DE" sz="2700" b="1" dirty="0">
                <a:solidFill>
                  <a:srgbClr val="000000"/>
                </a:solidFill>
                <a:latin typeface="Arial" panose="020B0604020202020204" pitchFamily="34" charset="0"/>
              </a:rPr>
              <a:t>einfacher Ablehnungsbescheid (I)</a:t>
            </a: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smtClean="0">
              <a:solidFill>
                <a:srgbClr val="000000"/>
              </a:solidFill>
              <a:latin typeface="Arial" panose="020B0604020202020204" pitchFamily="34" charset="0"/>
              <a:cs typeface="+mn-cs"/>
            </a:endParaRPr>
          </a:p>
        </p:txBody>
      </p:sp>
      <p:pic>
        <p:nvPicPr>
          <p:cNvPr id="296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Grafik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35062" y="1835620"/>
            <a:ext cx="7810500" cy="5724055"/>
          </a:xfrm>
          <a:prstGeom prst="rect">
            <a:avLst/>
          </a:prstGeom>
        </p:spPr>
      </p:pic>
      <p:sp>
        <p:nvSpPr>
          <p:cNvPr id="8"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smtClean="0">
                <a:solidFill>
                  <a:srgbClr val="000000"/>
                </a:solidFill>
                <a:latin typeface="Arial" panose="020B0604020202020204" pitchFamily="34" charset="0"/>
              </a:rPr>
              <a:t>RaVG </a:t>
            </a:r>
            <a:r>
              <a:rPr lang="de-DE" altLang="de-DE" sz="1400" dirty="0">
                <a:solidFill>
                  <a:srgbClr val="000000"/>
                </a:solidFill>
                <a:latin typeface="Arial" panose="020B0604020202020204" pitchFamily="34" charset="0"/>
              </a:rPr>
              <a:t>Dr. Philipp Wittmann (VG Karlsruhe / Wissenschaftlicher Mitarbeiter am BVerfG) – </a:t>
            </a:r>
            <a:r>
              <a:rPr lang="de-DE" altLang="de-DE" sz="1400" dirty="0" smtClean="0">
                <a:solidFill>
                  <a:srgbClr val="000000"/>
                </a:solidFill>
                <a:latin typeface="Arial" panose="020B0604020202020204" pitchFamily="34" charset="0"/>
              </a:rPr>
              <a:t>Rechtsschutz</a:t>
            </a:r>
            <a:r>
              <a:rPr lang="de-DE" altLang="de-DE" sz="1400" dirty="0">
                <a:solidFill>
                  <a:srgbClr val="000000"/>
                </a:solidFill>
                <a:latin typeface="Arial" panose="020B0604020202020204" pitchFamily="34" charset="0"/>
              </a:rPr>
              <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0700" y="895350"/>
            <a:ext cx="9072563"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700" dirty="0" smtClean="0">
                <a:solidFill>
                  <a:srgbClr val="000000"/>
                </a:solidFill>
                <a:latin typeface="Arial" panose="020B0604020202020204" pitchFamily="34" charset="0"/>
                <a:cs typeface="+mn-cs"/>
              </a:rPr>
              <a:t>V. Typische Rechtschutzkonstellationen im Asylverfahrensrecht – </a:t>
            </a:r>
            <a:r>
              <a:rPr lang="de-DE" altLang="de-DE" sz="2700" b="1" dirty="0" smtClean="0">
                <a:solidFill>
                  <a:srgbClr val="000000"/>
                </a:solidFill>
                <a:latin typeface="Arial" panose="020B0604020202020204" pitchFamily="34" charset="0"/>
                <a:cs typeface="+mn-cs"/>
              </a:rPr>
              <a:t>einfacher Ablehnungsbescheid (I)</a:t>
            </a: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b="1" dirty="0" smtClean="0">
                <a:solidFill>
                  <a:srgbClr val="000000"/>
                </a:solidFill>
                <a:latin typeface="Arial" panose="020B0604020202020204" pitchFamily="34" charset="0"/>
                <a:cs typeface="+mn-cs"/>
              </a:rPr>
              <a:t>Typische </a:t>
            </a:r>
            <a:r>
              <a:rPr lang="de-DE" altLang="de-DE" sz="2000" b="1" dirty="0" err="1" smtClean="0">
                <a:solidFill>
                  <a:srgbClr val="000000"/>
                </a:solidFill>
                <a:latin typeface="Arial" panose="020B0604020202020204" pitchFamily="34" charset="0"/>
                <a:cs typeface="+mn-cs"/>
              </a:rPr>
              <a:t>Bescheidtenorierung</a:t>
            </a:r>
            <a:r>
              <a:rPr lang="de-DE" altLang="de-DE" sz="2000" b="1" dirty="0" smtClean="0">
                <a:solidFill>
                  <a:srgbClr val="000000"/>
                </a:solidFill>
                <a:latin typeface="Arial" panose="020B0604020202020204" pitchFamily="34" charset="0"/>
                <a:cs typeface="+mn-cs"/>
              </a:rPr>
              <a:t>: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marL="457200" indent="-457200" algn="just" hangingPunct="0">
              <a:spcAft>
                <a:spcPts val="60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Die Flüchtlingseigenschaft wird nicht zuerkannt.</a:t>
            </a:r>
          </a:p>
          <a:p>
            <a:pPr marL="457200" indent="-457200" algn="just" hangingPunct="0">
              <a:spcAft>
                <a:spcPts val="60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Der Antrag auf Asylanerkennung wird abgelehnt.</a:t>
            </a:r>
          </a:p>
          <a:p>
            <a:pPr marL="457200" indent="-457200" algn="just" hangingPunct="0">
              <a:spcAft>
                <a:spcPts val="60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Der subsidiäre Schutzstatus wird nicht zuerkannt.</a:t>
            </a:r>
          </a:p>
          <a:p>
            <a:pPr marL="457200" indent="-457200" algn="just" hangingPunct="0">
              <a:spcAft>
                <a:spcPts val="60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Abschiebungsverbote nach § 60 Abs. 5 und 7 S. 1 AufenthG liegen nicht vor.</a:t>
            </a:r>
          </a:p>
          <a:p>
            <a:pPr marL="457200" indent="-457200" algn="just" hangingPunct="0">
              <a:spcAft>
                <a:spcPts val="60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Der </a:t>
            </a:r>
            <a:r>
              <a:rPr lang="de-DE" altLang="de-DE" dirty="0" smtClean="0">
                <a:solidFill>
                  <a:srgbClr val="000000"/>
                </a:solidFill>
                <a:latin typeface="Arial" panose="020B0604020202020204" pitchFamily="34" charset="0"/>
                <a:cs typeface="+mn-cs"/>
              </a:rPr>
              <a:t>Antragsteller </a:t>
            </a:r>
            <a:r>
              <a:rPr lang="de-DE" altLang="de-DE" dirty="0">
                <a:solidFill>
                  <a:srgbClr val="000000"/>
                </a:solidFill>
                <a:latin typeface="Arial" panose="020B0604020202020204" pitchFamily="34" charset="0"/>
                <a:cs typeface="+mn-cs"/>
              </a:rPr>
              <a:t>wird aufgefordert, die Bundesrepublik Deutschland innerhalb von 30 </a:t>
            </a:r>
            <a:r>
              <a:rPr lang="de-DE" altLang="de-DE" dirty="0" smtClean="0">
                <a:solidFill>
                  <a:srgbClr val="000000"/>
                </a:solidFill>
                <a:latin typeface="Arial" panose="020B0604020202020204" pitchFamily="34" charset="0"/>
                <a:cs typeface="+mn-cs"/>
              </a:rPr>
              <a:t>Tagen nach Bekanntgabe </a:t>
            </a:r>
            <a:r>
              <a:rPr lang="de-DE" altLang="de-DE" dirty="0">
                <a:solidFill>
                  <a:srgbClr val="000000"/>
                </a:solidFill>
                <a:latin typeface="Arial" panose="020B0604020202020204" pitchFamily="34" charset="0"/>
                <a:cs typeface="+mn-cs"/>
              </a:rPr>
              <a:t>dieser Entscheidung zu verlassen; im Falle einer Klageerhebung endet </a:t>
            </a:r>
            <a:r>
              <a:rPr lang="de-DE" altLang="de-DE" dirty="0" smtClean="0">
                <a:solidFill>
                  <a:srgbClr val="000000"/>
                </a:solidFill>
                <a:latin typeface="Arial" panose="020B0604020202020204" pitchFamily="34" charset="0"/>
                <a:cs typeface="+mn-cs"/>
              </a:rPr>
              <a:t>die Ausreisefrist </a:t>
            </a:r>
            <a:r>
              <a:rPr lang="de-DE" altLang="de-DE" dirty="0">
                <a:solidFill>
                  <a:srgbClr val="000000"/>
                </a:solidFill>
                <a:latin typeface="Arial" panose="020B0604020202020204" pitchFamily="34" charset="0"/>
                <a:cs typeface="+mn-cs"/>
              </a:rPr>
              <a:t>30 Tage nach dem unanfechtbaren </a:t>
            </a:r>
            <a:r>
              <a:rPr lang="de-DE" altLang="de-DE" dirty="0" smtClean="0">
                <a:solidFill>
                  <a:srgbClr val="000000"/>
                </a:solidFill>
                <a:latin typeface="Arial" panose="020B0604020202020204" pitchFamily="34" charset="0"/>
                <a:cs typeface="+mn-cs"/>
              </a:rPr>
              <a:t>Abschluss </a:t>
            </a:r>
            <a:r>
              <a:rPr lang="de-DE" altLang="de-DE" dirty="0">
                <a:solidFill>
                  <a:srgbClr val="000000"/>
                </a:solidFill>
                <a:latin typeface="Arial" panose="020B0604020202020204" pitchFamily="34" charset="0"/>
                <a:cs typeface="+mn-cs"/>
              </a:rPr>
              <a:t>des Asylverfahrens. Sollte der </a:t>
            </a:r>
            <a:r>
              <a:rPr lang="de-DE" altLang="de-DE" dirty="0" smtClean="0">
                <a:solidFill>
                  <a:srgbClr val="000000"/>
                </a:solidFill>
                <a:latin typeface="Arial" panose="020B0604020202020204" pitchFamily="34" charset="0"/>
                <a:cs typeface="+mn-cs"/>
              </a:rPr>
              <a:t>Antragsteller </a:t>
            </a:r>
            <a:r>
              <a:rPr lang="de-DE" altLang="de-DE" dirty="0" smtClean="0">
                <a:solidFill>
                  <a:srgbClr val="000000"/>
                </a:solidFill>
                <a:latin typeface="Arial" panose="020B0604020202020204" pitchFamily="34" charset="0"/>
                <a:cs typeface="+mn-cs"/>
              </a:rPr>
              <a:t>die </a:t>
            </a:r>
            <a:r>
              <a:rPr lang="de-DE" altLang="de-DE" dirty="0">
                <a:solidFill>
                  <a:srgbClr val="000000"/>
                </a:solidFill>
                <a:latin typeface="Arial" panose="020B0604020202020204" pitchFamily="34" charset="0"/>
                <a:cs typeface="+mn-cs"/>
              </a:rPr>
              <a:t>Ausreisefrist nicht einhalten, wird er </a:t>
            </a:r>
            <a:r>
              <a:rPr lang="de-DE" altLang="de-DE" dirty="0" smtClean="0">
                <a:solidFill>
                  <a:srgbClr val="000000"/>
                </a:solidFill>
                <a:latin typeface="Arial" panose="020B0604020202020204" pitchFamily="34" charset="0"/>
                <a:cs typeface="+mn-cs"/>
              </a:rPr>
              <a:t>nach Georgien abgeschoben. Der Antragsteller </a:t>
            </a:r>
            <a:r>
              <a:rPr lang="de-DE" altLang="de-DE" dirty="0">
                <a:solidFill>
                  <a:srgbClr val="000000"/>
                </a:solidFill>
                <a:latin typeface="Arial" panose="020B0604020202020204" pitchFamily="34" charset="0"/>
                <a:cs typeface="+mn-cs"/>
              </a:rPr>
              <a:t>kann auch in einen anderen Staat abgeschoben </a:t>
            </a:r>
            <a:r>
              <a:rPr lang="de-DE" altLang="de-DE" dirty="0" smtClean="0">
                <a:solidFill>
                  <a:srgbClr val="000000"/>
                </a:solidFill>
                <a:latin typeface="Arial" panose="020B0604020202020204" pitchFamily="34" charset="0"/>
                <a:cs typeface="+mn-cs"/>
              </a:rPr>
              <a:t>werden […].</a:t>
            </a:r>
          </a:p>
          <a:p>
            <a:pPr marL="457200" indent="-457200" algn="just" hangingPunct="0">
              <a:spcAft>
                <a:spcPts val="60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Das gesetzliche Einreise- und Aufenthaltsverbot gem. § 11 Abs. 1 AufenthG wird auf 30 Monate ab dem Tag der Abschiebung befristet.</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smtClean="0">
              <a:solidFill>
                <a:srgbClr val="000000"/>
              </a:solidFill>
              <a:latin typeface="Arial" panose="020B0604020202020204" pitchFamily="34" charset="0"/>
              <a:cs typeface="+mn-cs"/>
            </a:endParaRPr>
          </a:p>
        </p:txBody>
      </p:sp>
      <p:pic>
        <p:nvPicPr>
          <p:cNvPr id="317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4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smtClean="0">
                <a:solidFill>
                  <a:srgbClr val="000000"/>
                </a:solidFill>
                <a:latin typeface="Arial" panose="020B0604020202020204" pitchFamily="34" charset="0"/>
              </a:rPr>
              <a:t>RaVG </a:t>
            </a:r>
            <a:r>
              <a:rPr lang="de-DE" altLang="de-DE" sz="1400" dirty="0">
                <a:solidFill>
                  <a:srgbClr val="000000"/>
                </a:solidFill>
                <a:latin typeface="Arial" panose="020B0604020202020204" pitchFamily="34" charset="0"/>
              </a:rPr>
              <a:t>Dr. Philipp Wittmann (VG Karlsruhe / Wissenschaftlicher Mitarbeiter am BVerfG) – </a:t>
            </a:r>
            <a:r>
              <a:rPr lang="de-DE" altLang="de-DE" sz="1400" dirty="0" smtClean="0">
                <a:solidFill>
                  <a:srgbClr val="000000"/>
                </a:solidFill>
                <a:latin typeface="Arial" panose="020B0604020202020204" pitchFamily="34" charset="0"/>
              </a:rPr>
              <a:t>Rechtsschutz</a:t>
            </a:r>
            <a:r>
              <a:rPr lang="de-DE" altLang="de-DE" sz="1400" dirty="0">
                <a:solidFill>
                  <a:srgbClr val="000000"/>
                </a:solidFill>
                <a:latin typeface="Arial" panose="020B0604020202020204" pitchFamily="34" charset="0"/>
              </a:rPr>
              <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0700" y="895350"/>
            <a:ext cx="9072563"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700" dirty="0" smtClean="0">
                <a:solidFill>
                  <a:srgbClr val="000000"/>
                </a:solidFill>
                <a:latin typeface="Arial" panose="020B0604020202020204" pitchFamily="34" charset="0"/>
                <a:cs typeface="+mn-cs"/>
              </a:rPr>
              <a:t>V. Typische Rechtschutzkonstellationen im Asylverfahrensrecht – </a:t>
            </a:r>
            <a:r>
              <a:rPr lang="de-DE" altLang="de-DE" sz="2700" b="1" dirty="0" smtClean="0">
                <a:solidFill>
                  <a:srgbClr val="000000"/>
                </a:solidFill>
                <a:latin typeface="Arial" panose="020B0604020202020204" pitchFamily="34" charset="0"/>
                <a:cs typeface="+mn-cs"/>
              </a:rPr>
              <a:t>einfacher Ablehnungsbescheid (II)</a:t>
            </a: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Rechtsschutz gegen </a:t>
            </a:r>
            <a:r>
              <a:rPr lang="de-DE" altLang="de-DE" sz="2000" b="1" dirty="0" smtClean="0">
                <a:solidFill>
                  <a:srgbClr val="000000"/>
                </a:solidFill>
                <a:latin typeface="Arial" panose="020B0604020202020204" pitchFamily="34" charset="0"/>
                <a:cs typeface="+mn-cs"/>
              </a:rPr>
              <a:t>Ziffern 1 - 4:</a:t>
            </a:r>
            <a:r>
              <a:rPr lang="de-DE" altLang="de-DE" sz="2000" dirty="0" smtClean="0">
                <a:solidFill>
                  <a:srgbClr val="000000"/>
                </a:solidFill>
                <a:latin typeface="Arial" panose="020B0604020202020204" pitchFamily="34" charset="0"/>
                <a:cs typeface="+mn-cs"/>
              </a:rPr>
              <a:t> „Der Asylantrag wird abgelehnt. Die Flüchtlingseigenschaft / subsidiärer Schutz wird nicht zuerkannt. Abschiebungs-verbote liegen nicht vor.“</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Hauptsacheverfahren:</a:t>
            </a: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Anfechtungsklage nicht statthaft, da Begünstigung begehrt wird </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Verpflichtungsklage (Klagefrist: zwei Wochen; §§ 74 Abs. 1 HS 1 AsylG)</a:t>
            </a:r>
          </a:p>
          <a:p>
            <a:pPr marL="1085850" lvl="1"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Eilrechtsschutzverfahren: 		</a:t>
            </a: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b="1" dirty="0">
              <a:solidFill>
                <a:srgbClr val="000000"/>
              </a:solidFill>
              <a:latin typeface="Arial" panose="020B0604020202020204" pitchFamily="34" charset="0"/>
              <a:cs typeface="+mn-cs"/>
            </a:endParaRPr>
          </a:p>
          <a:p>
            <a:pPr marL="71755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Antrag auf Anordnung der </a:t>
            </a:r>
            <a:r>
              <a:rPr lang="de-DE" altLang="de-DE" sz="2000" dirty="0" err="1" smtClean="0">
                <a:solidFill>
                  <a:srgbClr val="000000"/>
                </a:solidFill>
                <a:latin typeface="Arial" panose="020B0604020202020204" pitchFamily="34" charset="0"/>
                <a:cs typeface="+mn-cs"/>
              </a:rPr>
              <a:t>aW</a:t>
            </a:r>
            <a:r>
              <a:rPr lang="de-DE" altLang="de-DE" sz="2000" dirty="0" smtClean="0">
                <a:solidFill>
                  <a:srgbClr val="000000"/>
                </a:solidFill>
                <a:latin typeface="Arial" panose="020B0604020202020204" pitchFamily="34" charset="0"/>
                <a:cs typeface="+mn-cs"/>
              </a:rPr>
              <a:t> (§ 80 Abs. 5 VwGO) unnötig (kein vollstreckbarer Inhalt), zudem nicht sofort vollziehbar (§ 75 Abs. 1 AsylG)</a:t>
            </a:r>
          </a:p>
          <a:p>
            <a:pPr marL="71755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Antrag auf Erlass einer einstweiligen Anordnung wg. vollständiger Vorwegnahme der Hauptsache nicht zielführend („vorläufige Asylanerkennung?)“</a:t>
            </a: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smtClean="0">
              <a:solidFill>
                <a:srgbClr val="000000"/>
              </a:solidFill>
              <a:latin typeface="Arial" panose="020B0604020202020204" pitchFamily="34" charset="0"/>
              <a:cs typeface="+mn-cs"/>
            </a:endParaRPr>
          </a:p>
        </p:txBody>
      </p:sp>
      <p:pic>
        <p:nvPicPr>
          <p:cNvPr id="3379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smtClean="0">
                <a:solidFill>
                  <a:srgbClr val="000000"/>
                </a:solidFill>
                <a:latin typeface="Arial" panose="020B0604020202020204" pitchFamily="34" charset="0"/>
              </a:rPr>
              <a:t>RaVG </a:t>
            </a:r>
            <a:r>
              <a:rPr lang="de-DE" altLang="de-DE" sz="1400" dirty="0">
                <a:solidFill>
                  <a:srgbClr val="000000"/>
                </a:solidFill>
                <a:latin typeface="Arial" panose="020B0604020202020204" pitchFamily="34" charset="0"/>
              </a:rPr>
              <a:t>Dr. Philipp Wittmann (VG Karlsruhe / Wissenschaftlicher Mitarbeiter am BVerfG) – </a:t>
            </a:r>
            <a:r>
              <a:rPr lang="de-DE" altLang="de-DE" sz="1400" dirty="0" smtClean="0">
                <a:solidFill>
                  <a:srgbClr val="000000"/>
                </a:solidFill>
                <a:latin typeface="Arial" panose="020B0604020202020204" pitchFamily="34" charset="0"/>
              </a:rPr>
              <a:t>Rechtsschutz</a:t>
            </a:r>
            <a:r>
              <a:rPr lang="de-DE" altLang="de-DE" sz="1400" dirty="0">
                <a:solidFill>
                  <a:srgbClr val="000000"/>
                </a:solidFill>
                <a:latin typeface="Arial" panose="020B0604020202020204" pitchFamily="34" charset="0"/>
              </a:rPr>
              <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
        <p:nvSpPr>
          <p:cNvPr id="2" name="Textfeld 1"/>
          <p:cNvSpPr txBox="1"/>
          <p:nvPr/>
        </p:nvSpPr>
        <p:spPr>
          <a:xfrm>
            <a:off x="5760392" y="4859957"/>
            <a:ext cx="1152128" cy="400110"/>
          </a:xfrm>
          <a:prstGeom prst="rect">
            <a:avLst/>
          </a:prstGeom>
          <a:noFill/>
        </p:spPr>
        <p:txBody>
          <a:bodyPr wrap="square" rtlCol="0">
            <a:spAutoFit/>
          </a:bodyPr>
          <a:lstStyle/>
          <a:p>
            <a:r>
              <a:rPr lang="de-DE" sz="2000" b="1" dirty="0" smtClean="0">
                <a:solidFill>
                  <a:schemeClr val="tx1"/>
                </a:solidFill>
                <a:latin typeface="+mj-lt"/>
              </a:rPr>
              <a:t>unnötig</a:t>
            </a:r>
            <a:endParaRPr lang="de-DE" b="1" dirty="0">
              <a:solidFill>
                <a:schemeClr val="tx1"/>
              </a:solidFill>
              <a:latin typeface="+mj-lt"/>
            </a:endParaRP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6" end="6"/>
                                            </p:txEl>
                                          </p:spTgt>
                                        </p:tgtEl>
                                        <p:attrNameLst>
                                          <p:attrName>style.visibility</p:attrName>
                                        </p:attrNameLst>
                                      </p:cBhvr>
                                      <p:to>
                                        <p:strVal val="visible"/>
                                      </p:to>
                                    </p:set>
                                    <p:animEffect transition="in" filter="fade">
                                      <p:cBhvr>
                                        <p:cTn id="7" dur="1000"/>
                                        <p:tgtEl>
                                          <p:spTgt spid="3075">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7" end="7"/>
                                            </p:txEl>
                                          </p:spTgt>
                                        </p:tgtEl>
                                        <p:attrNameLst>
                                          <p:attrName>style.visibility</p:attrName>
                                        </p:attrNameLst>
                                      </p:cBhvr>
                                      <p:to>
                                        <p:strVal val="visible"/>
                                      </p:to>
                                    </p:set>
                                    <p:animEffect transition="in" filter="fade">
                                      <p:cBhvr>
                                        <p:cTn id="12" dur="1000"/>
                                        <p:tgtEl>
                                          <p:spTgt spid="3075">
                                            <p:txEl>
                                              <p:pRg st="7" end="7"/>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10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11" end="11"/>
                                            </p:txEl>
                                          </p:spTgt>
                                        </p:tgtEl>
                                        <p:attrNameLst>
                                          <p:attrName>style.visibility</p:attrName>
                                        </p:attrNameLst>
                                      </p:cBhvr>
                                      <p:to>
                                        <p:strVal val="visible"/>
                                      </p:to>
                                    </p:set>
                                    <p:animEffect transition="in" filter="fade">
                                      <p:cBhvr>
                                        <p:cTn id="22" dur="1000"/>
                                        <p:tgtEl>
                                          <p:spTgt spid="3075">
                                            <p:txEl>
                                              <p:pRg st="11" end="1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075">
                                            <p:txEl>
                                              <p:pRg st="12" end="12"/>
                                            </p:txEl>
                                          </p:spTgt>
                                        </p:tgtEl>
                                        <p:attrNameLst>
                                          <p:attrName>style.visibility</p:attrName>
                                        </p:attrNameLst>
                                      </p:cBhvr>
                                      <p:to>
                                        <p:strVal val="visible"/>
                                      </p:to>
                                    </p:set>
                                    <p:animEffect transition="in" filter="fade">
                                      <p:cBhvr>
                                        <p:cTn id="27" dur="1000"/>
                                        <p:tgtEl>
                                          <p:spTgt spid="307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412750" y="847725"/>
            <a:ext cx="9072563"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650" dirty="0" smtClean="0">
                <a:solidFill>
                  <a:srgbClr val="000000"/>
                </a:solidFill>
                <a:latin typeface="Arial" panose="020B0604020202020204" pitchFamily="34" charset="0"/>
                <a:cs typeface="+mn-cs"/>
              </a:rPr>
              <a:t>V. Typische Rechtschutzkonstellationen im Asylverfahrensrecht – </a:t>
            </a:r>
            <a:r>
              <a:rPr lang="de-DE" altLang="de-DE" sz="2650" b="1" dirty="0" smtClean="0">
                <a:solidFill>
                  <a:srgbClr val="000000"/>
                </a:solidFill>
                <a:latin typeface="Arial" panose="020B0604020202020204" pitchFamily="34" charset="0"/>
                <a:cs typeface="+mn-cs"/>
              </a:rPr>
              <a:t>einfacher Ablehnungsbescheid (III)</a:t>
            </a: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Rechtsschutz gegen </a:t>
            </a:r>
            <a:r>
              <a:rPr lang="de-DE" altLang="de-DE" sz="2000" b="1" dirty="0" smtClean="0">
                <a:solidFill>
                  <a:srgbClr val="000000"/>
                </a:solidFill>
                <a:latin typeface="Arial" panose="020B0604020202020204" pitchFamily="34" charset="0"/>
                <a:cs typeface="+mn-cs"/>
              </a:rPr>
              <a:t>Ziffer 5:</a:t>
            </a:r>
            <a:r>
              <a:rPr lang="de-DE" altLang="de-DE" sz="2000" dirty="0" smtClean="0">
                <a:solidFill>
                  <a:srgbClr val="000000"/>
                </a:solidFill>
                <a:latin typeface="Arial" panose="020B0604020202020204" pitchFamily="34" charset="0"/>
                <a:cs typeface="+mn-cs"/>
              </a:rPr>
              <a:t> Abschiebungsandrohung</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Hauptsacheverfahren:</a:t>
            </a:r>
          </a:p>
          <a:p>
            <a:pPr marL="374650" lvl="1"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Anfechtungsklage </a:t>
            </a:r>
            <a:r>
              <a:rPr lang="de-DE" altLang="de-DE" sz="2000" dirty="0" smtClean="0">
                <a:solidFill>
                  <a:srgbClr val="000000"/>
                </a:solidFill>
                <a:latin typeface="Arial" panose="020B0604020202020204" pitchFamily="34" charset="0"/>
              </a:rPr>
              <a:t>(</a:t>
            </a:r>
            <a:r>
              <a:rPr lang="de-DE" altLang="de-DE" sz="2000" dirty="0">
                <a:solidFill>
                  <a:srgbClr val="000000"/>
                </a:solidFill>
                <a:latin typeface="Arial" panose="020B0604020202020204" pitchFamily="34" charset="0"/>
              </a:rPr>
              <a:t>Klagefrist: zwei Wochen; §§ 74 Abs. 1 HS 1 AsylG</a:t>
            </a:r>
            <a:r>
              <a:rPr lang="de-DE" altLang="de-DE" sz="2000" dirty="0" smtClean="0">
                <a:solidFill>
                  <a:srgbClr val="000000"/>
                </a:solidFill>
                <a:latin typeface="Arial" panose="020B0604020202020204" pitchFamily="34" charset="0"/>
              </a:rPr>
              <a:t>)</a:t>
            </a:r>
            <a:endParaRPr lang="de-DE" altLang="de-DE" sz="2000" dirty="0" smtClean="0">
              <a:solidFill>
                <a:srgbClr val="000000"/>
              </a:solidFill>
              <a:latin typeface="Arial" panose="020B0604020202020204" pitchFamily="34" charset="0"/>
              <a:cs typeface="+mn-cs"/>
            </a:endParaRPr>
          </a:p>
          <a:p>
            <a:pPr marL="374650" lvl="1"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Eilrechtsschutzverfahren: 		</a:t>
            </a: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b="1" dirty="0" smtClean="0">
              <a:solidFill>
                <a:srgbClr val="000000"/>
              </a:solidFill>
              <a:latin typeface="Arial" panose="020B0604020202020204" pitchFamily="34" charset="0"/>
              <a:cs typeface="+mn-cs"/>
            </a:endParaRP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Klage gegen „einfache“ Ablehnung des Asylantrags hat aufschiebende Wirkung (§ 75 Abs. 1 AsylG)</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zudem: Ausreisefrist endet erst 30 Tage nach dem </a:t>
            </a:r>
            <a:r>
              <a:rPr lang="de-DE" altLang="de-DE" sz="2000" u="sng" dirty="0" smtClean="0">
                <a:solidFill>
                  <a:srgbClr val="000000"/>
                </a:solidFill>
                <a:latin typeface="Arial" panose="020B0604020202020204" pitchFamily="34" charset="0"/>
                <a:cs typeface="+mn-cs"/>
              </a:rPr>
              <a:t>unanfechtbaren</a:t>
            </a:r>
            <a:r>
              <a:rPr lang="de-DE" altLang="de-DE" sz="2000" dirty="0" smtClean="0">
                <a:solidFill>
                  <a:srgbClr val="000000"/>
                </a:solidFill>
                <a:latin typeface="Arial" panose="020B0604020202020204" pitchFamily="34" charset="0"/>
                <a:cs typeface="+mn-cs"/>
              </a:rPr>
              <a:t> Abschluss des Asylverfahrens (§ 38 Abs. 1 S. 2 AsylG)</a:t>
            </a: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smtClean="0">
              <a:solidFill>
                <a:srgbClr val="000000"/>
              </a:solidFill>
              <a:latin typeface="Arial" panose="020B0604020202020204" pitchFamily="34" charset="0"/>
              <a:cs typeface="+mn-cs"/>
            </a:endParaRPr>
          </a:p>
        </p:txBody>
      </p:sp>
      <p:pic>
        <p:nvPicPr>
          <p:cNvPr id="3584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smtClean="0">
                <a:solidFill>
                  <a:srgbClr val="000000"/>
                </a:solidFill>
                <a:latin typeface="Arial" panose="020B0604020202020204" pitchFamily="34" charset="0"/>
              </a:rPr>
              <a:t>RaVG </a:t>
            </a:r>
            <a:r>
              <a:rPr lang="de-DE" altLang="de-DE" sz="1400" dirty="0">
                <a:solidFill>
                  <a:srgbClr val="000000"/>
                </a:solidFill>
                <a:latin typeface="Arial" panose="020B0604020202020204" pitchFamily="34" charset="0"/>
              </a:rPr>
              <a:t>Dr. Philipp Wittmann (VG Karlsruhe / Wissenschaftlicher Mitarbeiter am BVerfG) – </a:t>
            </a:r>
            <a:r>
              <a:rPr lang="de-DE" altLang="de-DE" sz="1400" dirty="0" smtClean="0">
                <a:solidFill>
                  <a:srgbClr val="000000"/>
                </a:solidFill>
                <a:latin typeface="Arial" panose="020B0604020202020204" pitchFamily="34" charset="0"/>
              </a:rPr>
              <a:t>Rechtsschutz</a:t>
            </a:r>
            <a:r>
              <a:rPr lang="de-DE" altLang="de-DE" sz="1400" dirty="0">
                <a:solidFill>
                  <a:srgbClr val="000000"/>
                </a:solidFill>
                <a:latin typeface="Arial" panose="020B0604020202020204" pitchFamily="34" charset="0"/>
              </a:rPr>
              <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
        <p:nvSpPr>
          <p:cNvPr id="6" name="Textfeld 5"/>
          <p:cNvSpPr txBox="1"/>
          <p:nvPr/>
        </p:nvSpPr>
        <p:spPr>
          <a:xfrm>
            <a:off x="4752280" y="3851845"/>
            <a:ext cx="1152128" cy="400110"/>
          </a:xfrm>
          <a:prstGeom prst="rect">
            <a:avLst/>
          </a:prstGeom>
          <a:noFill/>
        </p:spPr>
        <p:txBody>
          <a:bodyPr wrap="square" rtlCol="0">
            <a:spAutoFit/>
          </a:bodyPr>
          <a:lstStyle/>
          <a:p>
            <a:r>
              <a:rPr lang="de-DE" sz="2000" b="1" dirty="0" smtClean="0">
                <a:solidFill>
                  <a:schemeClr val="tx1"/>
                </a:solidFill>
                <a:latin typeface="+mj-lt"/>
              </a:rPr>
              <a:t>unnötig</a:t>
            </a:r>
            <a:endParaRPr lang="de-DE" b="1" dirty="0">
              <a:solidFill>
                <a:schemeClr val="tx1"/>
              </a:solidFill>
              <a:latin typeface="+mj-lt"/>
            </a:endParaRP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6" end="6"/>
                                            </p:txEl>
                                          </p:spTgt>
                                        </p:tgtEl>
                                        <p:attrNameLst>
                                          <p:attrName>style.visibility</p:attrName>
                                        </p:attrNameLst>
                                      </p:cBhvr>
                                      <p:to>
                                        <p:strVal val="visible"/>
                                      </p:to>
                                    </p:set>
                                    <p:animEffect transition="in" filter="fade">
                                      <p:cBhvr>
                                        <p:cTn id="7" dur="1000"/>
                                        <p:tgtEl>
                                          <p:spTgt spid="3075">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10" end="10"/>
                                            </p:txEl>
                                          </p:spTgt>
                                        </p:tgtEl>
                                        <p:attrNameLst>
                                          <p:attrName>style.visibility</p:attrName>
                                        </p:attrNameLst>
                                      </p:cBhvr>
                                      <p:to>
                                        <p:strVal val="visible"/>
                                      </p:to>
                                    </p:set>
                                    <p:animEffect transition="in" filter="fade">
                                      <p:cBhvr>
                                        <p:cTn id="17" dur="1000"/>
                                        <p:tgtEl>
                                          <p:spTgt spid="3075">
                                            <p:txEl>
                                              <p:pRg st="10" end="1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11" end="11"/>
                                            </p:txEl>
                                          </p:spTgt>
                                        </p:tgtEl>
                                        <p:attrNameLst>
                                          <p:attrName>style.visibility</p:attrName>
                                        </p:attrNameLst>
                                      </p:cBhvr>
                                      <p:to>
                                        <p:strVal val="visible"/>
                                      </p:to>
                                    </p:set>
                                    <p:animEffect transition="in" filter="fade">
                                      <p:cBhvr>
                                        <p:cTn id="22" dur="1000"/>
                                        <p:tgtEl>
                                          <p:spTgt spid="307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0700" y="835025"/>
            <a:ext cx="9072563"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650" dirty="0" smtClean="0">
                <a:solidFill>
                  <a:srgbClr val="000000"/>
                </a:solidFill>
                <a:latin typeface="Arial" panose="020B0604020202020204" pitchFamily="34" charset="0"/>
                <a:cs typeface="+mn-cs"/>
              </a:rPr>
              <a:t>IV. Typische Rechtschutzkonstellationen im Asylverfahrensrecht – </a:t>
            </a:r>
            <a:r>
              <a:rPr lang="de-DE" altLang="de-DE" sz="2650" b="1" dirty="0" smtClean="0">
                <a:solidFill>
                  <a:srgbClr val="000000"/>
                </a:solidFill>
                <a:latin typeface="Arial" panose="020B0604020202020204" pitchFamily="34" charset="0"/>
                <a:cs typeface="+mn-cs"/>
              </a:rPr>
              <a:t>einfacher Ablehnungsbescheid (IV)</a:t>
            </a: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1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Rechtsschutz gegen </a:t>
            </a:r>
            <a:r>
              <a:rPr lang="de-DE" altLang="de-DE" sz="2000" b="1" dirty="0" smtClean="0">
                <a:solidFill>
                  <a:srgbClr val="000000"/>
                </a:solidFill>
                <a:latin typeface="Arial" panose="020B0604020202020204" pitchFamily="34" charset="0"/>
                <a:cs typeface="+mn-cs"/>
              </a:rPr>
              <a:t>Ziffer 6:</a:t>
            </a:r>
            <a:r>
              <a:rPr lang="de-DE" altLang="de-DE" sz="2000" dirty="0" smtClean="0">
                <a:solidFill>
                  <a:srgbClr val="000000"/>
                </a:solidFill>
                <a:latin typeface="Arial" panose="020B0604020202020204" pitchFamily="34" charset="0"/>
                <a:cs typeface="+mn-cs"/>
              </a:rPr>
              <a:t>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„Das gesetzliche Einreise- und Aufenthaltsverbot gem. § 11 Abs. 1 AufenthG wird auf 30 Monate ab dem Tag der Abschiebung befristet."</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900" dirty="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Hauptsacheverfahren:</a:t>
            </a: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 dirty="0">
              <a:solidFill>
                <a:srgbClr val="000000"/>
              </a:solidFill>
              <a:latin typeface="Arial" panose="020B0604020202020204" pitchFamily="34" charset="0"/>
              <a:cs typeface="+mn-cs"/>
            </a:endParaRP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an sich Verpflichtungsklage (ggf. Bescheidungsklage) auf Festsetzung einer kürzeren Dauer des gesetzlichen Einreise- und Aufenthaltsverbots</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Klagefrist zwei Wochen, da Eilantrag nicht fristgebunden (§ 74 Abs. 1 HS 1 AsylG)</a:t>
            </a:r>
          </a:p>
          <a:p>
            <a:pPr marL="717550" lvl="1" indent="-342900" algn="just" hangingPunct="0">
              <a:spcAft>
                <a:spcPts val="120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nur </a:t>
            </a:r>
            <a:r>
              <a:rPr lang="de-DE" altLang="de-DE" sz="1600" b="1" dirty="0" smtClean="0">
                <a:solidFill>
                  <a:srgbClr val="000000"/>
                </a:solidFill>
                <a:latin typeface="Arial" panose="020B0604020202020204" pitchFamily="34" charset="0"/>
                <a:cs typeface="+mn-cs"/>
              </a:rPr>
              <a:t>zweckmäßig,</a:t>
            </a:r>
            <a:r>
              <a:rPr lang="de-DE" altLang="de-DE" sz="1600" dirty="0" smtClean="0">
                <a:solidFill>
                  <a:srgbClr val="000000"/>
                </a:solidFill>
                <a:latin typeface="Arial" panose="020B0604020202020204" pitchFamily="34" charset="0"/>
                <a:cs typeface="+mn-cs"/>
              </a:rPr>
              <a:t> wenn der Kläger eine spätere Rückkehr nach Deutschland tatsächlich anstrebt und er nicht freiwillig ausreisen will</a:t>
            </a: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Eilrechtsschutzverfahren: 		</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an sich Antrag nach § 123 VwGO statthaft</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aber: i.d.R. kein Rechtsschutzbedürfnis, weil Sperrwirkung erst nach der Abschiebung eingreift</a:t>
            </a:r>
          </a:p>
          <a:p>
            <a:pPr marL="717550" lvl="1" indent="-342900" algn="just" hangingPunct="0">
              <a:spcAft>
                <a:spcPts val="120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z</a:t>
            </a:r>
            <a:r>
              <a:rPr lang="de-DE" altLang="de-DE" sz="1600" dirty="0" smtClean="0">
                <a:solidFill>
                  <a:srgbClr val="000000"/>
                </a:solidFill>
                <a:latin typeface="Arial" panose="020B0604020202020204" pitchFamily="34" charset="0"/>
                <a:cs typeface="+mn-cs"/>
              </a:rPr>
              <a:t>udem: i.d.R. Antrag auf Erteilung einer </a:t>
            </a:r>
            <a:r>
              <a:rPr lang="de-DE" altLang="de-DE" sz="1600" dirty="0" err="1" smtClean="0">
                <a:solidFill>
                  <a:srgbClr val="000000"/>
                </a:solidFill>
                <a:latin typeface="Arial" panose="020B0604020202020204" pitchFamily="34" charset="0"/>
                <a:cs typeface="+mn-cs"/>
              </a:rPr>
              <a:t>Betretenserlaubnis</a:t>
            </a:r>
            <a:r>
              <a:rPr lang="de-DE" altLang="de-DE" sz="1600" dirty="0" smtClean="0">
                <a:solidFill>
                  <a:srgbClr val="000000"/>
                </a:solidFill>
                <a:latin typeface="Arial" panose="020B0604020202020204" pitchFamily="34" charset="0"/>
                <a:cs typeface="+mn-cs"/>
              </a:rPr>
              <a:t> (§ 11 Abs. 8 AufenthG) zweckmäßiger (Vorwegnahme der Hauptsache!) </a:t>
            </a:r>
          </a:p>
          <a:p>
            <a:pPr marL="368300" indent="-3683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b="1" dirty="0" smtClean="0">
                <a:solidFill>
                  <a:srgbClr val="000000"/>
                </a:solidFill>
                <a:latin typeface="Arial" panose="020B0604020202020204" pitchFamily="34" charset="0"/>
                <a:cs typeface="+mn-cs"/>
              </a:rPr>
              <a:t>Vertiefungshinweis: </a:t>
            </a:r>
            <a:r>
              <a:rPr lang="de-DE" altLang="de-DE" sz="1600" dirty="0" smtClean="0">
                <a:solidFill>
                  <a:srgbClr val="000000"/>
                </a:solidFill>
                <a:latin typeface="Arial" panose="020B0604020202020204" pitchFamily="34" charset="0"/>
                <a:cs typeface="+mn-cs"/>
              </a:rPr>
              <a:t>nach der jüngeren Rechtsprechung (BVerwG</a:t>
            </a:r>
            <a:r>
              <a:rPr lang="de-DE" altLang="de-DE" sz="1600" dirty="0">
                <a:solidFill>
                  <a:srgbClr val="000000"/>
                </a:solidFill>
                <a:latin typeface="Arial" panose="020B0604020202020204" pitchFamily="34" charset="0"/>
                <a:cs typeface="+mn-cs"/>
              </a:rPr>
              <a:t>, </a:t>
            </a:r>
            <a:r>
              <a:rPr lang="de-DE" altLang="de-DE" sz="1600" dirty="0" smtClean="0">
                <a:solidFill>
                  <a:srgbClr val="000000"/>
                </a:solidFill>
                <a:latin typeface="Arial" panose="020B0604020202020204" pitchFamily="34" charset="0"/>
                <a:cs typeface="+mn-cs"/>
              </a:rPr>
              <a:t>Beschl. v. 13.7.2017</a:t>
            </a:r>
            <a:r>
              <a:rPr lang="de-DE" altLang="de-DE" sz="1600" dirty="0">
                <a:solidFill>
                  <a:srgbClr val="000000"/>
                </a:solidFill>
                <a:latin typeface="Arial" panose="020B0604020202020204" pitchFamily="34" charset="0"/>
                <a:cs typeface="+mn-cs"/>
              </a:rPr>
              <a:t> – 1 </a:t>
            </a:r>
            <a:r>
              <a:rPr lang="de-DE" altLang="de-DE" sz="1600" dirty="0" smtClean="0">
                <a:solidFill>
                  <a:srgbClr val="000000"/>
                </a:solidFill>
                <a:latin typeface="Arial" panose="020B0604020202020204" pitchFamily="34" charset="0"/>
                <a:cs typeface="+mn-cs"/>
              </a:rPr>
              <a:t>VR </a:t>
            </a:r>
            <a:r>
              <a:rPr lang="de-DE" altLang="de-DE" sz="1600" dirty="0">
                <a:solidFill>
                  <a:srgbClr val="000000"/>
                </a:solidFill>
                <a:latin typeface="Arial" panose="020B0604020202020204" pitchFamily="34" charset="0"/>
                <a:cs typeface="+mn-cs"/>
              </a:rPr>
              <a:t>3/17 –, </a:t>
            </a:r>
            <a:r>
              <a:rPr lang="de-DE" altLang="de-DE" sz="1600" dirty="0" smtClean="0">
                <a:solidFill>
                  <a:srgbClr val="000000"/>
                </a:solidFill>
                <a:latin typeface="Arial" panose="020B0604020202020204" pitchFamily="34" charset="0"/>
                <a:cs typeface="+mn-cs"/>
              </a:rPr>
              <a:t>juris, Rn</a:t>
            </a:r>
            <a:r>
              <a:rPr lang="de-DE" altLang="de-DE" sz="1600" dirty="0">
                <a:solidFill>
                  <a:srgbClr val="000000"/>
                </a:solidFill>
                <a:latin typeface="Arial" panose="020B0604020202020204" pitchFamily="34" charset="0"/>
                <a:cs typeface="+mn-cs"/>
              </a:rPr>
              <a:t>. </a:t>
            </a:r>
            <a:r>
              <a:rPr lang="de-DE" altLang="de-DE" sz="1600" dirty="0" smtClean="0">
                <a:solidFill>
                  <a:srgbClr val="000000"/>
                </a:solidFill>
                <a:latin typeface="Arial" panose="020B0604020202020204" pitchFamily="34" charset="0"/>
                <a:cs typeface="+mn-cs"/>
              </a:rPr>
              <a:t>72) müsste die Befristung evtl. in eine Anordnung eines Einreiseverbots umgedeutet werden; statthaft wären dann Anfechtungsklage und ggf. ein Antrag nach § 80 V VwGO. </a:t>
            </a:r>
            <a:r>
              <a:rPr lang="de-DE" altLang="de-DE" sz="1600" u="sng" dirty="0" smtClean="0">
                <a:solidFill>
                  <a:srgbClr val="000000"/>
                </a:solidFill>
                <a:latin typeface="Arial" panose="020B0604020202020204" pitchFamily="34" charset="0"/>
                <a:cs typeface="+mn-cs"/>
              </a:rPr>
              <a:t>Die </a:t>
            </a:r>
            <a:r>
              <a:rPr lang="de-DE" altLang="de-DE" sz="1600" u="sng" dirty="0" err="1" smtClean="0">
                <a:solidFill>
                  <a:srgbClr val="000000"/>
                </a:solidFill>
                <a:latin typeface="Arial" panose="020B0604020202020204" pitchFamily="34" charset="0"/>
                <a:cs typeface="+mn-cs"/>
              </a:rPr>
              <a:t>instanzgerichtliche</a:t>
            </a:r>
            <a:r>
              <a:rPr lang="de-DE" altLang="de-DE" sz="1600" u="sng" dirty="0" smtClean="0">
                <a:solidFill>
                  <a:srgbClr val="000000"/>
                </a:solidFill>
                <a:latin typeface="Arial" panose="020B0604020202020204" pitchFamily="34" charset="0"/>
                <a:cs typeface="+mn-cs"/>
              </a:rPr>
              <a:t> Rechtsprechung hat dies aber wohl noch nicht nachvollzogen.</a:t>
            </a:r>
            <a:endParaRPr lang="de-DE" altLang="de-DE" u="sng"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smtClean="0">
              <a:solidFill>
                <a:srgbClr val="000000"/>
              </a:solidFill>
              <a:latin typeface="Arial" panose="020B0604020202020204" pitchFamily="34" charset="0"/>
              <a:cs typeface="+mn-cs"/>
            </a:endParaRPr>
          </a:p>
        </p:txBody>
      </p:sp>
      <p:pic>
        <p:nvPicPr>
          <p:cNvPr id="3789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smtClean="0">
                <a:solidFill>
                  <a:srgbClr val="000000"/>
                </a:solidFill>
                <a:latin typeface="Arial" panose="020B0604020202020204" pitchFamily="34" charset="0"/>
              </a:rPr>
              <a:t>RaVG </a:t>
            </a:r>
            <a:r>
              <a:rPr lang="de-DE" altLang="de-DE" sz="1400" dirty="0">
                <a:solidFill>
                  <a:srgbClr val="000000"/>
                </a:solidFill>
                <a:latin typeface="Arial" panose="020B0604020202020204" pitchFamily="34" charset="0"/>
              </a:rPr>
              <a:t>Dr. Philipp Wittmann (VG Karlsruhe / Wissenschaftlicher Mitarbeiter am BVerfG) – </a:t>
            </a:r>
            <a:r>
              <a:rPr lang="de-DE" altLang="de-DE" sz="1400" dirty="0" smtClean="0">
                <a:solidFill>
                  <a:srgbClr val="000000"/>
                </a:solidFill>
                <a:latin typeface="Arial" panose="020B0604020202020204" pitchFamily="34" charset="0"/>
              </a:rPr>
              <a:t>Rechtsschutz</a:t>
            </a:r>
            <a:r>
              <a:rPr lang="de-DE" altLang="de-DE" sz="1400" dirty="0">
                <a:solidFill>
                  <a:srgbClr val="000000"/>
                </a:solidFill>
                <a:latin typeface="Arial" panose="020B0604020202020204" pitchFamily="34" charset="0"/>
              </a:rPr>
              <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
        <p:nvSpPr>
          <p:cNvPr id="7" name="Textfeld 6"/>
          <p:cNvSpPr txBox="1"/>
          <p:nvPr/>
        </p:nvSpPr>
        <p:spPr>
          <a:xfrm>
            <a:off x="5400352" y="4643933"/>
            <a:ext cx="1152128" cy="400110"/>
          </a:xfrm>
          <a:prstGeom prst="rect">
            <a:avLst/>
          </a:prstGeom>
          <a:noFill/>
        </p:spPr>
        <p:txBody>
          <a:bodyPr wrap="square" rtlCol="0">
            <a:spAutoFit/>
          </a:bodyPr>
          <a:lstStyle/>
          <a:p>
            <a:r>
              <a:rPr lang="de-DE" sz="2000" b="1" dirty="0" smtClean="0">
                <a:solidFill>
                  <a:schemeClr val="tx1"/>
                </a:solidFill>
                <a:latin typeface="+mj-lt"/>
              </a:rPr>
              <a:t>unnötig</a:t>
            </a:r>
            <a:endParaRPr lang="de-DE" b="1" dirty="0">
              <a:solidFill>
                <a:schemeClr val="tx1"/>
              </a:solidFill>
              <a:latin typeface="+mj-lt"/>
            </a:endParaRP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7" end="7"/>
                                            </p:txEl>
                                          </p:spTgt>
                                        </p:tgtEl>
                                        <p:attrNameLst>
                                          <p:attrName>style.visibility</p:attrName>
                                        </p:attrNameLst>
                                      </p:cBhvr>
                                      <p:to>
                                        <p:strVal val="visible"/>
                                      </p:to>
                                    </p:set>
                                    <p:animEffect transition="in" filter="fade">
                                      <p:cBhvr>
                                        <p:cTn id="7" dur="1000"/>
                                        <p:tgtEl>
                                          <p:spTgt spid="3075">
                                            <p:txEl>
                                              <p:pRg st="7" end="7"/>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8" end="8"/>
                                            </p:txEl>
                                          </p:spTgt>
                                        </p:tgtEl>
                                        <p:attrNameLst>
                                          <p:attrName>style.visibility</p:attrName>
                                        </p:attrNameLst>
                                      </p:cBhvr>
                                      <p:to>
                                        <p:strVal val="visible"/>
                                      </p:to>
                                    </p:set>
                                    <p:animEffect transition="in" filter="fade">
                                      <p:cBhvr>
                                        <p:cTn id="12" dur="1000"/>
                                        <p:tgtEl>
                                          <p:spTgt spid="3075">
                                            <p:txEl>
                                              <p:pRg st="8" end="8"/>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9" end="9"/>
                                            </p:txEl>
                                          </p:spTgt>
                                        </p:tgtEl>
                                        <p:attrNameLst>
                                          <p:attrName>style.visibility</p:attrName>
                                        </p:attrNameLst>
                                      </p:cBhvr>
                                      <p:to>
                                        <p:strVal val="visible"/>
                                      </p:to>
                                    </p:set>
                                    <p:animEffect transition="in" filter="fade">
                                      <p:cBhvr>
                                        <p:cTn id="17" dur="1000"/>
                                        <p:tgtEl>
                                          <p:spTgt spid="3075">
                                            <p:txEl>
                                              <p:pRg st="9" end="9"/>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10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075">
                                            <p:txEl>
                                              <p:pRg st="11" end="11"/>
                                            </p:txEl>
                                          </p:spTgt>
                                        </p:tgtEl>
                                        <p:attrNameLst>
                                          <p:attrName>style.visibility</p:attrName>
                                        </p:attrNameLst>
                                      </p:cBhvr>
                                      <p:to>
                                        <p:strVal val="visible"/>
                                      </p:to>
                                    </p:set>
                                    <p:animEffect transition="in" filter="fade">
                                      <p:cBhvr>
                                        <p:cTn id="27" dur="1000"/>
                                        <p:tgtEl>
                                          <p:spTgt spid="3075">
                                            <p:txEl>
                                              <p:pRg st="11" end="1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075">
                                            <p:txEl>
                                              <p:pRg st="12" end="12"/>
                                            </p:txEl>
                                          </p:spTgt>
                                        </p:tgtEl>
                                        <p:attrNameLst>
                                          <p:attrName>style.visibility</p:attrName>
                                        </p:attrNameLst>
                                      </p:cBhvr>
                                      <p:to>
                                        <p:strVal val="visible"/>
                                      </p:to>
                                    </p:set>
                                    <p:animEffect transition="in" filter="fade">
                                      <p:cBhvr>
                                        <p:cTn id="32" dur="1000"/>
                                        <p:tgtEl>
                                          <p:spTgt spid="3075">
                                            <p:txEl>
                                              <p:pRg st="12" end="1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075">
                                            <p:txEl>
                                              <p:pRg st="13" end="13"/>
                                            </p:txEl>
                                          </p:spTgt>
                                        </p:tgtEl>
                                        <p:attrNameLst>
                                          <p:attrName>style.visibility</p:attrName>
                                        </p:attrNameLst>
                                      </p:cBhvr>
                                      <p:to>
                                        <p:strVal val="visible"/>
                                      </p:to>
                                    </p:set>
                                    <p:animEffect transition="in" filter="fade">
                                      <p:cBhvr>
                                        <p:cTn id="37" dur="1000"/>
                                        <p:tgtEl>
                                          <p:spTgt spid="3075">
                                            <p:txEl>
                                              <p:pRg st="13" end="1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075">
                                            <p:txEl>
                                              <p:pRg st="14" end="14"/>
                                            </p:txEl>
                                          </p:spTgt>
                                        </p:tgtEl>
                                        <p:attrNameLst>
                                          <p:attrName>style.visibility</p:attrName>
                                        </p:attrNameLst>
                                      </p:cBhvr>
                                      <p:to>
                                        <p:strVal val="visible"/>
                                      </p:to>
                                    </p:set>
                                    <p:animEffect transition="in" filter="fade">
                                      <p:cBhvr>
                                        <p:cTn id="42" dur="1000"/>
                                        <p:tgtEl>
                                          <p:spTgt spid="307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03238" y="895350"/>
            <a:ext cx="9070975"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650" dirty="0" smtClean="0">
                <a:solidFill>
                  <a:srgbClr val="000000"/>
                </a:solidFill>
                <a:latin typeface="Arial" panose="020B0604020202020204" pitchFamily="34" charset="0"/>
              </a:rPr>
              <a:t>IV. </a:t>
            </a:r>
            <a:r>
              <a:rPr lang="de-DE" altLang="de-DE" sz="2650" dirty="0">
                <a:solidFill>
                  <a:srgbClr val="000000"/>
                </a:solidFill>
                <a:latin typeface="Arial" panose="020B0604020202020204" pitchFamily="34" charset="0"/>
              </a:rPr>
              <a:t>Typische Rechtschutzkonstellationen im Asylverfahrensrecht – </a:t>
            </a:r>
            <a:r>
              <a:rPr lang="de-DE" altLang="de-DE" sz="2650" b="1" dirty="0">
                <a:solidFill>
                  <a:srgbClr val="000000"/>
                </a:solidFill>
                <a:latin typeface="Arial" panose="020B0604020202020204" pitchFamily="34" charset="0"/>
              </a:rPr>
              <a:t>einfacher Ablehnungsbescheid </a:t>
            </a:r>
            <a:r>
              <a:rPr lang="de-DE" altLang="de-DE" sz="2650" b="1" dirty="0" smtClean="0">
                <a:solidFill>
                  <a:srgbClr val="000000"/>
                </a:solidFill>
                <a:latin typeface="Arial" panose="020B0604020202020204" pitchFamily="34" charset="0"/>
              </a:rPr>
              <a:t>(V</a:t>
            </a:r>
            <a:r>
              <a:rPr lang="de-DE" altLang="de-DE" sz="2650" b="1" dirty="0">
                <a:solidFill>
                  <a:srgbClr val="000000"/>
                </a:solidFill>
                <a:latin typeface="Arial" panose="020B0604020202020204" pitchFamily="34" charset="0"/>
              </a:rPr>
              <a:t>)</a:t>
            </a: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b="1" dirty="0" smtClean="0">
                <a:solidFill>
                  <a:srgbClr val="000000"/>
                </a:solidFill>
                <a:latin typeface="Arial" panose="020B0604020202020204" pitchFamily="34" charset="0"/>
                <a:cs typeface="+mn-cs"/>
              </a:rPr>
              <a:t>Zusammenfassung – sachdienliche Rechtsschutzanträge: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smtClean="0">
              <a:solidFill>
                <a:srgbClr val="000000"/>
              </a:solidFill>
              <a:latin typeface="Arial" panose="020B0604020202020204" pitchFamily="34" charset="0"/>
              <a:cs typeface="+mn-cs"/>
            </a:endParaRPr>
          </a:p>
          <a:p>
            <a:pPr algn="just" hangingPunct="0">
              <a:spcAft>
                <a:spcPts val="60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200" dirty="0" smtClean="0">
                <a:solidFill>
                  <a:srgbClr val="000000"/>
                </a:solidFill>
                <a:latin typeface="Arial" panose="020B0604020202020204" pitchFamily="34" charset="0"/>
                <a:cs typeface="+mn-cs"/>
              </a:rPr>
              <a:t>Eilrechtsschutz:			kein Antrag (!)</a:t>
            </a:r>
          </a:p>
          <a:p>
            <a:pPr marL="0" lvl="1"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Klageverfahren: 			Klagefrist: zwei Wochen (§ 74 Abs. 1 HS 1 AsylG)</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Es wird beantragt, Ziffer 5 des Bescheids vom 02.02.2017 aufzuheben und die Beklagte unter Aufhebung der Ziffern 2 – 3 (1 – 3) des Bescheids zu verpflichten, (den Kläger als Asylberechtigten anzuerkennen und) ihm die Flüchtlingseigenschaft zuzuerkennen,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h</a:t>
            </a:r>
            <a:r>
              <a:rPr lang="de-DE" altLang="de-DE" sz="1600" dirty="0" smtClean="0">
                <a:solidFill>
                  <a:srgbClr val="000000"/>
                </a:solidFill>
                <a:latin typeface="Arial" panose="020B0604020202020204" pitchFamily="34" charset="0"/>
                <a:cs typeface="+mn-cs"/>
              </a:rPr>
              <a:t>ilfsweise die Beklagte zu verpflichten, dem Kläger subsidiären Schutz zuzuerkennen,</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sowie weiter hilfsweise die Beklagte zur Feststellung zu verpflichten, dass hinsichtlich Georgiens Abschiebungsverbote nach § 60 Abs. 5 und 7 S. 1 AufenthG vorliegen.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[Wenn ausnahmsweise zweckmäßig:]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Äußerst hilfsweise wird beantragt, die Beklagte unter Aufhebung der Ziffer 6 des Bescheides vom 02.02.2017 zu verpflichten, das gesetzliche Einreiseverbot des § 11 Abs. 1 AufenthG auf X Monate zu befristen / unter Beachtung der Rechtsauffassung des Gerichts erneut über die Dauer des gesetzlichen Einreise- und Aufenthaltsverbots zu entscheiden.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smtClean="0">
              <a:solidFill>
                <a:srgbClr val="000000"/>
              </a:solidFill>
              <a:latin typeface="Arial" panose="020B0604020202020204" pitchFamily="34" charset="0"/>
              <a:cs typeface="+mn-cs"/>
            </a:endParaRPr>
          </a:p>
        </p:txBody>
      </p:sp>
      <p:pic>
        <p:nvPicPr>
          <p:cNvPr id="3993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4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smtClean="0">
                <a:solidFill>
                  <a:srgbClr val="000000"/>
                </a:solidFill>
                <a:latin typeface="Arial" panose="020B0604020202020204" pitchFamily="34" charset="0"/>
              </a:rPr>
              <a:t>RaVG </a:t>
            </a:r>
            <a:r>
              <a:rPr lang="de-DE" altLang="de-DE" sz="1400" dirty="0">
                <a:solidFill>
                  <a:srgbClr val="000000"/>
                </a:solidFill>
                <a:latin typeface="Arial" panose="020B0604020202020204" pitchFamily="34" charset="0"/>
              </a:rPr>
              <a:t>Dr. Philipp Wittmann (VG Karlsruhe / Wissenschaftlicher Mitarbeiter am BVerfG) – </a:t>
            </a:r>
            <a:r>
              <a:rPr lang="de-DE" altLang="de-DE" sz="1400" dirty="0" smtClean="0">
                <a:solidFill>
                  <a:srgbClr val="000000"/>
                </a:solidFill>
                <a:latin typeface="Arial" panose="020B0604020202020204" pitchFamily="34" charset="0"/>
              </a:rPr>
              <a:t>Rechtsschutz</a:t>
            </a:r>
            <a:r>
              <a:rPr lang="de-DE" altLang="de-DE" sz="1400" dirty="0">
                <a:solidFill>
                  <a:srgbClr val="000000"/>
                </a:solidFill>
                <a:latin typeface="Arial" panose="020B0604020202020204" pitchFamily="34" charset="0"/>
              </a:rPr>
              <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7" end="7"/>
                                            </p:txEl>
                                          </p:spTgt>
                                        </p:tgtEl>
                                        <p:attrNameLst>
                                          <p:attrName>style.visibility</p:attrName>
                                        </p:attrNameLst>
                                      </p:cBhvr>
                                      <p:to>
                                        <p:strVal val="visible"/>
                                      </p:to>
                                    </p:set>
                                    <p:animEffect transition="in" filter="fade">
                                      <p:cBhvr>
                                        <p:cTn id="7" dur="1000"/>
                                        <p:tgtEl>
                                          <p:spTgt spid="3075">
                                            <p:txEl>
                                              <p:pRg st="7" end="7"/>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9" end="9"/>
                                            </p:txEl>
                                          </p:spTgt>
                                        </p:tgtEl>
                                        <p:attrNameLst>
                                          <p:attrName>style.visibility</p:attrName>
                                        </p:attrNameLst>
                                      </p:cBhvr>
                                      <p:to>
                                        <p:strVal val="visible"/>
                                      </p:to>
                                    </p:set>
                                    <p:animEffect transition="in" filter="fade">
                                      <p:cBhvr>
                                        <p:cTn id="12" dur="1000"/>
                                        <p:tgtEl>
                                          <p:spTgt spid="3075">
                                            <p:txEl>
                                              <p:pRg st="9" end="9"/>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11" end="11"/>
                                            </p:txEl>
                                          </p:spTgt>
                                        </p:tgtEl>
                                        <p:attrNameLst>
                                          <p:attrName>style.visibility</p:attrName>
                                        </p:attrNameLst>
                                      </p:cBhvr>
                                      <p:to>
                                        <p:strVal val="visible"/>
                                      </p:to>
                                    </p:set>
                                    <p:animEffect transition="in" filter="fade">
                                      <p:cBhvr>
                                        <p:cTn id="17" dur="1000"/>
                                        <p:tgtEl>
                                          <p:spTgt spid="3075">
                                            <p:txEl>
                                              <p:pRg st="11" end="1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13" end="13"/>
                                            </p:txEl>
                                          </p:spTgt>
                                        </p:tgtEl>
                                        <p:attrNameLst>
                                          <p:attrName>style.visibility</p:attrName>
                                        </p:attrNameLst>
                                      </p:cBhvr>
                                      <p:to>
                                        <p:strVal val="visible"/>
                                      </p:to>
                                    </p:set>
                                    <p:animEffect transition="in" filter="fade">
                                      <p:cBhvr>
                                        <p:cTn id="22" dur="1000"/>
                                        <p:tgtEl>
                                          <p:spTgt spid="3075">
                                            <p:txEl>
                                              <p:pRg st="13" end="13"/>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075">
                                            <p:txEl>
                                              <p:pRg st="14" end="14"/>
                                            </p:txEl>
                                          </p:spTgt>
                                        </p:tgtEl>
                                        <p:attrNameLst>
                                          <p:attrName>style.visibility</p:attrName>
                                        </p:attrNameLst>
                                      </p:cBhvr>
                                      <p:to>
                                        <p:strVal val="visible"/>
                                      </p:to>
                                    </p:set>
                                    <p:animEffect transition="in" filter="fade">
                                      <p:cBhvr>
                                        <p:cTn id="25" dur="1000"/>
                                        <p:tgtEl>
                                          <p:spTgt spid="307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03238" y="912813"/>
            <a:ext cx="9070975"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3100" dirty="0" smtClean="0">
                <a:solidFill>
                  <a:srgbClr val="000000"/>
                </a:solidFill>
                <a:latin typeface="Arial" panose="020B0604020202020204" pitchFamily="34" charset="0"/>
                <a:cs typeface="+mn-cs"/>
              </a:rPr>
              <a:t>VI. Typische Rechtschutzkonstellationen im Asylverfahrensrecht – </a:t>
            </a:r>
            <a:r>
              <a:rPr lang="de-DE" altLang="de-DE" sz="3100" b="1" dirty="0" smtClean="0">
                <a:solidFill>
                  <a:srgbClr val="000000"/>
                </a:solidFill>
                <a:latin typeface="Arial" panose="020B0604020202020204" pitchFamily="34" charset="0"/>
                <a:cs typeface="+mn-cs"/>
              </a:rPr>
              <a:t>„Dublin-Bescheid“ </a:t>
            </a:r>
            <a:r>
              <a:rPr lang="de-DE" altLang="de-DE" sz="3100" dirty="0" smtClean="0">
                <a:solidFill>
                  <a:srgbClr val="000000"/>
                </a:solidFill>
                <a:latin typeface="Arial" panose="020B0604020202020204" pitchFamily="34" charset="0"/>
                <a:cs typeface="+mn-cs"/>
              </a:rPr>
              <a:t>(I)</a:t>
            </a: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smtClean="0">
              <a:solidFill>
                <a:srgbClr val="000000"/>
              </a:solidFill>
              <a:latin typeface="Arial" panose="020B0604020202020204" pitchFamily="34" charset="0"/>
              <a:cs typeface="+mn-cs"/>
            </a:endParaRPr>
          </a:p>
        </p:txBody>
      </p:sp>
      <p:pic>
        <p:nvPicPr>
          <p:cNvPr id="4198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8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Grafik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19212" y="2168526"/>
            <a:ext cx="7439025" cy="4991100"/>
          </a:xfrm>
          <a:prstGeom prst="rect">
            <a:avLst/>
          </a:prstGeom>
        </p:spPr>
      </p:pic>
      <p:sp>
        <p:nvSpPr>
          <p:cNvPr id="8"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smtClean="0">
                <a:solidFill>
                  <a:srgbClr val="000000"/>
                </a:solidFill>
                <a:latin typeface="Arial" panose="020B0604020202020204" pitchFamily="34" charset="0"/>
              </a:rPr>
              <a:t>RaVG </a:t>
            </a:r>
            <a:r>
              <a:rPr lang="de-DE" altLang="de-DE" sz="1400" dirty="0">
                <a:solidFill>
                  <a:srgbClr val="000000"/>
                </a:solidFill>
                <a:latin typeface="Arial" panose="020B0604020202020204" pitchFamily="34" charset="0"/>
              </a:rPr>
              <a:t>Dr. Philipp Wittmann (VG Karlsruhe / Wissenschaftlicher Mitarbeiter am BVerfG) – </a:t>
            </a:r>
            <a:r>
              <a:rPr lang="de-DE" altLang="de-DE" sz="1400" dirty="0" smtClean="0">
                <a:solidFill>
                  <a:srgbClr val="000000"/>
                </a:solidFill>
                <a:latin typeface="Arial" panose="020B0604020202020204" pitchFamily="34" charset="0"/>
              </a:rPr>
              <a:t>Rechtsschutz</a:t>
            </a:r>
            <a:r>
              <a:rPr lang="de-DE" altLang="de-DE" sz="1400" dirty="0">
                <a:solidFill>
                  <a:srgbClr val="000000"/>
                </a:solidFill>
                <a:latin typeface="Arial" panose="020B0604020202020204" pitchFamily="34" charset="0"/>
              </a:rPr>
              <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3875" y="911225"/>
            <a:ext cx="9072563"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3100" dirty="0" smtClean="0">
                <a:solidFill>
                  <a:srgbClr val="000000"/>
                </a:solidFill>
                <a:latin typeface="Arial" panose="020B0604020202020204" pitchFamily="34" charset="0"/>
                <a:cs typeface="+mn-cs"/>
              </a:rPr>
              <a:t>VI. Typische Rechtschutzkonstellationen im Asylverfahrensrecht – </a:t>
            </a:r>
            <a:r>
              <a:rPr lang="de-DE" altLang="de-DE" sz="3100" b="1" dirty="0" smtClean="0">
                <a:solidFill>
                  <a:srgbClr val="000000"/>
                </a:solidFill>
                <a:latin typeface="Arial" panose="020B0604020202020204" pitchFamily="34" charset="0"/>
                <a:cs typeface="+mn-cs"/>
              </a:rPr>
              <a:t>„Dublin-Bescheid“</a:t>
            </a:r>
            <a:r>
              <a:rPr lang="de-DE" altLang="de-DE" sz="3100" dirty="0" smtClean="0">
                <a:solidFill>
                  <a:srgbClr val="000000"/>
                </a:solidFill>
                <a:latin typeface="Arial" panose="020B0604020202020204" pitchFamily="34" charset="0"/>
                <a:cs typeface="+mn-cs"/>
              </a:rPr>
              <a:t> (I)</a:t>
            </a: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b="1" dirty="0" smtClean="0">
                <a:solidFill>
                  <a:srgbClr val="000000"/>
                </a:solidFill>
                <a:latin typeface="Arial" panose="020B0604020202020204" pitchFamily="34" charset="0"/>
                <a:cs typeface="+mn-cs"/>
              </a:rPr>
              <a:t>Typische </a:t>
            </a:r>
            <a:r>
              <a:rPr lang="de-DE" altLang="de-DE" sz="2000" b="1" dirty="0" err="1" smtClean="0">
                <a:solidFill>
                  <a:srgbClr val="000000"/>
                </a:solidFill>
                <a:latin typeface="Arial" panose="020B0604020202020204" pitchFamily="34" charset="0"/>
                <a:cs typeface="+mn-cs"/>
              </a:rPr>
              <a:t>Bescheidtenorierung</a:t>
            </a:r>
            <a:r>
              <a:rPr lang="de-DE" altLang="de-DE" sz="2000" b="1" dirty="0" smtClean="0">
                <a:solidFill>
                  <a:srgbClr val="000000"/>
                </a:solidFill>
                <a:latin typeface="Arial" panose="020B0604020202020204" pitchFamily="34" charset="0"/>
                <a:cs typeface="+mn-cs"/>
              </a:rPr>
              <a:t>: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457200" indent="-457200" algn="just" hangingPunct="0">
              <a:spcAft>
                <a:spcPts val="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Der </a:t>
            </a:r>
            <a:r>
              <a:rPr lang="de-DE" altLang="de-DE" sz="2000" dirty="0" smtClean="0">
                <a:solidFill>
                  <a:srgbClr val="000000"/>
                </a:solidFill>
                <a:latin typeface="Arial" panose="020B0604020202020204" pitchFamily="34" charset="0"/>
                <a:cs typeface="+mn-cs"/>
              </a:rPr>
              <a:t>Antrag </a:t>
            </a:r>
            <a:r>
              <a:rPr lang="de-DE" altLang="de-DE" sz="2000" dirty="0">
                <a:solidFill>
                  <a:srgbClr val="000000"/>
                </a:solidFill>
                <a:latin typeface="Arial" panose="020B0604020202020204" pitchFamily="34" charset="0"/>
                <a:cs typeface="+mn-cs"/>
              </a:rPr>
              <a:t>wird als unzulässig </a:t>
            </a:r>
            <a:r>
              <a:rPr lang="de-DE" altLang="de-DE" sz="2000" dirty="0" smtClean="0">
                <a:solidFill>
                  <a:srgbClr val="000000"/>
                </a:solidFill>
                <a:latin typeface="Arial" panose="020B0604020202020204" pitchFamily="34" charset="0"/>
                <a:cs typeface="+mn-cs"/>
              </a:rPr>
              <a:t>abgelehnt.</a:t>
            </a:r>
          </a:p>
          <a:p>
            <a:pPr marL="457200" indent="-457200" algn="just" hangingPunct="0">
              <a:spcAft>
                <a:spcPts val="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7200" indent="-457200" algn="just" hangingPunct="0">
              <a:spcAft>
                <a:spcPts val="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Abschiebungsverbote nach § 60 Abs. 5 und 7 S. 1 AufenthG liegen nicht vor. </a:t>
            </a:r>
          </a:p>
          <a:p>
            <a:pPr marL="457200" indent="-457200" algn="just" hangingPunct="0">
              <a:spcAft>
                <a:spcPts val="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7200" indent="-457200" algn="just" hangingPunct="0">
              <a:spcAft>
                <a:spcPts val="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Die </a:t>
            </a:r>
            <a:r>
              <a:rPr lang="de-DE" altLang="de-DE" sz="2000" dirty="0">
                <a:solidFill>
                  <a:srgbClr val="000000"/>
                </a:solidFill>
                <a:latin typeface="Arial" panose="020B0604020202020204" pitchFamily="34" charset="0"/>
                <a:cs typeface="+mn-cs"/>
              </a:rPr>
              <a:t>Abschiebung nach </a:t>
            </a:r>
            <a:r>
              <a:rPr lang="de-DE" altLang="de-DE" sz="2000" dirty="0" smtClean="0">
                <a:solidFill>
                  <a:srgbClr val="000000"/>
                </a:solidFill>
                <a:latin typeface="Arial" panose="020B0604020202020204" pitchFamily="34" charset="0"/>
                <a:cs typeface="+mn-cs"/>
              </a:rPr>
              <a:t>Schweden </a:t>
            </a:r>
            <a:r>
              <a:rPr lang="de-DE" altLang="de-DE" sz="2000" dirty="0">
                <a:solidFill>
                  <a:srgbClr val="000000"/>
                </a:solidFill>
                <a:latin typeface="Arial" panose="020B0604020202020204" pitchFamily="34" charset="0"/>
                <a:cs typeface="+mn-cs"/>
              </a:rPr>
              <a:t>wird angeordnet</a:t>
            </a:r>
            <a:r>
              <a:rPr lang="de-DE" altLang="de-DE" sz="2000" dirty="0" smtClean="0">
                <a:solidFill>
                  <a:srgbClr val="000000"/>
                </a:solidFill>
                <a:latin typeface="Arial" panose="020B0604020202020204" pitchFamily="34" charset="0"/>
                <a:cs typeface="+mn-cs"/>
              </a:rPr>
              <a:t>.</a:t>
            </a:r>
          </a:p>
          <a:p>
            <a:pPr marL="457200" indent="-457200" algn="just" hangingPunct="0">
              <a:spcAft>
                <a:spcPts val="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7200" indent="-457200" algn="just" hangingPunct="0">
              <a:spcAft>
                <a:spcPts val="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Das </a:t>
            </a:r>
            <a:r>
              <a:rPr lang="de-DE" altLang="de-DE" sz="2000" dirty="0">
                <a:solidFill>
                  <a:srgbClr val="000000"/>
                </a:solidFill>
                <a:latin typeface="Arial" panose="020B0604020202020204" pitchFamily="34" charset="0"/>
                <a:cs typeface="+mn-cs"/>
              </a:rPr>
              <a:t>gesetzliche Einreise- und Aufenthaltsverbot gemäß § 11 Abs. 1 </a:t>
            </a:r>
            <a:r>
              <a:rPr lang="de-DE" altLang="de-DE" sz="2000" dirty="0" smtClean="0">
                <a:solidFill>
                  <a:srgbClr val="000000"/>
                </a:solidFill>
                <a:latin typeface="Arial" panose="020B0604020202020204" pitchFamily="34" charset="0"/>
                <a:cs typeface="+mn-cs"/>
              </a:rPr>
              <a:t>AufenthG wird </a:t>
            </a:r>
            <a:r>
              <a:rPr lang="de-DE" altLang="de-DE" sz="2000" dirty="0">
                <a:solidFill>
                  <a:srgbClr val="000000"/>
                </a:solidFill>
                <a:latin typeface="Arial" panose="020B0604020202020204" pitchFamily="34" charset="0"/>
                <a:cs typeface="+mn-cs"/>
              </a:rPr>
              <a:t>auf </a:t>
            </a:r>
            <a:r>
              <a:rPr lang="de-DE" altLang="de-DE" sz="2000" dirty="0" smtClean="0">
                <a:solidFill>
                  <a:srgbClr val="000000"/>
                </a:solidFill>
                <a:latin typeface="Arial" panose="020B0604020202020204" pitchFamily="34" charset="0"/>
                <a:cs typeface="+mn-cs"/>
              </a:rPr>
              <a:t>3 </a:t>
            </a:r>
            <a:r>
              <a:rPr lang="de-DE" altLang="de-DE" sz="2000" dirty="0">
                <a:solidFill>
                  <a:srgbClr val="000000"/>
                </a:solidFill>
                <a:latin typeface="Arial" panose="020B0604020202020204" pitchFamily="34" charset="0"/>
                <a:cs typeface="+mn-cs"/>
              </a:rPr>
              <a:t>Monate ab dem Tag der Ausreise befristet.</a:t>
            </a:r>
            <a:endParaRPr lang="de-DE" altLang="de-DE" sz="20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smtClean="0">
              <a:solidFill>
                <a:srgbClr val="000000"/>
              </a:solidFill>
              <a:latin typeface="Arial" panose="020B0604020202020204" pitchFamily="34" charset="0"/>
              <a:cs typeface="+mn-cs"/>
            </a:endParaRPr>
          </a:p>
        </p:txBody>
      </p:sp>
      <p:pic>
        <p:nvPicPr>
          <p:cNvPr id="4403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3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smtClean="0">
                <a:solidFill>
                  <a:srgbClr val="000000"/>
                </a:solidFill>
                <a:latin typeface="Arial" panose="020B0604020202020204" pitchFamily="34" charset="0"/>
              </a:rPr>
              <a:t>RaVG </a:t>
            </a:r>
            <a:r>
              <a:rPr lang="de-DE" altLang="de-DE" sz="1400" dirty="0">
                <a:solidFill>
                  <a:srgbClr val="000000"/>
                </a:solidFill>
                <a:latin typeface="Arial" panose="020B0604020202020204" pitchFamily="34" charset="0"/>
              </a:rPr>
              <a:t>Dr. Philipp Wittmann (VG Karlsruhe / Wissenschaftlicher Mitarbeiter am BVerfG) – </a:t>
            </a:r>
            <a:r>
              <a:rPr lang="de-DE" altLang="de-DE" sz="1400" dirty="0" smtClean="0">
                <a:solidFill>
                  <a:srgbClr val="000000"/>
                </a:solidFill>
                <a:latin typeface="Arial" panose="020B0604020202020204" pitchFamily="34" charset="0"/>
              </a:rPr>
              <a:t>Rechtsschutz</a:t>
            </a:r>
            <a:r>
              <a:rPr lang="de-DE" altLang="de-DE" sz="1400" dirty="0">
                <a:solidFill>
                  <a:srgbClr val="000000"/>
                </a:solidFill>
                <a:latin typeface="Arial" panose="020B0604020202020204" pitchFamily="34" charset="0"/>
              </a:rPr>
              <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03238" y="895350"/>
            <a:ext cx="9072562" cy="6484938"/>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800" b="1" dirty="0" smtClean="0">
                <a:solidFill>
                  <a:srgbClr val="000000"/>
                </a:solidFill>
                <a:latin typeface="Arial" panose="020B0604020202020204" pitchFamily="34" charset="0"/>
                <a:cs typeface="+mn-cs"/>
              </a:rPr>
              <a:t>I. Rechtsschutz nach dem Asyl(Vf)G</a:t>
            </a:r>
          </a:p>
          <a:p>
            <a:pPr marL="457200" indent="-457200" hangingPunct="0">
              <a:spcAft>
                <a:spcPts val="600"/>
              </a:spcAft>
              <a:buClrTx/>
              <a:buFont typeface="Arial" panose="020B0604020202020204" pitchFamily="34" charset="0"/>
              <a:buChar char="•"/>
              <a:tabLst>
                <a:tab pos="0" algn="l"/>
                <a:tab pos="35560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457200" indent="-457200" hangingPunct="0">
              <a:spcAft>
                <a:spcPts val="600"/>
              </a:spcAft>
              <a:buClrTx/>
              <a:buFont typeface="Arial" panose="020B0604020202020204" pitchFamily="34" charset="0"/>
              <a:buChar char="•"/>
              <a:tabLst>
                <a:tab pos="0" algn="l"/>
                <a:tab pos="35560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200" dirty="0" smtClean="0">
                <a:solidFill>
                  <a:srgbClr val="000000"/>
                </a:solidFill>
                <a:latin typeface="Arial" panose="020B0604020202020204" pitchFamily="34" charset="0"/>
                <a:cs typeface="+mn-cs"/>
              </a:rPr>
              <a:t>Das AsylG (bis 2015: Asyl</a:t>
            </a:r>
            <a:r>
              <a:rPr lang="de-DE" altLang="de-DE" sz="2200" u="sng" dirty="0" smtClean="0">
                <a:solidFill>
                  <a:srgbClr val="000000"/>
                </a:solidFill>
                <a:latin typeface="Arial" panose="020B0604020202020204" pitchFamily="34" charset="0"/>
                <a:cs typeface="+mn-cs"/>
              </a:rPr>
              <a:t>verfahrens</a:t>
            </a:r>
            <a:r>
              <a:rPr lang="de-DE" altLang="de-DE" sz="2200" dirty="0" smtClean="0">
                <a:solidFill>
                  <a:srgbClr val="000000"/>
                </a:solidFill>
                <a:latin typeface="Arial" panose="020B0604020202020204" pitchFamily="34" charset="0"/>
                <a:cs typeface="+mn-cs"/>
              </a:rPr>
              <a:t>gesetz) enthält sowohl </a:t>
            </a:r>
          </a:p>
          <a:p>
            <a:pPr marL="806450" lvl="1" indent="-354013" hangingPunct="0">
              <a:spcAft>
                <a:spcPts val="0"/>
              </a:spcAft>
              <a:buClrTx/>
              <a:buFontTx/>
              <a:buChar char="-"/>
              <a:defRPr/>
            </a:pPr>
            <a:r>
              <a:rPr lang="de-DE" altLang="de-DE" dirty="0" smtClean="0">
                <a:solidFill>
                  <a:srgbClr val="000000"/>
                </a:solidFill>
                <a:latin typeface="Arial" panose="020B0604020202020204" pitchFamily="34" charset="0"/>
                <a:cs typeface="+mn-cs"/>
              </a:rPr>
              <a:t>materielle Regelungen (vgl. Vorlesung vom 15.5. / Fr. Achterfeld),</a:t>
            </a:r>
          </a:p>
          <a:p>
            <a:pPr marL="806450" lvl="1" indent="-354013" hangingPunct="0">
              <a:spcAft>
                <a:spcPts val="0"/>
              </a:spcAft>
              <a:buClrTx/>
              <a:buFontTx/>
              <a:buChar char="-"/>
              <a:defRPr/>
            </a:pPr>
            <a:r>
              <a:rPr lang="de-DE" altLang="de-DE" dirty="0" smtClean="0">
                <a:solidFill>
                  <a:srgbClr val="000000"/>
                </a:solidFill>
                <a:latin typeface="Arial" panose="020B0604020202020204" pitchFamily="34" charset="0"/>
                <a:cs typeface="+mn-cs"/>
              </a:rPr>
              <a:t>behördliche Verfahrensvorschriften (vgl. Vorlesung v. 12.06. / RA Münch) als auch </a:t>
            </a:r>
          </a:p>
          <a:p>
            <a:pPr marL="806450" lvl="1" indent="-354013" hangingPunct="0">
              <a:spcAft>
                <a:spcPts val="800"/>
              </a:spcAft>
              <a:buClrTx/>
              <a:buFontTx/>
              <a:buChar char="-"/>
              <a:defRPr/>
            </a:pPr>
            <a:r>
              <a:rPr lang="de-DE" altLang="de-DE" dirty="0" smtClean="0">
                <a:solidFill>
                  <a:srgbClr val="000000"/>
                </a:solidFill>
                <a:latin typeface="Arial" panose="020B0604020202020204" pitchFamily="34" charset="0"/>
                <a:cs typeface="+mn-cs"/>
              </a:rPr>
              <a:t>Vorschriften über das gerichtliche Verfahren (Vorlesung heute)</a:t>
            </a:r>
          </a:p>
          <a:p>
            <a:pPr marL="444500" indent="-444500" hangingPunct="0">
              <a:spcAft>
                <a:spcPts val="600"/>
              </a:spcAft>
              <a:buClrTx/>
              <a:buFont typeface="Arial" panose="020B0604020202020204" pitchFamily="34" charset="0"/>
              <a:buChar char="•"/>
              <a:defRPr/>
            </a:pPr>
            <a:r>
              <a:rPr lang="de-DE" altLang="de-DE" sz="2200" dirty="0" smtClean="0">
                <a:solidFill>
                  <a:srgbClr val="000000"/>
                </a:solidFill>
                <a:latin typeface="Arial" panose="020B0604020202020204" pitchFamily="34" charset="0"/>
                <a:cs typeface="+mn-cs"/>
              </a:rPr>
              <a:t>aber: </a:t>
            </a:r>
          </a:p>
          <a:p>
            <a:pPr marL="806450" lvl="1" indent="-354013" hangingPunct="0">
              <a:spcAft>
                <a:spcPts val="600"/>
              </a:spcAft>
              <a:buClrTx/>
              <a:buFontTx/>
              <a:buChar char="-"/>
              <a:defRPr/>
            </a:pPr>
            <a:r>
              <a:rPr lang="de-DE" altLang="de-DE" dirty="0" smtClean="0">
                <a:solidFill>
                  <a:srgbClr val="000000"/>
                </a:solidFill>
                <a:latin typeface="Arial" panose="020B0604020202020204" pitchFamily="34" charset="0"/>
                <a:cs typeface="+mn-cs"/>
              </a:rPr>
              <a:t>im materiellen Bereich: 	(nahezu) Vollregelung</a:t>
            </a:r>
          </a:p>
          <a:p>
            <a:pPr marL="806450" lvl="1" indent="-354013" hangingPunct="0">
              <a:spcAft>
                <a:spcPts val="600"/>
              </a:spcAft>
              <a:buClrTx/>
              <a:buFontTx/>
              <a:buChar char="-"/>
              <a:defRPr/>
            </a:pPr>
            <a:r>
              <a:rPr lang="de-DE" altLang="de-DE" dirty="0" smtClean="0">
                <a:solidFill>
                  <a:srgbClr val="000000"/>
                </a:solidFill>
                <a:latin typeface="Arial" panose="020B0604020202020204" pitchFamily="34" charset="0"/>
                <a:cs typeface="+mn-cs"/>
              </a:rPr>
              <a:t>im Verfahrensbereich:  	aufbauend auf allgemeinem Verfahrensrecht</a:t>
            </a:r>
          </a:p>
          <a:p>
            <a:pPr marL="444500" indent="-444500" hangingPunct="0">
              <a:spcAft>
                <a:spcPts val="600"/>
              </a:spcAft>
              <a:buClrTx/>
              <a:buFont typeface="Arial" panose="020B0604020202020204" pitchFamily="34" charset="0"/>
              <a:buChar char="•"/>
              <a:defRPr/>
            </a:pPr>
            <a:r>
              <a:rPr lang="de-DE" altLang="de-DE" sz="2200" dirty="0" smtClean="0">
                <a:solidFill>
                  <a:srgbClr val="000000"/>
                </a:solidFill>
                <a:latin typeface="Arial" panose="020B0604020202020204" pitchFamily="34" charset="0"/>
                <a:cs typeface="+mn-cs"/>
              </a:rPr>
              <a:t>d.h.: </a:t>
            </a:r>
          </a:p>
          <a:p>
            <a:pPr marL="806450" lvl="1" indent="-354013" hangingPunct="0">
              <a:spcAft>
                <a:spcPts val="0"/>
              </a:spcAft>
              <a:buClrTx/>
              <a:buFontTx/>
              <a:buChar char="-"/>
              <a:defRPr/>
            </a:pPr>
            <a:r>
              <a:rPr lang="de-DE" altLang="de-DE" dirty="0" smtClean="0">
                <a:solidFill>
                  <a:srgbClr val="000000"/>
                </a:solidFill>
                <a:latin typeface="Arial" panose="020B0604020202020204" pitchFamily="34" charset="0"/>
                <a:cs typeface="+mn-cs"/>
              </a:rPr>
              <a:t>für das gerichtliche Verfahren ist </a:t>
            </a:r>
            <a:r>
              <a:rPr lang="de-DE" altLang="de-DE" b="1" dirty="0" smtClean="0">
                <a:solidFill>
                  <a:srgbClr val="000000"/>
                </a:solidFill>
                <a:latin typeface="Arial" panose="020B0604020202020204" pitchFamily="34" charset="0"/>
                <a:cs typeface="+mn-cs"/>
              </a:rPr>
              <a:t>stets</a:t>
            </a:r>
            <a:r>
              <a:rPr lang="de-DE" altLang="de-DE" dirty="0" smtClean="0">
                <a:solidFill>
                  <a:srgbClr val="000000"/>
                </a:solidFill>
                <a:latin typeface="Arial" panose="020B0604020202020204" pitchFamily="34" charset="0"/>
                <a:cs typeface="+mn-cs"/>
              </a:rPr>
              <a:t> Verständnis der VwGO erforderlich</a:t>
            </a:r>
          </a:p>
          <a:p>
            <a:pPr marL="806450" lvl="1" indent="-354013" hangingPunct="0">
              <a:spcAft>
                <a:spcPts val="0"/>
              </a:spcAft>
              <a:buClrTx/>
              <a:buFontTx/>
              <a:buChar char="-"/>
              <a:defRPr/>
            </a:pPr>
            <a:r>
              <a:rPr lang="de-DE" altLang="de-DE" dirty="0" smtClean="0">
                <a:solidFill>
                  <a:srgbClr val="000000"/>
                </a:solidFill>
                <a:latin typeface="Arial" panose="020B0604020202020204" pitchFamily="34" charset="0"/>
                <a:cs typeface="+mn-cs"/>
              </a:rPr>
              <a:t>aber: </a:t>
            </a:r>
            <a:r>
              <a:rPr lang="de-DE" altLang="de-DE" b="1" dirty="0" smtClean="0">
                <a:solidFill>
                  <a:srgbClr val="000000"/>
                </a:solidFill>
                <a:latin typeface="Arial" panose="020B0604020202020204" pitchFamily="34" charset="0"/>
                <a:cs typeface="+mn-cs"/>
              </a:rPr>
              <a:t>immer</a:t>
            </a:r>
            <a:r>
              <a:rPr lang="de-DE" altLang="de-DE" dirty="0" smtClean="0">
                <a:solidFill>
                  <a:srgbClr val="000000"/>
                </a:solidFill>
                <a:latin typeface="Arial" panose="020B0604020202020204" pitchFamily="34" charset="0"/>
                <a:cs typeface="+mn-cs"/>
              </a:rPr>
              <a:t> prüfen, ob das AsylG Besonderheiten enthält</a:t>
            </a:r>
          </a:p>
          <a:p>
            <a:pPr marL="806450" lvl="1" indent="-354013" hangingPunct="0">
              <a:spcAft>
                <a:spcPts val="600"/>
              </a:spcAft>
              <a:buClrTx/>
              <a:buFontTx/>
              <a:buChar char="-"/>
              <a:defRPr/>
            </a:pPr>
            <a:r>
              <a:rPr lang="de-DE" altLang="de-DE" dirty="0" smtClean="0">
                <a:solidFill>
                  <a:srgbClr val="000000"/>
                </a:solidFill>
                <a:latin typeface="Arial" panose="020B0604020202020204" pitchFamily="34" charset="0"/>
                <a:cs typeface="+mn-cs"/>
              </a:rPr>
              <a:t>Anwendungsbereich der Sonderregeln: „Entscheidungen nach diesem Gesetz“</a:t>
            </a:r>
          </a:p>
          <a:p>
            <a:pPr marL="1206500" lvl="2" indent="-354013" hangingPunct="0">
              <a:spcAft>
                <a:spcPts val="0"/>
              </a:spcAft>
              <a:buClrTx/>
              <a:buFont typeface="Courier New" panose="02070309020205020404" pitchFamily="49" charset="0"/>
              <a:buChar char="o"/>
              <a:defRPr/>
            </a:pPr>
            <a:r>
              <a:rPr lang="de-DE" altLang="de-DE" dirty="0" smtClean="0">
                <a:solidFill>
                  <a:srgbClr val="000000"/>
                </a:solidFill>
                <a:latin typeface="Arial" panose="020B0604020202020204" pitchFamily="34" charset="0"/>
                <a:cs typeface="+mn-cs"/>
              </a:rPr>
              <a:t>v.a. Entscheidungen des Bundesamts f. Migration und Flüchtlinge</a:t>
            </a:r>
          </a:p>
          <a:p>
            <a:pPr marL="1206500" lvl="2" indent="-354013" hangingPunct="0">
              <a:spcAft>
                <a:spcPts val="0"/>
              </a:spcAft>
              <a:buClrTx/>
              <a:buFont typeface="Courier New" panose="02070309020205020404" pitchFamily="49" charset="0"/>
              <a:buChar char="o"/>
              <a:defRPr/>
            </a:pPr>
            <a:r>
              <a:rPr lang="de-DE" altLang="de-DE" dirty="0" smtClean="0">
                <a:solidFill>
                  <a:srgbClr val="000000"/>
                </a:solidFill>
                <a:latin typeface="Arial" panose="020B0604020202020204" pitchFamily="34" charset="0"/>
                <a:cs typeface="+mn-cs"/>
              </a:rPr>
              <a:t>aber: auch z.B. auf § 15 AsylG gestützte „Passverfügung“ der Ausländerbehörden (Pflicht z. Beschaffung v. Reisepässen) </a:t>
            </a:r>
          </a:p>
          <a:p>
            <a:pPr marL="1206500" lvl="2" indent="-354013" hangingPunct="0">
              <a:spcAft>
                <a:spcPts val="0"/>
              </a:spcAft>
              <a:buClrTx/>
              <a:buFont typeface="Courier New" panose="02070309020205020404" pitchFamily="49" charset="0"/>
              <a:buChar char="o"/>
              <a:defRPr/>
            </a:pPr>
            <a:r>
              <a:rPr lang="de-DE" altLang="de-DE" dirty="0" smtClean="0">
                <a:solidFill>
                  <a:srgbClr val="000000"/>
                </a:solidFill>
                <a:latin typeface="Arial" panose="020B0604020202020204" pitchFamily="34" charset="0"/>
                <a:cs typeface="+mn-cs"/>
              </a:rPr>
              <a:t>nicht bei Entscheidungen nach allgemeinem Ausländerrecht (AufenthG) </a:t>
            </a:r>
          </a:p>
          <a:p>
            <a:pPr marL="806450" lvl="1" indent="-354013" hangingPunct="0">
              <a:spcAft>
                <a:spcPts val="0"/>
              </a:spcAft>
              <a:buClrTx/>
              <a:buFontTx/>
              <a:buChar char="-"/>
              <a:defRPr/>
            </a:pPr>
            <a:endParaRPr lang="de-DE" altLang="de-DE" sz="2000" dirty="0">
              <a:solidFill>
                <a:srgbClr val="000000"/>
              </a:solidFill>
              <a:latin typeface="Arial" panose="020B0604020202020204" pitchFamily="34" charset="0"/>
              <a:cs typeface="+mn-cs"/>
            </a:endParaRPr>
          </a:p>
        </p:txBody>
      </p:sp>
      <p:pic>
        <p:nvPicPr>
          <p:cNvPr id="1741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smtClean="0">
                <a:solidFill>
                  <a:srgbClr val="000000"/>
                </a:solidFill>
                <a:latin typeface="Arial" panose="020B0604020202020204" pitchFamily="34" charset="0"/>
              </a:rPr>
              <a:t>RaVG </a:t>
            </a:r>
            <a:r>
              <a:rPr lang="de-DE" altLang="de-DE" sz="1400" dirty="0">
                <a:solidFill>
                  <a:srgbClr val="000000"/>
                </a:solidFill>
                <a:latin typeface="Arial" panose="020B0604020202020204" pitchFamily="34" charset="0"/>
              </a:rPr>
              <a:t>Dr. Philipp Wittmann (VG Karlsruhe / Wissenschaftlicher Mitarbeiter am BVerfG) – </a:t>
            </a:r>
            <a:r>
              <a:rPr lang="de-DE" altLang="de-DE" sz="1400" dirty="0" smtClean="0">
                <a:solidFill>
                  <a:srgbClr val="000000"/>
                </a:solidFill>
                <a:latin typeface="Arial" panose="020B0604020202020204" pitchFamily="34" charset="0"/>
              </a:rPr>
              <a:t>Rechtsschutz</a:t>
            </a:r>
            <a:r>
              <a:rPr lang="de-DE" altLang="de-DE" sz="1400" dirty="0">
                <a:solidFill>
                  <a:srgbClr val="000000"/>
                </a:solidFill>
                <a:latin typeface="Arial" panose="020B0604020202020204" pitchFamily="34" charset="0"/>
              </a:rPr>
              <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6" end="6"/>
                                            </p:txEl>
                                          </p:spTgt>
                                        </p:tgtEl>
                                        <p:attrNameLst>
                                          <p:attrName>style.visibility</p:attrName>
                                        </p:attrNameLst>
                                      </p:cBhvr>
                                      <p:to>
                                        <p:strVal val="visible"/>
                                      </p:to>
                                    </p:set>
                                    <p:animEffect transition="in" filter="fade">
                                      <p:cBhvr>
                                        <p:cTn id="7" dur="1000"/>
                                        <p:tgtEl>
                                          <p:spTgt spid="3075">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7" end="7"/>
                                            </p:txEl>
                                          </p:spTgt>
                                        </p:tgtEl>
                                        <p:attrNameLst>
                                          <p:attrName>style.visibility</p:attrName>
                                        </p:attrNameLst>
                                      </p:cBhvr>
                                      <p:to>
                                        <p:strVal val="visible"/>
                                      </p:to>
                                    </p:set>
                                    <p:animEffect transition="in" filter="fade">
                                      <p:cBhvr>
                                        <p:cTn id="12" dur="1000"/>
                                        <p:tgtEl>
                                          <p:spTgt spid="3075">
                                            <p:txEl>
                                              <p:pRg st="7" end="7"/>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8" end="8"/>
                                            </p:txEl>
                                          </p:spTgt>
                                        </p:tgtEl>
                                        <p:attrNameLst>
                                          <p:attrName>style.visibility</p:attrName>
                                        </p:attrNameLst>
                                      </p:cBhvr>
                                      <p:to>
                                        <p:strVal val="visible"/>
                                      </p:to>
                                    </p:set>
                                    <p:animEffect transition="in" filter="fade">
                                      <p:cBhvr>
                                        <p:cTn id="17" dur="1000"/>
                                        <p:tgtEl>
                                          <p:spTgt spid="3075">
                                            <p:txEl>
                                              <p:pRg st="8" end="8"/>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9" end="9"/>
                                            </p:txEl>
                                          </p:spTgt>
                                        </p:tgtEl>
                                        <p:attrNameLst>
                                          <p:attrName>style.visibility</p:attrName>
                                        </p:attrNameLst>
                                      </p:cBhvr>
                                      <p:to>
                                        <p:strVal val="visible"/>
                                      </p:to>
                                    </p:set>
                                    <p:animEffect transition="in" filter="fade">
                                      <p:cBhvr>
                                        <p:cTn id="22" dur="1000"/>
                                        <p:tgtEl>
                                          <p:spTgt spid="3075">
                                            <p:txEl>
                                              <p:pRg st="9" end="9"/>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075">
                                            <p:txEl>
                                              <p:pRg st="10" end="10"/>
                                            </p:txEl>
                                          </p:spTgt>
                                        </p:tgtEl>
                                        <p:attrNameLst>
                                          <p:attrName>style.visibility</p:attrName>
                                        </p:attrNameLst>
                                      </p:cBhvr>
                                      <p:to>
                                        <p:strVal val="visible"/>
                                      </p:to>
                                    </p:set>
                                    <p:animEffect transition="in" filter="fade">
                                      <p:cBhvr>
                                        <p:cTn id="27" dur="1000"/>
                                        <p:tgtEl>
                                          <p:spTgt spid="3075">
                                            <p:txEl>
                                              <p:pRg st="10" end="1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075">
                                            <p:txEl>
                                              <p:pRg st="11" end="11"/>
                                            </p:txEl>
                                          </p:spTgt>
                                        </p:tgtEl>
                                        <p:attrNameLst>
                                          <p:attrName>style.visibility</p:attrName>
                                        </p:attrNameLst>
                                      </p:cBhvr>
                                      <p:to>
                                        <p:strVal val="visible"/>
                                      </p:to>
                                    </p:set>
                                    <p:animEffect transition="in" filter="fade">
                                      <p:cBhvr>
                                        <p:cTn id="32" dur="1000"/>
                                        <p:tgtEl>
                                          <p:spTgt spid="3075">
                                            <p:txEl>
                                              <p:pRg st="11" end="1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075">
                                            <p:txEl>
                                              <p:pRg st="12" end="12"/>
                                            </p:txEl>
                                          </p:spTgt>
                                        </p:tgtEl>
                                        <p:attrNameLst>
                                          <p:attrName>style.visibility</p:attrName>
                                        </p:attrNameLst>
                                      </p:cBhvr>
                                      <p:to>
                                        <p:strVal val="visible"/>
                                      </p:to>
                                    </p:set>
                                    <p:animEffect transition="in" filter="fade">
                                      <p:cBhvr>
                                        <p:cTn id="37" dur="1000"/>
                                        <p:tgtEl>
                                          <p:spTgt spid="3075">
                                            <p:txEl>
                                              <p:pRg st="12" end="1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075">
                                            <p:txEl>
                                              <p:pRg st="13" end="13"/>
                                            </p:txEl>
                                          </p:spTgt>
                                        </p:tgtEl>
                                        <p:attrNameLst>
                                          <p:attrName>style.visibility</p:attrName>
                                        </p:attrNameLst>
                                      </p:cBhvr>
                                      <p:to>
                                        <p:strVal val="visible"/>
                                      </p:to>
                                    </p:set>
                                    <p:animEffect transition="in" filter="fade">
                                      <p:cBhvr>
                                        <p:cTn id="42" dur="1000"/>
                                        <p:tgtEl>
                                          <p:spTgt spid="3075">
                                            <p:txEl>
                                              <p:pRg st="13" end="13"/>
                                            </p:txEl>
                                          </p:spTgt>
                                        </p:tgtEl>
                                      </p:cBhvr>
                                    </p:animEffect>
                                  </p:childTnLst>
                                </p:cTn>
                              </p:par>
                              <p:par>
                                <p:cTn id="43" presetID="10" presetClass="entr" presetSubtype="0" fill="hold" nodeType="withEffect">
                                  <p:stCondLst>
                                    <p:cond delay="0"/>
                                  </p:stCondLst>
                                  <p:childTnLst>
                                    <p:set>
                                      <p:cBhvr>
                                        <p:cTn id="44" dur="1" fill="hold">
                                          <p:stCondLst>
                                            <p:cond delay="0"/>
                                          </p:stCondLst>
                                        </p:cTn>
                                        <p:tgtEl>
                                          <p:spTgt spid="3075">
                                            <p:txEl>
                                              <p:pRg st="14" end="14"/>
                                            </p:txEl>
                                          </p:spTgt>
                                        </p:tgtEl>
                                        <p:attrNameLst>
                                          <p:attrName>style.visibility</p:attrName>
                                        </p:attrNameLst>
                                      </p:cBhvr>
                                      <p:to>
                                        <p:strVal val="visible"/>
                                      </p:to>
                                    </p:set>
                                    <p:animEffect transition="in" filter="fade">
                                      <p:cBhvr>
                                        <p:cTn id="45" dur="1000"/>
                                        <p:tgtEl>
                                          <p:spTgt spid="3075">
                                            <p:txEl>
                                              <p:pRg st="14" end="14"/>
                                            </p:txEl>
                                          </p:spTgt>
                                        </p:tgtEl>
                                      </p:cBhvr>
                                    </p:animEffect>
                                  </p:childTnLst>
                                </p:cTn>
                              </p:par>
                              <p:par>
                                <p:cTn id="46" presetID="10" presetClass="entr" presetSubtype="0" fill="hold" nodeType="withEffect">
                                  <p:stCondLst>
                                    <p:cond delay="0"/>
                                  </p:stCondLst>
                                  <p:childTnLst>
                                    <p:set>
                                      <p:cBhvr>
                                        <p:cTn id="47" dur="1" fill="hold">
                                          <p:stCondLst>
                                            <p:cond delay="0"/>
                                          </p:stCondLst>
                                        </p:cTn>
                                        <p:tgtEl>
                                          <p:spTgt spid="3075">
                                            <p:txEl>
                                              <p:pRg st="15" end="15"/>
                                            </p:txEl>
                                          </p:spTgt>
                                        </p:tgtEl>
                                        <p:attrNameLst>
                                          <p:attrName>style.visibility</p:attrName>
                                        </p:attrNameLst>
                                      </p:cBhvr>
                                      <p:to>
                                        <p:strVal val="visible"/>
                                      </p:to>
                                    </p:set>
                                    <p:animEffect transition="in" filter="fade">
                                      <p:cBhvr>
                                        <p:cTn id="48" dur="1000"/>
                                        <p:tgtEl>
                                          <p:spTgt spid="3075">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03238" y="895350"/>
            <a:ext cx="9145586" cy="6484938"/>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3100" dirty="0" smtClean="0">
                <a:solidFill>
                  <a:srgbClr val="000000"/>
                </a:solidFill>
                <a:latin typeface="Arial" panose="020B0604020202020204" pitchFamily="34" charset="0"/>
                <a:cs typeface="+mn-cs"/>
              </a:rPr>
              <a:t>VI. Typische Rechtschutzkonstellationen im Asylverfahrensrecht – </a:t>
            </a:r>
            <a:r>
              <a:rPr lang="de-DE" altLang="de-DE" sz="3100" b="1" dirty="0" smtClean="0">
                <a:solidFill>
                  <a:srgbClr val="000000"/>
                </a:solidFill>
                <a:latin typeface="Arial" panose="020B0604020202020204" pitchFamily="34" charset="0"/>
                <a:cs typeface="+mn-cs"/>
              </a:rPr>
              <a:t>„Dublin-Bescheid“ </a:t>
            </a:r>
            <a:r>
              <a:rPr lang="de-DE" altLang="de-DE" sz="3100" dirty="0" smtClean="0">
                <a:solidFill>
                  <a:srgbClr val="000000"/>
                </a:solidFill>
                <a:latin typeface="Arial" panose="020B0604020202020204" pitchFamily="34" charset="0"/>
                <a:cs typeface="+mn-cs"/>
              </a:rPr>
              <a:t>(II)</a:t>
            </a: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Rechtsschutz gegen </a:t>
            </a:r>
            <a:r>
              <a:rPr lang="de-DE" altLang="de-DE" sz="2000" b="1" dirty="0" smtClean="0">
                <a:solidFill>
                  <a:srgbClr val="000000"/>
                </a:solidFill>
                <a:latin typeface="Arial" panose="020B0604020202020204" pitchFamily="34" charset="0"/>
                <a:cs typeface="+mn-cs"/>
              </a:rPr>
              <a:t>Ziffer 1:</a:t>
            </a:r>
            <a:r>
              <a:rPr lang="de-DE" altLang="de-DE" sz="2000" dirty="0" smtClean="0">
                <a:solidFill>
                  <a:srgbClr val="000000"/>
                </a:solidFill>
                <a:latin typeface="Arial" panose="020B0604020202020204" pitchFamily="34" charset="0"/>
                <a:cs typeface="+mn-cs"/>
              </a:rPr>
              <a:t> „Der Antrag wird als unzulässig abgelehnt.“</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800" dirty="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Hauptsacheverfahren:</a:t>
            </a: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000" dirty="0" smtClean="0">
              <a:solidFill>
                <a:srgbClr val="000000"/>
              </a:solidFill>
              <a:latin typeface="Arial" panose="020B0604020202020204" pitchFamily="34" charset="0"/>
              <a:cs typeface="+mn-cs"/>
            </a:endParaRP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Anfechtungsklage, Klagefrist 1 Woche (§§ 74 Abs. 1 HS 2, § 34a Abs. 2 S. 1 AsylG)</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b="1" dirty="0" smtClean="0">
                <a:solidFill>
                  <a:srgbClr val="000000"/>
                </a:solidFill>
                <a:latin typeface="Arial" panose="020B0604020202020204" pitchFamily="34" charset="0"/>
                <a:cs typeface="+mn-cs"/>
              </a:rPr>
              <a:t>(P) </a:t>
            </a:r>
            <a:r>
              <a:rPr lang="de-DE" altLang="de-DE" dirty="0" smtClean="0">
                <a:solidFill>
                  <a:srgbClr val="000000"/>
                </a:solidFill>
                <a:latin typeface="Arial" panose="020B0604020202020204" pitchFamily="34" charset="0"/>
                <a:cs typeface="+mn-cs"/>
              </a:rPr>
              <a:t>zusätzlich Leistungs- oder Verpflichtungsklage auf Fortsetzung des Verfahrens bzw. auf Zuerkennung des Flüchtlingsstatus?</a:t>
            </a:r>
          </a:p>
          <a:p>
            <a:pPr marL="1071563" lvl="2"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BVerwG</a:t>
            </a:r>
            <a:r>
              <a:rPr lang="de-DE" altLang="de-DE" dirty="0">
                <a:solidFill>
                  <a:srgbClr val="000000"/>
                </a:solidFill>
                <a:latin typeface="Arial" panose="020B0604020202020204" pitchFamily="34" charset="0"/>
                <a:cs typeface="+mn-cs"/>
              </a:rPr>
              <a:t>, </a:t>
            </a:r>
            <a:r>
              <a:rPr lang="de-DE" altLang="de-DE" dirty="0" smtClean="0">
                <a:solidFill>
                  <a:srgbClr val="000000"/>
                </a:solidFill>
                <a:latin typeface="Arial" panose="020B0604020202020204" pitchFamily="34" charset="0"/>
                <a:cs typeface="+mn-cs"/>
              </a:rPr>
              <a:t>Urt. v. 27.10.2015</a:t>
            </a:r>
            <a:r>
              <a:rPr lang="de-DE" altLang="de-DE" dirty="0">
                <a:solidFill>
                  <a:srgbClr val="000000"/>
                </a:solidFill>
                <a:latin typeface="Arial" panose="020B0604020202020204" pitchFamily="34" charset="0"/>
                <a:cs typeface="+mn-cs"/>
              </a:rPr>
              <a:t> – 1 C 32/14 </a:t>
            </a:r>
            <a:r>
              <a:rPr lang="de-DE" altLang="de-DE" dirty="0" smtClean="0">
                <a:solidFill>
                  <a:srgbClr val="000000"/>
                </a:solidFill>
                <a:latin typeface="Arial" panose="020B0604020202020204" pitchFamily="34" charset="0"/>
                <a:cs typeface="+mn-cs"/>
              </a:rPr>
              <a:t>–, juris, Rn</a:t>
            </a:r>
            <a:r>
              <a:rPr lang="de-DE" altLang="de-DE" dirty="0">
                <a:solidFill>
                  <a:srgbClr val="000000"/>
                </a:solidFill>
                <a:latin typeface="Arial" panose="020B0604020202020204" pitchFamily="34" charset="0"/>
                <a:cs typeface="+mn-cs"/>
              </a:rPr>
              <a:t>. </a:t>
            </a:r>
            <a:r>
              <a:rPr lang="de-DE" altLang="de-DE" dirty="0" smtClean="0">
                <a:solidFill>
                  <a:srgbClr val="000000"/>
                </a:solidFill>
                <a:latin typeface="Arial" panose="020B0604020202020204" pitchFamily="34" charset="0"/>
                <a:cs typeface="+mn-cs"/>
              </a:rPr>
              <a:t>13 ff.: 	</a:t>
            </a:r>
            <a:r>
              <a:rPr lang="de-DE" altLang="de-DE" b="1" dirty="0" smtClean="0">
                <a:solidFill>
                  <a:srgbClr val="000000"/>
                </a:solidFill>
                <a:latin typeface="Arial" panose="020B0604020202020204" pitchFamily="34" charset="0"/>
                <a:cs typeface="+mn-cs"/>
              </a:rPr>
              <a:t>nein</a:t>
            </a:r>
          </a:p>
          <a:p>
            <a:pPr marL="1071563" lvl="2"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Grund: Trennung zw. Zuständigkeitsbestimmungs- und Anerkennungsverfahren</a:t>
            </a:r>
          </a:p>
          <a:p>
            <a:pPr marL="1485900" lvl="2"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800" dirty="0" smtClean="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Eilrechtsschutzverfahren: 		</a:t>
            </a:r>
            <a:endParaRPr lang="de-DE" altLang="de-DE" sz="2000" b="1"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800" b="1" dirty="0" smtClean="0">
              <a:solidFill>
                <a:srgbClr val="000000"/>
              </a:solidFill>
              <a:latin typeface="Arial" panose="020B0604020202020204" pitchFamily="34" charset="0"/>
              <a:cs typeface="+mn-cs"/>
            </a:endParaRP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Antrag auf Anordnung der </a:t>
            </a:r>
            <a:r>
              <a:rPr lang="de-DE" altLang="de-DE" dirty="0" err="1" smtClean="0">
                <a:solidFill>
                  <a:srgbClr val="000000"/>
                </a:solidFill>
                <a:latin typeface="Arial" panose="020B0604020202020204" pitchFamily="34" charset="0"/>
                <a:cs typeface="+mn-cs"/>
              </a:rPr>
              <a:t>aW</a:t>
            </a:r>
            <a:r>
              <a:rPr lang="de-DE" altLang="de-DE" dirty="0" smtClean="0">
                <a:solidFill>
                  <a:srgbClr val="000000"/>
                </a:solidFill>
                <a:latin typeface="Arial" panose="020B0604020202020204" pitchFamily="34" charset="0"/>
                <a:cs typeface="+mn-cs"/>
              </a:rPr>
              <a:t> (§ 80 Abs. 5 VwGO) </a:t>
            </a:r>
            <a:r>
              <a:rPr lang="de-DE" altLang="de-DE" b="1" u="sng" dirty="0" smtClean="0">
                <a:solidFill>
                  <a:srgbClr val="000000"/>
                </a:solidFill>
                <a:latin typeface="Arial" panose="020B0604020202020204" pitchFamily="34" charset="0"/>
                <a:cs typeface="+mn-cs"/>
              </a:rPr>
              <a:t>hinsichtlich Ziffer 1 </a:t>
            </a:r>
            <a:r>
              <a:rPr lang="de-DE" altLang="de-DE" b="1" dirty="0" smtClean="0">
                <a:solidFill>
                  <a:srgbClr val="000000"/>
                </a:solidFill>
                <a:latin typeface="Arial" panose="020B0604020202020204" pitchFamily="34" charset="0"/>
                <a:cs typeface="+mn-cs"/>
              </a:rPr>
              <a:t>unnötig</a:t>
            </a:r>
            <a:r>
              <a:rPr lang="de-DE" altLang="de-DE" dirty="0" smtClean="0">
                <a:solidFill>
                  <a:srgbClr val="000000"/>
                </a:solidFill>
                <a:latin typeface="Arial" panose="020B0604020202020204" pitchFamily="34" charset="0"/>
                <a:cs typeface="+mn-cs"/>
              </a:rPr>
              <a:t> (kein vollstreckbarer Inhalt)</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Antrag auf Erlass einer einstweiligen Anordnung wg. vollständiger Vorwegnahme der Hauptsache nicht zielführend („vorläufige Asylanerkennung?“)</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Zudem: Trennung </a:t>
            </a:r>
            <a:r>
              <a:rPr lang="de-DE" altLang="de-DE" dirty="0" err="1" smtClean="0">
                <a:solidFill>
                  <a:srgbClr val="000000"/>
                </a:solidFill>
                <a:latin typeface="Arial" panose="020B0604020202020204" pitchFamily="34" charset="0"/>
                <a:cs typeface="+mn-cs"/>
              </a:rPr>
              <a:t>Zuständigkeitsbestimmungs</a:t>
            </a:r>
            <a:r>
              <a:rPr lang="de-DE" altLang="de-DE" dirty="0" smtClean="0">
                <a:solidFill>
                  <a:srgbClr val="000000"/>
                </a:solidFill>
                <a:latin typeface="Arial" panose="020B0604020202020204" pitchFamily="34" charset="0"/>
                <a:cs typeface="+mn-cs"/>
              </a:rPr>
              <a:t> / -anerkennungsverfahren</a:t>
            </a:r>
            <a:endParaRPr lang="de-DE" altLang="de-DE"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smtClean="0">
              <a:solidFill>
                <a:srgbClr val="000000"/>
              </a:solidFill>
              <a:latin typeface="Arial" panose="020B0604020202020204" pitchFamily="34" charset="0"/>
              <a:cs typeface="+mn-cs"/>
            </a:endParaRPr>
          </a:p>
        </p:txBody>
      </p:sp>
      <p:pic>
        <p:nvPicPr>
          <p:cNvPr id="4608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08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smtClean="0">
                <a:solidFill>
                  <a:srgbClr val="000000"/>
                </a:solidFill>
                <a:latin typeface="Arial" panose="020B0604020202020204" pitchFamily="34" charset="0"/>
              </a:rPr>
              <a:t>RaVG </a:t>
            </a:r>
            <a:r>
              <a:rPr lang="de-DE" altLang="de-DE" sz="1400" dirty="0">
                <a:solidFill>
                  <a:srgbClr val="000000"/>
                </a:solidFill>
                <a:latin typeface="Arial" panose="020B0604020202020204" pitchFamily="34" charset="0"/>
              </a:rPr>
              <a:t>Dr. Philipp Wittmann (VG Karlsruhe / Wissenschaftlicher Mitarbeiter am BVerfG) – </a:t>
            </a:r>
            <a:r>
              <a:rPr lang="de-DE" altLang="de-DE" sz="1400" dirty="0" smtClean="0">
                <a:solidFill>
                  <a:srgbClr val="000000"/>
                </a:solidFill>
                <a:latin typeface="Arial" panose="020B0604020202020204" pitchFamily="34" charset="0"/>
              </a:rPr>
              <a:t>Rechtsschutz</a:t>
            </a:r>
            <a:r>
              <a:rPr lang="de-DE" altLang="de-DE" sz="1400" dirty="0">
                <a:solidFill>
                  <a:srgbClr val="000000"/>
                </a:solidFill>
                <a:latin typeface="Arial" panose="020B0604020202020204" pitchFamily="34" charset="0"/>
              </a:rPr>
              <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
        <p:nvSpPr>
          <p:cNvPr id="2" name="Textfeld 1"/>
          <p:cNvSpPr txBox="1"/>
          <p:nvPr/>
        </p:nvSpPr>
        <p:spPr>
          <a:xfrm>
            <a:off x="4518063" y="4931965"/>
            <a:ext cx="5400600" cy="369332"/>
          </a:xfrm>
          <a:prstGeom prst="rect">
            <a:avLst/>
          </a:prstGeom>
          <a:noFill/>
        </p:spPr>
        <p:txBody>
          <a:bodyPr wrap="square" rtlCol="0">
            <a:spAutoFit/>
          </a:bodyPr>
          <a:lstStyle/>
          <a:p>
            <a:r>
              <a:rPr lang="de-DE" altLang="de-DE" b="1" dirty="0">
                <a:solidFill>
                  <a:srgbClr val="000000"/>
                </a:solidFill>
                <a:latin typeface="Arial" panose="020B0604020202020204" pitchFamily="34" charset="0"/>
              </a:rPr>
              <a:t>unnötig (aber: Abschiebungsanordnung!)</a:t>
            </a:r>
            <a:endParaRPr lang="de-DE" dirty="0"/>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7" end="7"/>
                                            </p:txEl>
                                          </p:spTgt>
                                        </p:tgtEl>
                                        <p:attrNameLst>
                                          <p:attrName>style.visibility</p:attrName>
                                        </p:attrNameLst>
                                      </p:cBhvr>
                                      <p:to>
                                        <p:strVal val="visible"/>
                                      </p:to>
                                    </p:set>
                                    <p:animEffect transition="in" filter="fade">
                                      <p:cBhvr>
                                        <p:cTn id="7" dur="1000"/>
                                        <p:tgtEl>
                                          <p:spTgt spid="3075">
                                            <p:txEl>
                                              <p:pRg st="7" end="7"/>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8" end="8"/>
                                            </p:txEl>
                                          </p:spTgt>
                                        </p:tgtEl>
                                        <p:attrNameLst>
                                          <p:attrName>style.visibility</p:attrName>
                                        </p:attrNameLst>
                                      </p:cBhvr>
                                      <p:to>
                                        <p:strVal val="visible"/>
                                      </p:to>
                                    </p:set>
                                    <p:animEffect transition="in" filter="fade">
                                      <p:cBhvr>
                                        <p:cTn id="12" dur="1000"/>
                                        <p:tgtEl>
                                          <p:spTgt spid="3075">
                                            <p:txEl>
                                              <p:pRg st="8" end="8"/>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9" end="9"/>
                                            </p:txEl>
                                          </p:spTgt>
                                        </p:tgtEl>
                                        <p:attrNameLst>
                                          <p:attrName>style.visibility</p:attrName>
                                        </p:attrNameLst>
                                      </p:cBhvr>
                                      <p:to>
                                        <p:strVal val="visible"/>
                                      </p:to>
                                    </p:set>
                                    <p:animEffect transition="in" filter="fade">
                                      <p:cBhvr>
                                        <p:cTn id="17" dur="500"/>
                                        <p:tgtEl>
                                          <p:spTgt spid="3075">
                                            <p:txEl>
                                              <p:pRg st="9" end="9"/>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10" end="10"/>
                                            </p:txEl>
                                          </p:spTgt>
                                        </p:tgtEl>
                                        <p:attrNameLst>
                                          <p:attrName>style.visibility</p:attrName>
                                        </p:attrNameLst>
                                      </p:cBhvr>
                                      <p:to>
                                        <p:strVal val="visible"/>
                                      </p:to>
                                    </p:set>
                                    <p:animEffect transition="in" filter="fade">
                                      <p:cBhvr>
                                        <p:cTn id="22" dur="500"/>
                                        <p:tgtEl>
                                          <p:spTgt spid="3075">
                                            <p:txEl>
                                              <p:pRg st="10" end="1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075">
                                            <p:txEl>
                                              <p:pRg st="14" end="14"/>
                                            </p:txEl>
                                          </p:spTgt>
                                        </p:tgtEl>
                                        <p:attrNameLst>
                                          <p:attrName>style.visibility</p:attrName>
                                        </p:attrNameLst>
                                      </p:cBhvr>
                                      <p:to>
                                        <p:strVal val="visible"/>
                                      </p:to>
                                    </p:set>
                                    <p:animEffect transition="in" filter="fade">
                                      <p:cBhvr>
                                        <p:cTn id="27" dur="1000"/>
                                        <p:tgtEl>
                                          <p:spTgt spid="3075">
                                            <p:txEl>
                                              <p:pRg st="14" end="1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075">
                                            <p:txEl>
                                              <p:pRg st="15" end="15"/>
                                            </p:txEl>
                                          </p:spTgt>
                                        </p:tgtEl>
                                        <p:attrNameLst>
                                          <p:attrName>style.visibility</p:attrName>
                                        </p:attrNameLst>
                                      </p:cBhvr>
                                      <p:to>
                                        <p:strVal val="visible"/>
                                      </p:to>
                                    </p:set>
                                    <p:animEffect transition="in" filter="fade">
                                      <p:cBhvr>
                                        <p:cTn id="32" dur="1000"/>
                                        <p:tgtEl>
                                          <p:spTgt spid="3075">
                                            <p:txEl>
                                              <p:pRg st="15" end="1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075">
                                            <p:txEl>
                                              <p:pRg st="16" end="16"/>
                                            </p:txEl>
                                          </p:spTgt>
                                        </p:tgtEl>
                                        <p:attrNameLst>
                                          <p:attrName>style.visibility</p:attrName>
                                        </p:attrNameLst>
                                      </p:cBhvr>
                                      <p:to>
                                        <p:strVal val="visible"/>
                                      </p:to>
                                    </p:set>
                                    <p:animEffect transition="in" filter="fade">
                                      <p:cBhvr>
                                        <p:cTn id="37" dur="1000"/>
                                        <p:tgtEl>
                                          <p:spTgt spid="3075">
                                            <p:txEl>
                                              <p:pRg st="16" end="1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
                                        </p:tgtEl>
                                        <p:attrNameLst>
                                          <p:attrName>style.visibility</p:attrName>
                                        </p:attrNameLst>
                                      </p:cBhvr>
                                      <p:to>
                                        <p:strVal val="visible"/>
                                      </p:to>
                                    </p:set>
                                    <p:animEffect transition="in" filter="fade">
                                      <p:cBhvr>
                                        <p:cTn id="42"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03238" y="895350"/>
            <a:ext cx="9072562" cy="6484938"/>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3100" dirty="0" smtClean="0">
                <a:solidFill>
                  <a:srgbClr val="000000"/>
                </a:solidFill>
                <a:latin typeface="Arial" panose="020B0604020202020204" pitchFamily="34" charset="0"/>
                <a:cs typeface="+mn-cs"/>
              </a:rPr>
              <a:t>VI. Typische Rechtschutzkonstellationen im Asylverfahrensrecht – </a:t>
            </a:r>
            <a:r>
              <a:rPr lang="de-DE" altLang="de-DE" sz="3100" b="1" dirty="0" smtClean="0">
                <a:solidFill>
                  <a:srgbClr val="000000"/>
                </a:solidFill>
                <a:latin typeface="Arial" panose="020B0604020202020204" pitchFamily="34" charset="0"/>
                <a:cs typeface="+mn-cs"/>
              </a:rPr>
              <a:t>„Dublin-Bescheid“ </a:t>
            </a:r>
            <a:r>
              <a:rPr lang="de-DE" altLang="de-DE" sz="3100" dirty="0" smtClean="0">
                <a:solidFill>
                  <a:srgbClr val="000000"/>
                </a:solidFill>
                <a:latin typeface="Arial" panose="020B0604020202020204" pitchFamily="34" charset="0"/>
                <a:cs typeface="+mn-cs"/>
              </a:rPr>
              <a:t>(III)</a:t>
            </a: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Rechtsschutz gegen </a:t>
            </a:r>
            <a:r>
              <a:rPr lang="de-DE" altLang="de-DE" sz="2000" b="1" dirty="0" smtClean="0">
                <a:solidFill>
                  <a:srgbClr val="000000"/>
                </a:solidFill>
                <a:latin typeface="Arial" panose="020B0604020202020204" pitchFamily="34" charset="0"/>
                <a:cs typeface="+mn-cs"/>
              </a:rPr>
              <a:t>Ziffer 2:</a:t>
            </a:r>
            <a:r>
              <a:rPr lang="de-DE" altLang="de-DE" sz="2000" dirty="0" smtClean="0">
                <a:solidFill>
                  <a:srgbClr val="000000"/>
                </a:solidFill>
                <a:latin typeface="Arial" panose="020B0604020202020204" pitchFamily="34" charset="0"/>
                <a:cs typeface="+mn-cs"/>
              </a:rPr>
              <a:t> „</a:t>
            </a:r>
            <a:r>
              <a:rPr lang="de-DE" altLang="de-DE" sz="2000" dirty="0">
                <a:solidFill>
                  <a:srgbClr val="000000"/>
                </a:solidFill>
                <a:latin typeface="Arial" panose="020B0604020202020204" pitchFamily="34" charset="0"/>
              </a:rPr>
              <a:t>Abschiebungsverbote nach § 60 Abs. 5 und 7 S. 1 AufenthG liegen nicht vor</a:t>
            </a:r>
            <a:r>
              <a:rPr lang="de-DE" altLang="de-DE" sz="2000" dirty="0" smtClean="0">
                <a:solidFill>
                  <a:srgbClr val="000000"/>
                </a:solidFill>
                <a:latin typeface="Arial" panose="020B0604020202020204" pitchFamily="34" charset="0"/>
              </a:rPr>
              <a:t>.</a:t>
            </a:r>
            <a:r>
              <a:rPr lang="de-DE" altLang="de-DE" sz="2000" dirty="0" smtClean="0">
                <a:solidFill>
                  <a:srgbClr val="000000"/>
                </a:solidFill>
                <a:latin typeface="Arial" panose="020B0604020202020204" pitchFamily="34" charset="0"/>
                <a:cs typeface="+mn-cs"/>
              </a:rPr>
              <a:t>“</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800" dirty="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Hauptsacheverfahren:</a:t>
            </a: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000" dirty="0" smtClean="0">
              <a:solidFill>
                <a:srgbClr val="000000"/>
              </a:solidFill>
              <a:latin typeface="Arial" panose="020B0604020202020204" pitchFamily="34" charset="0"/>
              <a:cs typeface="+mn-cs"/>
            </a:endParaRP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an sich vom Anfechtungsantrag gegen Ziffer 1 erfasst (vgl. </a:t>
            </a:r>
            <a:r>
              <a:rPr lang="de-DE" altLang="de-DE" sz="1600" dirty="0" smtClean="0">
                <a:solidFill>
                  <a:srgbClr val="000000"/>
                </a:solidFill>
                <a:latin typeface="Arial" panose="020B0604020202020204" pitchFamily="34" charset="0"/>
              </a:rPr>
              <a:t>BVerwG</a:t>
            </a:r>
            <a:r>
              <a:rPr lang="de-DE" altLang="de-DE" sz="1600" dirty="0">
                <a:solidFill>
                  <a:srgbClr val="000000"/>
                </a:solidFill>
                <a:latin typeface="Arial" panose="020B0604020202020204" pitchFamily="34" charset="0"/>
              </a:rPr>
              <a:t>, Urt. v. 14.12.2016 – 1 C 4/16 –, Rn. </a:t>
            </a:r>
            <a:r>
              <a:rPr lang="de-DE" altLang="de-DE" sz="1600" dirty="0" smtClean="0">
                <a:solidFill>
                  <a:srgbClr val="000000"/>
                </a:solidFill>
                <a:latin typeface="Arial" panose="020B0604020202020204" pitchFamily="34" charset="0"/>
              </a:rPr>
              <a:t>21: „verfrühte Entscheidung“ über Abschiebeverbote, wenn das Asylverfahren nach Klagestattgabe fortgeführt werden muss)</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rPr>
              <a:t>ggf</a:t>
            </a:r>
            <a:r>
              <a:rPr lang="de-DE" altLang="de-DE" sz="1600" dirty="0">
                <a:solidFill>
                  <a:srgbClr val="000000"/>
                </a:solidFill>
                <a:latin typeface="Arial" panose="020B0604020202020204" pitchFamily="34" charset="0"/>
              </a:rPr>
              <a:t>. hilfsweise Verpflichtungsklage </a:t>
            </a:r>
            <a:r>
              <a:rPr lang="de-DE" altLang="de-DE" sz="1600" dirty="0" smtClean="0">
                <a:solidFill>
                  <a:srgbClr val="000000"/>
                </a:solidFill>
                <a:latin typeface="Arial" panose="020B0604020202020204" pitchFamily="34" charset="0"/>
              </a:rPr>
              <a:t>auf Feststellung, dass Abschiebungsverbote vorliegen (eher theoretisch, da beim Vorliegen von Abschiebungsverboten i.d.R. auch der Hauptantrag Erfolg hat; vgl. </a:t>
            </a:r>
            <a:r>
              <a:rPr lang="de-DE" altLang="de-DE" sz="1600" dirty="0">
                <a:solidFill>
                  <a:srgbClr val="000000"/>
                </a:solidFill>
                <a:latin typeface="Arial" panose="020B0604020202020204" pitchFamily="34" charset="0"/>
              </a:rPr>
              <a:t>aber </a:t>
            </a:r>
            <a:r>
              <a:rPr lang="de-DE" altLang="de-DE" sz="1600" dirty="0" smtClean="0">
                <a:solidFill>
                  <a:srgbClr val="000000"/>
                </a:solidFill>
                <a:latin typeface="Arial" panose="020B0604020202020204" pitchFamily="34" charset="0"/>
              </a:rPr>
              <a:t>EuGH</a:t>
            </a:r>
            <a:r>
              <a:rPr lang="de-DE" altLang="de-DE" sz="1600" dirty="0">
                <a:solidFill>
                  <a:srgbClr val="000000"/>
                </a:solidFill>
                <a:latin typeface="Arial" panose="020B0604020202020204" pitchFamily="34" charset="0"/>
              </a:rPr>
              <a:t>, Urteil vom 16. Februar 2017 – C-578/16 PPU –, </a:t>
            </a:r>
            <a:r>
              <a:rPr lang="de-DE" altLang="de-DE" sz="1600" dirty="0" smtClean="0">
                <a:solidFill>
                  <a:srgbClr val="000000"/>
                </a:solidFill>
                <a:latin typeface="Arial" panose="020B0604020202020204" pitchFamily="34" charset="0"/>
              </a:rPr>
              <a:t>juris, Rn</a:t>
            </a:r>
            <a:r>
              <a:rPr lang="de-DE" altLang="de-DE" sz="1600" dirty="0">
                <a:solidFill>
                  <a:srgbClr val="000000"/>
                </a:solidFill>
                <a:latin typeface="Arial" panose="020B0604020202020204" pitchFamily="34" charset="0"/>
              </a:rPr>
              <a:t>. </a:t>
            </a:r>
            <a:r>
              <a:rPr lang="de-DE" altLang="de-DE" sz="1600" dirty="0" smtClean="0">
                <a:solidFill>
                  <a:srgbClr val="000000"/>
                </a:solidFill>
                <a:latin typeface="Arial" panose="020B0604020202020204" pitchFamily="34" charset="0"/>
              </a:rPr>
              <a:t>70 ff.)</a:t>
            </a:r>
            <a:endParaRPr lang="de-DE" altLang="de-DE" sz="1600" dirty="0">
              <a:solidFill>
                <a:srgbClr val="000000"/>
              </a:solidFill>
              <a:latin typeface="Arial" panose="020B0604020202020204" pitchFamily="34" charset="0"/>
            </a:endParaRP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1485900" lvl="2"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800" dirty="0" smtClean="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Eilrechtsschutzverfahren: 		</a:t>
            </a:r>
            <a:endParaRPr lang="de-DE" altLang="de-DE" sz="2000" b="1"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800" b="1"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smtClean="0">
              <a:solidFill>
                <a:srgbClr val="000000"/>
              </a:solidFill>
              <a:latin typeface="Arial" panose="020B0604020202020204" pitchFamily="34" charset="0"/>
              <a:cs typeface="+mn-cs"/>
            </a:endParaRPr>
          </a:p>
        </p:txBody>
      </p:sp>
      <p:pic>
        <p:nvPicPr>
          <p:cNvPr id="4608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08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smtClean="0">
                <a:solidFill>
                  <a:srgbClr val="000000"/>
                </a:solidFill>
                <a:latin typeface="Arial" panose="020B0604020202020204" pitchFamily="34" charset="0"/>
              </a:rPr>
              <a:t>RaVG </a:t>
            </a:r>
            <a:r>
              <a:rPr lang="de-DE" altLang="de-DE" sz="1400" dirty="0">
                <a:solidFill>
                  <a:srgbClr val="000000"/>
                </a:solidFill>
                <a:latin typeface="Arial" panose="020B0604020202020204" pitchFamily="34" charset="0"/>
              </a:rPr>
              <a:t>Dr. Philipp Wittmann (VG Karlsruhe / Wissenschaftlicher Mitarbeiter am BVerfG) – </a:t>
            </a:r>
            <a:r>
              <a:rPr lang="de-DE" altLang="de-DE" sz="1400" dirty="0" smtClean="0">
                <a:solidFill>
                  <a:srgbClr val="000000"/>
                </a:solidFill>
                <a:latin typeface="Arial" panose="020B0604020202020204" pitchFamily="34" charset="0"/>
              </a:rPr>
              <a:t>Rechtsschutz</a:t>
            </a:r>
            <a:r>
              <a:rPr lang="de-DE" altLang="de-DE" sz="1400" dirty="0">
                <a:solidFill>
                  <a:srgbClr val="000000"/>
                </a:solidFill>
                <a:latin typeface="Arial" panose="020B0604020202020204" pitchFamily="34" charset="0"/>
              </a:rPr>
              <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
        <p:nvSpPr>
          <p:cNvPr id="6" name="Textfeld 5"/>
          <p:cNvSpPr txBox="1"/>
          <p:nvPr/>
        </p:nvSpPr>
        <p:spPr>
          <a:xfrm>
            <a:off x="4320232" y="5652045"/>
            <a:ext cx="5400600" cy="369332"/>
          </a:xfrm>
          <a:prstGeom prst="rect">
            <a:avLst/>
          </a:prstGeom>
          <a:noFill/>
        </p:spPr>
        <p:txBody>
          <a:bodyPr wrap="square" rtlCol="0">
            <a:spAutoFit/>
          </a:bodyPr>
          <a:lstStyle/>
          <a:p>
            <a:r>
              <a:rPr lang="de-DE" altLang="de-DE" b="1" dirty="0">
                <a:solidFill>
                  <a:srgbClr val="000000"/>
                </a:solidFill>
                <a:latin typeface="Arial" panose="020B0604020202020204" pitchFamily="34" charset="0"/>
              </a:rPr>
              <a:t>unnötig </a:t>
            </a:r>
            <a:r>
              <a:rPr lang="de-DE" altLang="de-DE" b="1" dirty="0" smtClean="0">
                <a:solidFill>
                  <a:srgbClr val="000000"/>
                </a:solidFill>
                <a:latin typeface="Arial" panose="020B0604020202020204" pitchFamily="34" charset="0"/>
              </a:rPr>
              <a:t>(wie bei Ziffer 1)</a:t>
            </a:r>
            <a:endParaRPr lang="de-DE" dirty="0"/>
          </a:p>
        </p:txBody>
      </p:sp>
    </p:spTree>
    <p:extLst>
      <p:ext uri="{BB962C8B-B14F-4D97-AF65-F5344CB8AC3E}">
        <p14:creationId xmlns:p14="http://schemas.microsoft.com/office/powerpoint/2010/main" val="69464236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7" end="7"/>
                                            </p:txEl>
                                          </p:spTgt>
                                        </p:tgtEl>
                                        <p:attrNameLst>
                                          <p:attrName>style.visibility</p:attrName>
                                        </p:attrNameLst>
                                      </p:cBhvr>
                                      <p:to>
                                        <p:strVal val="visible"/>
                                      </p:to>
                                    </p:set>
                                    <p:animEffect transition="in" filter="fade">
                                      <p:cBhvr>
                                        <p:cTn id="7" dur="1000"/>
                                        <p:tgtEl>
                                          <p:spTgt spid="3075">
                                            <p:txEl>
                                              <p:pRg st="7" end="7"/>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8" end="8"/>
                                            </p:txEl>
                                          </p:spTgt>
                                        </p:tgtEl>
                                        <p:attrNameLst>
                                          <p:attrName>style.visibility</p:attrName>
                                        </p:attrNameLst>
                                      </p:cBhvr>
                                      <p:to>
                                        <p:strVal val="visible"/>
                                      </p:to>
                                    </p:set>
                                    <p:animEffect transition="in" filter="fade">
                                      <p:cBhvr>
                                        <p:cTn id="12" dur="1000"/>
                                        <p:tgtEl>
                                          <p:spTgt spid="3075">
                                            <p:txEl>
                                              <p:pRg st="8" end="8"/>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0700" y="903288"/>
            <a:ext cx="9072563"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3100" dirty="0" smtClean="0">
                <a:solidFill>
                  <a:srgbClr val="000000"/>
                </a:solidFill>
                <a:latin typeface="Arial" panose="020B0604020202020204" pitchFamily="34" charset="0"/>
                <a:cs typeface="+mn-cs"/>
              </a:rPr>
              <a:t>VI. Typische Rechtschutzkonstellationen im Asylverfahrensrecht – </a:t>
            </a:r>
            <a:r>
              <a:rPr lang="de-DE" altLang="de-DE" sz="3100" b="1" dirty="0" smtClean="0">
                <a:solidFill>
                  <a:srgbClr val="000000"/>
                </a:solidFill>
                <a:latin typeface="Arial" panose="020B0604020202020204" pitchFamily="34" charset="0"/>
                <a:cs typeface="+mn-cs"/>
              </a:rPr>
              <a:t>„Dublin-Bescheid“ </a:t>
            </a:r>
            <a:r>
              <a:rPr lang="de-DE" altLang="de-DE" sz="3100" dirty="0" smtClean="0">
                <a:solidFill>
                  <a:srgbClr val="000000"/>
                </a:solidFill>
                <a:latin typeface="Arial" panose="020B0604020202020204" pitchFamily="34" charset="0"/>
                <a:cs typeface="+mn-cs"/>
              </a:rPr>
              <a:t>(IV)</a:t>
            </a: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Rechtsschutz gegen </a:t>
            </a:r>
            <a:r>
              <a:rPr lang="de-DE" altLang="de-DE" sz="2000" b="1" dirty="0" smtClean="0">
                <a:solidFill>
                  <a:srgbClr val="000000"/>
                </a:solidFill>
                <a:latin typeface="Arial" panose="020B0604020202020204" pitchFamily="34" charset="0"/>
                <a:cs typeface="+mn-cs"/>
              </a:rPr>
              <a:t>Ziffer 3:</a:t>
            </a:r>
            <a:r>
              <a:rPr lang="de-DE" altLang="de-DE" sz="2000" dirty="0" smtClean="0">
                <a:solidFill>
                  <a:srgbClr val="000000"/>
                </a:solidFill>
                <a:latin typeface="Arial" panose="020B0604020202020204" pitchFamily="34" charset="0"/>
                <a:cs typeface="+mn-cs"/>
              </a:rPr>
              <a:t> „Die </a:t>
            </a:r>
            <a:r>
              <a:rPr lang="de-DE" altLang="de-DE" sz="2000" dirty="0">
                <a:solidFill>
                  <a:srgbClr val="000000"/>
                </a:solidFill>
                <a:latin typeface="Arial" panose="020B0604020202020204" pitchFamily="34" charset="0"/>
                <a:cs typeface="+mn-cs"/>
              </a:rPr>
              <a:t>Abschiebung nach </a:t>
            </a:r>
            <a:r>
              <a:rPr lang="de-DE" altLang="de-DE" sz="2000" dirty="0" smtClean="0">
                <a:solidFill>
                  <a:srgbClr val="000000"/>
                </a:solidFill>
                <a:latin typeface="Arial" panose="020B0604020202020204" pitchFamily="34" charset="0"/>
                <a:cs typeface="+mn-cs"/>
              </a:rPr>
              <a:t>Schweden wird </a:t>
            </a:r>
            <a:r>
              <a:rPr lang="de-DE" altLang="de-DE" sz="2000" dirty="0">
                <a:solidFill>
                  <a:srgbClr val="000000"/>
                </a:solidFill>
                <a:latin typeface="Arial" panose="020B0604020202020204" pitchFamily="34" charset="0"/>
                <a:cs typeface="+mn-cs"/>
              </a:rPr>
              <a:t>angeordnet</a:t>
            </a:r>
            <a:r>
              <a:rPr lang="de-DE" altLang="de-DE" sz="2000" dirty="0" smtClean="0">
                <a:solidFill>
                  <a:srgbClr val="000000"/>
                </a:solidFill>
                <a:latin typeface="Arial" panose="020B0604020202020204" pitchFamily="34" charset="0"/>
                <a:cs typeface="+mn-cs"/>
              </a:rPr>
              <a:t>.“</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Hauptsacheverfahren:</a:t>
            </a:r>
          </a:p>
          <a:p>
            <a:pPr marL="10858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nur Anfechtungsklage</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Klagefrist </a:t>
            </a:r>
            <a:r>
              <a:rPr lang="de-DE" altLang="de-DE" sz="2000" dirty="0">
                <a:solidFill>
                  <a:srgbClr val="000000"/>
                </a:solidFill>
                <a:latin typeface="Arial" panose="020B0604020202020204" pitchFamily="34" charset="0"/>
                <a:cs typeface="+mn-cs"/>
              </a:rPr>
              <a:t>eine Woche (§§ 74 Abs. 1 HS 2, § 34a Abs. 2 S. 1 AsylG)</a:t>
            </a:r>
            <a:endParaRPr lang="de-DE" altLang="de-DE" sz="2000" dirty="0" smtClean="0">
              <a:solidFill>
                <a:srgbClr val="000000"/>
              </a:solidFill>
              <a:latin typeface="Arial" panose="020B0604020202020204" pitchFamily="34" charset="0"/>
              <a:cs typeface="+mn-cs"/>
            </a:endParaRPr>
          </a:p>
          <a:p>
            <a:pPr marL="10858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Eilrechtsschutzverfahren: 		</a:t>
            </a: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b="1" dirty="0" smtClean="0">
              <a:solidFill>
                <a:srgbClr val="000000"/>
              </a:solidFill>
              <a:latin typeface="Arial" panose="020B0604020202020204" pitchFamily="34" charset="0"/>
              <a:cs typeface="+mn-cs"/>
            </a:endParaRP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Antrag auf Anordnung der aufschiebenden Wirkung (§ 80 Abs. 5 VwGO) erforderlich, um Abschiebung vor Entscheidung in der Hauptsache zu verhindern (§ 34a Abs. 2 S. 2 AsylG)</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Antragsfrist: eine Woche (§ 34a Abs. 2 S. 1 AsylG)</a:t>
            </a: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smtClean="0">
              <a:solidFill>
                <a:srgbClr val="000000"/>
              </a:solidFill>
              <a:latin typeface="Arial" panose="020B0604020202020204" pitchFamily="34" charset="0"/>
              <a:cs typeface="+mn-cs"/>
            </a:endParaRPr>
          </a:p>
        </p:txBody>
      </p:sp>
      <p:pic>
        <p:nvPicPr>
          <p:cNvPr id="4813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smtClean="0">
                <a:solidFill>
                  <a:srgbClr val="000000"/>
                </a:solidFill>
                <a:latin typeface="Arial" panose="020B0604020202020204" pitchFamily="34" charset="0"/>
              </a:rPr>
              <a:t>RaVG </a:t>
            </a:r>
            <a:r>
              <a:rPr lang="de-DE" altLang="de-DE" sz="1400" dirty="0">
                <a:solidFill>
                  <a:srgbClr val="000000"/>
                </a:solidFill>
                <a:latin typeface="Arial" panose="020B0604020202020204" pitchFamily="34" charset="0"/>
              </a:rPr>
              <a:t>Dr. Philipp Wittmann (VG Karlsruhe / Wissenschaftlicher Mitarbeiter am BVerfG) – </a:t>
            </a:r>
            <a:r>
              <a:rPr lang="de-DE" altLang="de-DE" sz="1400" dirty="0" smtClean="0">
                <a:solidFill>
                  <a:srgbClr val="000000"/>
                </a:solidFill>
                <a:latin typeface="Arial" panose="020B0604020202020204" pitchFamily="34" charset="0"/>
              </a:rPr>
              <a:t>Rechtsschutz</a:t>
            </a:r>
            <a:r>
              <a:rPr lang="de-DE" altLang="de-DE" sz="1400" dirty="0">
                <a:solidFill>
                  <a:srgbClr val="000000"/>
                </a:solidFill>
                <a:latin typeface="Arial" panose="020B0604020202020204" pitchFamily="34" charset="0"/>
              </a:rPr>
              <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
        <p:nvSpPr>
          <p:cNvPr id="8" name="Textfeld 7"/>
          <p:cNvSpPr txBox="1"/>
          <p:nvPr/>
        </p:nvSpPr>
        <p:spPr>
          <a:xfrm>
            <a:off x="5832399" y="5003973"/>
            <a:ext cx="4248225" cy="369332"/>
          </a:xfrm>
          <a:prstGeom prst="rect">
            <a:avLst/>
          </a:prstGeom>
          <a:noFill/>
        </p:spPr>
        <p:txBody>
          <a:bodyPr wrap="square" rtlCol="0">
            <a:spAutoFit/>
          </a:bodyPr>
          <a:lstStyle/>
          <a:p>
            <a:r>
              <a:rPr lang="de-DE" altLang="de-DE" b="1" dirty="0" smtClean="0">
                <a:solidFill>
                  <a:srgbClr val="000000"/>
                </a:solidFill>
                <a:latin typeface="Arial" panose="020B0604020202020204" pitchFamily="34" charset="0"/>
              </a:rPr>
              <a:t>nötig</a:t>
            </a:r>
            <a:endParaRPr lang="de-DE" dirty="0"/>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6" end="6"/>
                                            </p:txEl>
                                          </p:spTgt>
                                        </p:tgtEl>
                                        <p:attrNameLst>
                                          <p:attrName>style.visibility</p:attrName>
                                        </p:attrNameLst>
                                      </p:cBhvr>
                                      <p:to>
                                        <p:strVal val="visible"/>
                                      </p:to>
                                    </p:set>
                                    <p:animEffect transition="in" filter="fade">
                                      <p:cBhvr>
                                        <p:cTn id="7" dur="1000"/>
                                        <p:tgtEl>
                                          <p:spTgt spid="3075">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7" end="7"/>
                                            </p:txEl>
                                          </p:spTgt>
                                        </p:tgtEl>
                                        <p:attrNameLst>
                                          <p:attrName>style.visibility</p:attrName>
                                        </p:attrNameLst>
                                      </p:cBhvr>
                                      <p:to>
                                        <p:strVal val="visible"/>
                                      </p:to>
                                    </p:set>
                                    <p:animEffect transition="in" filter="fade">
                                      <p:cBhvr>
                                        <p:cTn id="12" dur="1000"/>
                                        <p:tgtEl>
                                          <p:spTgt spid="3075">
                                            <p:txEl>
                                              <p:pRg st="7" end="7"/>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1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12" end="12"/>
                                            </p:txEl>
                                          </p:spTgt>
                                        </p:tgtEl>
                                        <p:attrNameLst>
                                          <p:attrName>style.visibility</p:attrName>
                                        </p:attrNameLst>
                                      </p:cBhvr>
                                      <p:to>
                                        <p:strVal val="visible"/>
                                      </p:to>
                                    </p:set>
                                    <p:animEffect transition="in" filter="fade">
                                      <p:cBhvr>
                                        <p:cTn id="22" dur="1000"/>
                                        <p:tgtEl>
                                          <p:spTgt spid="3075">
                                            <p:txEl>
                                              <p:pRg st="12" end="1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075">
                                            <p:txEl>
                                              <p:pRg st="13" end="13"/>
                                            </p:txEl>
                                          </p:spTgt>
                                        </p:tgtEl>
                                        <p:attrNameLst>
                                          <p:attrName>style.visibility</p:attrName>
                                        </p:attrNameLst>
                                      </p:cBhvr>
                                      <p:to>
                                        <p:strVal val="visible"/>
                                      </p:to>
                                    </p:set>
                                    <p:animEffect transition="in" filter="fade">
                                      <p:cBhvr>
                                        <p:cTn id="27" dur="1000"/>
                                        <p:tgtEl>
                                          <p:spTgt spid="3075">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0700" y="895350"/>
            <a:ext cx="9072563" cy="655637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3100" dirty="0" smtClean="0">
                <a:solidFill>
                  <a:srgbClr val="000000"/>
                </a:solidFill>
                <a:latin typeface="Arial" panose="020B0604020202020204" pitchFamily="34" charset="0"/>
                <a:cs typeface="+mn-cs"/>
              </a:rPr>
              <a:t>VI. Typische Rechtschutzkonstellationen im Asylverfahrensrecht – </a:t>
            </a:r>
            <a:r>
              <a:rPr lang="de-DE" altLang="de-DE" sz="3100" b="1" dirty="0" smtClean="0">
                <a:solidFill>
                  <a:srgbClr val="000000"/>
                </a:solidFill>
                <a:latin typeface="Arial" panose="020B0604020202020204" pitchFamily="34" charset="0"/>
                <a:cs typeface="+mn-cs"/>
              </a:rPr>
              <a:t>„Dublin-Bescheid“</a:t>
            </a:r>
            <a:r>
              <a:rPr lang="de-DE" altLang="de-DE" sz="3100" dirty="0" smtClean="0">
                <a:solidFill>
                  <a:srgbClr val="000000"/>
                </a:solidFill>
                <a:latin typeface="Arial" panose="020B0604020202020204" pitchFamily="34" charset="0"/>
                <a:cs typeface="+mn-cs"/>
              </a:rPr>
              <a:t> (IV)</a:t>
            </a: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rPr>
              <a:t>Rechtsschutz gegen </a:t>
            </a:r>
            <a:r>
              <a:rPr lang="de-DE" altLang="de-DE" sz="2000" b="1" dirty="0">
                <a:solidFill>
                  <a:srgbClr val="000000"/>
                </a:solidFill>
                <a:latin typeface="Arial" panose="020B0604020202020204" pitchFamily="34" charset="0"/>
              </a:rPr>
              <a:t>Ziffer </a:t>
            </a:r>
            <a:r>
              <a:rPr lang="de-DE" altLang="de-DE" sz="2000" b="1" dirty="0" smtClean="0">
                <a:solidFill>
                  <a:srgbClr val="000000"/>
                </a:solidFill>
                <a:latin typeface="Arial" panose="020B0604020202020204" pitchFamily="34" charset="0"/>
              </a:rPr>
              <a:t>4:</a:t>
            </a:r>
            <a:r>
              <a:rPr lang="de-DE" altLang="de-DE" sz="2000" dirty="0" smtClean="0">
                <a:solidFill>
                  <a:srgbClr val="000000"/>
                </a:solidFill>
                <a:latin typeface="Arial" panose="020B0604020202020204" pitchFamily="34" charset="0"/>
              </a:rPr>
              <a:t> </a:t>
            </a:r>
            <a:r>
              <a:rPr lang="de-DE" altLang="de-DE" sz="2000" dirty="0">
                <a:solidFill>
                  <a:srgbClr val="000000"/>
                </a:solidFill>
                <a:latin typeface="Arial" panose="020B0604020202020204" pitchFamily="34" charset="0"/>
              </a:rPr>
              <a:t>Befristung des </a:t>
            </a:r>
            <a:r>
              <a:rPr lang="de-DE" altLang="de-DE" sz="2000" u="sng" dirty="0">
                <a:solidFill>
                  <a:srgbClr val="000000"/>
                </a:solidFill>
                <a:latin typeface="Arial" panose="020B0604020202020204" pitchFamily="34" charset="0"/>
              </a:rPr>
              <a:t>gesetzlichen</a:t>
            </a:r>
            <a:r>
              <a:rPr lang="de-DE" altLang="de-DE" sz="2000" dirty="0">
                <a:solidFill>
                  <a:srgbClr val="000000"/>
                </a:solidFill>
                <a:latin typeface="Arial" panose="020B0604020202020204" pitchFamily="34" charset="0"/>
              </a:rPr>
              <a:t> Einreise- und Aufenthaltsverbots nach § 11 Abs. 1 AufenthG (wie zuvor)</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9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smtClean="0">
              <a:solidFill>
                <a:srgbClr val="000000"/>
              </a:solidFill>
              <a:latin typeface="Arial" panose="020B0604020202020204" pitchFamily="34" charset="0"/>
              <a:cs typeface="+mn-cs"/>
            </a:endParaRPr>
          </a:p>
        </p:txBody>
      </p:sp>
      <p:pic>
        <p:nvPicPr>
          <p:cNvPr id="5017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18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smtClean="0">
                <a:solidFill>
                  <a:srgbClr val="000000"/>
                </a:solidFill>
                <a:latin typeface="Arial" panose="020B0604020202020204" pitchFamily="34" charset="0"/>
              </a:rPr>
              <a:t>RaVG </a:t>
            </a:r>
            <a:r>
              <a:rPr lang="de-DE" altLang="de-DE" sz="1400" dirty="0">
                <a:solidFill>
                  <a:srgbClr val="000000"/>
                </a:solidFill>
                <a:latin typeface="Arial" panose="020B0604020202020204" pitchFamily="34" charset="0"/>
              </a:rPr>
              <a:t>Dr. Philipp Wittmann (VG Karlsruhe / Wissenschaftlicher Mitarbeiter am BVerfG) – </a:t>
            </a:r>
            <a:r>
              <a:rPr lang="de-DE" altLang="de-DE" sz="1400" dirty="0" smtClean="0">
                <a:solidFill>
                  <a:srgbClr val="000000"/>
                </a:solidFill>
                <a:latin typeface="Arial" panose="020B0604020202020204" pitchFamily="34" charset="0"/>
              </a:rPr>
              <a:t>Rechtsschutz</a:t>
            </a:r>
            <a:r>
              <a:rPr lang="de-DE" altLang="de-DE" sz="1400" dirty="0">
                <a:solidFill>
                  <a:srgbClr val="000000"/>
                </a:solidFill>
                <a:latin typeface="Arial" panose="020B0604020202020204" pitchFamily="34" charset="0"/>
              </a:rPr>
              <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485775" y="895350"/>
            <a:ext cx="9235057"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3100" dirty="0" smtClean="0">
                <a:solidFill>
                  <a:srgbClr val="000000"/>
                </a:solidFill>
                <a:latin typeface="Arial" panose="020B0604020202020204" pitchFamily="34" charset="0"/>
                <a:cs typeface="+mn-cs"/>
              </a:rPr>
              <a:t>VI. Typische Rechtschutzkonstellationen im Asylverfahrensrecht – </a:t>
            </a:r>
            <a:r>
              <a:rPr lang="de-DE" altLang="de-DE" sz="3100" b="1" dirty="0" smtClean="0">
                <a:solidFill>
                  <a:srgbClr val="000000"/>
                </a:solidFill>
                <a:latin typeface="Arial" panose="020B0604020202020204" pitchFamily="34" charset="0"/>
                <a:cs typeface="+mn-cs"/>
              </a:rPr>
              <a:t>„Dublin-Bescheid“ </a:t>
            </a:r>
            <a:r>
              <a:rPr lang="de-DE" altLang="de-DE" sz="3100" dirty="0" smtClean="0">
                <a:solidFill>
                  <a:srgbClr val="000000"/>
                </a:solidFill>
                <a:latin typeface="Arial" panose="020B0604020202020204" pitchFamily="34" charset="0"/>
                <a:cs typeface="+mn-cs"/>
              </a:rPr>
              <a:t>(V)</a:t>
            </a: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b="1" dirty="0" smtClean="0">
                <a:solidFill>
                  <a:srgbClr val="000000"/>
                </a:solidFill>
                <a:latin typeface="Arial" panose="020B0604020202020204" pitchFamily="34" charset="0"/>
                <a:cs typeface="+mn-cs"/>
              </a:rPr>
              <a:t>Zusammenfassung – sachdienliche Rechtsschutzanträge: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400" dirty="0" smtClean="0">
              <a:solidFill>
                <a:srgbClr val="000000"/>
              </a:solidFill>
              <a:latin typeface="Arial" panose="020B0604020202020204" pitchFamily="34" charset="0"/>
              <a:cs typeface="+mn-cs"/>
            </a:endParaRPr>
          </a:p>
          <a:p>
            <a:pPr algn="just" hangingPunct="0">
              <a:spcAft>
                <a:spcPts val="60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200" dirty="0" smtClean="0">
                <a:solidFill>
                  <a:srgbClr val="000000"/>
                </a:solidFill>
                <a:latin typeface="Arial" panose="020B0604020202020204" pitchFamily="34" charset="0"/>
                <a:cs typeface="+mn-cs"/>
              </a:rPr>
              <a:t>Eilrechtsschutz:		Antragsfrist: eine Woche (§ 34a Abs. 2 S. 1 AsylG)</a:t>
            </a:r>
          </a:p>
          <a:p>
            <a:pPr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Es wird beantragt, die aufschiebende Wirkung der Klage vom 09.04.2017 gegen Ziffer 3 des Bescheids vom </a:t>
            </a:r>
            <a:r>
              <a:rPr lang="de-DE" altLang="de-DE" dirty="0">
                <a:solidFill>
                  <a:srgbClr val="000000"/>
                </a:solidFill>
                <a:latin typeface="Arial" panose="020B0604020202020204" pitchFamily="34" charset="0"/>
              </a:rPr>
              <a:t>05.04.2017</a:t>
            </a:r>
            <a:r>
              <a:rPr lang="de-DE" altLang="de-DE" dirty="0" smtClean="0">
                <a:solidFill>
                  <a:srgbClr val="000000"/>
                </a:solidFill>
                <a:latin typeface="Arial" panose="020B0604020202020204" pitchFamily="34" charset="0"/>
                <a:cs typeface="+mn-cs"/>
              </a:rPr>
              <a:t> anzuordnen.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0" lvl="1"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Klageverfahren: 		Klagefrist: eine Woche </a:t>
            </a:r>
          </a:p>
          <a:p>
            <a:pPr marL="0" lvl="1"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						(§§ 74 Abs. 1 HS 2, § 34a Abs. 2 S. 1 AsylG)</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Es wird beantragt, die Ziffern 1 - 3 des Bescheides vom </a:t>
            </a:r>
            <a:r>
              <a:rPr lang="de-DE" altLang="de-DE" dirty="0">
                <a:solidFill>
                  <a:srgbClr val="000000"/>
                </a:solidFill>
                <a:latin typeface="Arial" panose="020B0604020202020204" pitchFamily="34" charset="0"/>
              </a:rPr>
              <a:t>05.04.2017</a:t>
            </a:r>
            <a:r>
              <a:rPr lang="de-DE" altLang="de-DE" dirty="0" smtClean="0">
                <a:solidFill>
                  <a:srgbClr val="000000"/>
                </a:solidFill>
                <a:latin typeface="Arial" panose="020B0604020202020204" pitchFamily="34" charset="0"/>
                <a:cs typeface="+mn-cs"/>
              </a:rPr>
              <a:t> aufzuheben.</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a:t>
            </a:r>
            <a:r>
              <a:rPr lang="de-DE" altLang="de-DE" sz="1400" dirty="0" smtClean="0">
                <a:solidFill>
                  <a:srgbClr val="000000"/>
                </a:solidFill>
                <a:latin typeface="Arial" panose="020B0604020202020204" pitchFamily="34" charset="0"/>
                <a:cs typeface="+mn-cs"/>
              </a:rPr>
              <a:t>Hilfsweise wird beantragt, die Beklagte unter Aufhebung von Ziffer 2 des Bescheids zur Feststellung zu verpflichten, dass Abschiebungsverbote gem. § 60 Abs. 5 und 7 AufenthG vorliegen.]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4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400" dirty="0" smtClean="0">
                <a:solidFill>
                  <a:srgbClr val="000000"/>
                </a:solidFill>
                <a:latin typeface="Arial" panose="020B0604020202020204" pitchFamily="34" charset="0"/>
                <a:cs typeface="+mn-cs"/>
              </a:rPr>
              <a:t>[Wenn ausnahmsweise zweckmäßig:]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400" dirty="0" smtClean="0">
                <a:solidFill>
                  <a:srgbClr val="000000"/>
                </a:solidFill>
                <a:latin typeface="Arial" panose="020B0604020202020204" pitchFamily="34" charset="0"/>
                <a:cs typeface="+mn-cs"/>
              </a:rPr>
              <a:t>Hilfsweise wird beantragt, die Beklagte unter Aufhebung der Ziffer 3 des Bescheides vom </a:t>
            </a:r>
            <a:r>
              <a:rPr lang="de-DE" altLang="de-DE" sz="1400" dirty="0">
                <a:solidFill>
                  <a:srgbClr val="000000"/>
                </a:solidFill>
                <a:latin typeface="Arial" panose="020B0604020202020204" pitchFamily="34" charset="0"/>
              </a:rPr>
              <a:t>05.04.2017 </a:t>
            </a:r>
            <a:r>
              <a:rPr lang="de-DE" altLang="de-DE" sz="1400" dirty="0" smtClean="0">
                <a:solidFill>
                  <a:srgbClr val="000000"/>
                </a:solidFill>
                <a:latin typeface="Arial" panose="020B0604020202020204" pitchFamily="34" charset="0"/>
                <a:cs typeface="+mn-cs"/>
              </a:rPr>
              <a:t>zu verpflichten, das gesetzliche Einreiseverbot des § 11 Abs. 1 AufenthG auf X Monate zu befristen / unter Beachtung der Rechtsauffassung des Gerichts erneut über die Dauer des gesetzlichen Einreise- und Aufenthaltsverbots zu entscheiden.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smtClean="0">
              <a:solidFill>
                <a:srgbClr val="000000"/>
              </a:solidFill>
              <a:latin typeface="Arial" panose="020B0604020202020204" pitchFamily="34" charset="0"/>
              <a:cs typeface="+mn-cs"/>
            </a:endParaRPr>
          </a:p>
        </p:txBody>
      </p:sp>
      <p:pic>
        <p:nvPicPr>
          <p:cNvPr id="522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smtClean="0">
                <a:solidFill>
                  <a:srgbClr val="000000"/>
                </a:solidFill>
                <a:latin typeface="Arial" panose="020B0604020202020204" pitchFamily="34" charset="0"/>
              </a:rPr>
              <a:t>RaVG </a:t>
            </a:r>
            <a:r>
              <a:rPr lang="de-DE" altLang="de-DE" sz="1400" dirty="0">
                <a:solidFill>
                  <a:srgbClr val="000000"/>
                </a:solidFill>
                <a:latin typeface="Arial" panose="020B0604020202020204" pitchFamily="34" charset="0"/>
              </a:rPr>
              <a:t>Dr. Philipp Wittmann (VG Karlsruhe / Wissenschaftlicher Mitarbeiter am BVerfG) – </a:t>
            </a:r>
            <a:r>
              <a:rPr lang="de-DE" altLang="de-DE" sz="1400" dirty="0" smtClean="0">
                <a:solidFill>
                  <a:srgbClr val="000000"/>
                </a:solidFill>
                <a:latin typeface="Arial" panose="020B0604020202020204" pitchFamily="34" charset="0"/>
              </a:rPr>
              <a:t>Rechtsschutz</a:t>
            </a:r>
            <a:r>
              <a:rPr lang="de-DE" altLang="de-DE" sz="1400" dirty="0">
                <a:solidFill>
                  <a:srgbClr val="000000"/>
                </a:solidFill>
                <a:latin typeface="Arial" panose="020B0604020202020204" pitchFamily="34" charset="0"/>
              </a:rPr>
              <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5" end="5"/>
                                            </p:txEl>
                                          </p:spTgt>
                                        </p:tgtEl>
                                        <p:attrNameLst>
                                          <p:attrName>style.visibility</p:attrName>
                                        </p:attrNameLst>
                                      </p:cBhvr>
                                      <p:to>
                                        <p:strVal val="visible"/>
                                      </p:to>
                                    </p:set>
                                    <p:animEffect transition="in" filter="fade">
                                      <p:cBhvr>
                                        <p:cTn id="7" dur="1000"/>
                                        <p:tgtEl>
                                          <p:spTgt spid="3075">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10" end="10"/>
                                            </p:txEl>
                                          </p:spTgt>
                                        </p:tgtEl>
                                        <p:attrNameLst>
                                          <p:attrName>style.visibility</p:attrName>
                                        </p:attrNameLst>
                                      </p:cBhvr>
                                      <p:to>
                                        <p:strVal val="visible"/>
                                      </p:to>
                                    </p:set>
                                    <p:animEffect transition="in" filter="fade">
                                      <p:cBhvr>
                                        <p:cTn id="12" dur="1000"/>
                                        <p:tgtEl>
                                          <p:spTgt spid="3075">
                                            <p:txEl>
                                              <p:pRg st="10" end="1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12" end="12"/>
                                            </p:txEl>
                                          </p:spTgt>
                                        </p:tgtEl>
                                        <p:attrNameLst>
                                          <p:attrName>style.visibility</p:attrName>
                                        </p:attrNameLst>
                                      </p:cBhvr>
                                      <p:to>
                                        <p:strVal val="visible"/>
                                      </p:to>
                                    </p:set>
                                    <p:animEffect transition="in" filter="fade">
                                      <p:cBhvr>
                                        <p:cTn id="17" dur="1000"/>
                                        <p:tgtEl>
                                          <p:spTgt spid="3075">
                                            <p:txEl>
                                              <p:pRg st="12" end="1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14" end="14"/>
                                            </p:txEl>
                                          </p:spTgt>
                                        </p:tgtEl>
                                        <p:attrNameLst>
                                          <p:attrName>style.visibility</p:attrName>
                                        </p:attrNameLst>
                                      </p:cBhvr>
                                      <p:to>
                                        <p:strVal val="visible"/>
                                      </p:to>
                                    </p:set>
                                    <p:animEffect transition="in" filter="fade">
                                      <p:cBhvr>
                                        <p:cTn id="22" dur="1000"/>
                                        <p:tgtEl>
                                          <p:spTgt spid="3075">
                                            <p:txEl>
                                              <p:pRg st="14" end="14"/>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075">
                                            <p:txEl>
                                              <p:pRg st="15" end="15"/>
                                            </p:txEl>
                                          </p:spTgt>
                                        </p:tgtEl>
                                        <p:attrNameLst>
                                          <p:attrName>style.visibility</p:attrName>
                                        </p:attrNameLst>
                                      </p:cBhvr>
                                      <p:to>
                                        <p:strVal val="visible"/>
                                      </p:to>
                                    </p:set>
                                    <p:animEffect transition="in" filter="fade">
                                      <p:cBhvr>
                                        <p:cTn id="25" dur="1000"/>
                                        <p:tgtEl>
                                          <p:spTgt spid="3075">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3875" y="911225"/>
            <a:ext cx="9072563"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400" dirty="0" smtClean="0">
                <a:solidFill>
                  <a:srgbClr val="000000"/>
                </a:solidFill>
                <a:latin typeface="Arial" panose="020B0604020202020204" pitchFamily="34" charset="0"/>
                <a:cs typeface="+mn-cs"/>
              </a:rPr>
              <a:t>VII. Typische Rechtschutzkonstellationen im Asylverfahrensrecht – </a:t>
            </a:r>
            <a:r>
              <a:rPr lang="de-DE" altLang="de-DE" sz="2400" b="1" dirty="0" smtClean="0">
                <a:solidFill>
                  <a:srgbClr val="000000"/>
                </a:solidFill>
                <a:latin typeface="Arial" panose="020B0604020202020204" pitchFamily="34" charset="0"/>
                <a:cs typeface="+mn-cs"/>
              </a:rPr>
              <a:t>„Dublin-Bescheid“ mit Abschiebungsandrohung</a:t>
            </a:r>
            <a:r>
              <a:rPr lang="de-DE" altLang="de-DE" sz="2400" dirty="0" smtClean="0">
                <a:solidFill>
                  <a:srgbClr val="000000"/>
                </a:solidFill>
                <a:latin typeface="Arial" panose="020B0604020202020204" pitchFamily="34" charset="0"/>
                <a:cs typeface="+mn-cs"/>
              </a:rPr>
              <a:t> (I)</a:t>
            </a: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smtClean="0">
              <a:solidFill>
                <a:srgbClr val="000000"/>
              </a:solidFill>
              <a:latin typeface="Arial" panose="020B0604020202020204" pitchFamily="34" charset="0"/>
              <a:cs typeface="+mn-cs"/>
            </a:endParaRPr>
          </a:p>
          <a:p>
            <a:pPr marL="457200" indent="-457200" algn="just" hangingPunct="0">
              <a:spcAft>
                <a:spcPts val="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Der Antrag </a:t>
            </a:r>
            <a:r>
              <a:rPr lang="de-DE" altLang="de-DE" sz="2000" dirty="0">
                <a:solidFill>
                  <a:srgbClr val="000000"/>
                </a:solidFill>
                <a:latin typeface="Arial" panose="020B0604020202020204" pitchFamily="34" charset="0"/>
                <a:cs typeface="+mn-cs"/>
              </a:rPr>
              <a:t>wird als unzulässig </a:t>
            </a:r>
            <a:r>
              <a:rPr lang="de-DE" altLang="de-DE" sz="2000" dirty="0" smtClean="0">
                <a:solidFill>
                  <a:srgbClr val="000000"/>
                </a:solidFill>
                <a:latin typeface="Arial" panose="020B0604020202020204" pitchFamily="34" charset="0"/>
                <a:cs typeface="+mn-cs"/>
              </a:rPr>
              <a:t>abgelehnt.</a:t>
            </a:r>
          </a:p>
          <a:p>
            <a:pPr marL="457200" indent="-457200" algn="just" hangingPunct="0">
              <a:spcAft>
                <a:spcPts val="60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rPr>
              <a:t>Abschiebungsverbote </a:t>
            </a:r>
            <a:r>
              <a:rPr lang="de-DE" altLang="de-DE" sz="2000" dirty="0">
                <a:solidFill>
                  <a:srgbClr val="000000"/>
                </a:solidFill>
                <a:latin typeface="Arial" panose="020B0604020202020204" pitchFamily="34" charset="0"/>
              </a:rPr>
              <a:t>nach § 60 Abs. 5 und 7 S. 1 AufenthG liegen nicht vor.</a:t>
            </a:r>
          </a:p>
          <a:p>
            <a:pPr marL="457200" indent="-457200" algn="just" hangingPunct="0">
              <a:spcAft>
                <a:spcPts val="60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rPr>
              <a:t>Der </a:t>
            </a:r>
            <a:r>
              <a:rPr lang="de-DE" altLang="de-DE" sz="2000" dirty="0" smtClean="0">
                <a:solidFill>
                  <a:srgbClr val="000000"/>
                </a:solidFill>
                <a:latin typeface="Arial" panose="020B0604020202020204" pitchFamily="34" charset="0"/>
              </a:rPr>
              <a:t>Antragsteller </a:t>
            </a:r>
            <a:r>
              <a:rPr lang="de-DE" altLang="de-DE" sz="2000" dirty="0">
                <a:solidFill>
                  <a:srgbClr val="000000"/>
                </a:solidFill>
                <a:latin typeface="Arial" panose="020B0604020202020204" pitchFamily="34" charset="0"/>
              </a:rPr>
              <a:t>wird aufgefordert, die Bundesrepublik Deutschland innerhalb von 30 Tagen nach </a:t>
            </a:r>
            <a:r>
              <a:rPr lang="de-DE" altLang="de-DE" sz="2000" dirty="0" smtClean="0">
                <a:solidFill>
                  <a:srgbClr val="000000"/>
                </a:solidFill>
                <a:latin typeface="Arial" panose="020B0604020202020204" pitchFamily="34" charset="0"/>
              </a:rPr>
              <a:t>Bekanntgabe </a:t>
            </a:r>
            <a:r>
              <a:rPr lang="de-DE" altLang="de-DE" sz="2000" dirty="0">
                <a:solidFill>
                  <a:srgbClr val="000000"/>
                </a:solidFill>
                <a:latin typeface="Arial" panose="020B0604020202020204" pitchFamily="34" charset="0"/>
              </a:rPr>
              <a:t>dieser Entscheidung zu verlassen; im Falle einer Klageerhebung endet die Ausreisefrist 30 Tage nach dem unanfechtbaren Abschluss des Asylverfahrens. Sollte der </a:t>
            </a:r>
            <a:r>
              <a:rPr lang="de-DE" altLang="de-DE" sz="2000" dirty="0" smtClean="0">
                <a:solidFill>
                  <a:srgbClr val="000000"/>
                </a:solidFill>
                <a:latin typeface="Arial" panose="020B0604020202020204" pitchFamily="34" charset="0"/>
              </a:rPr>
              <a:t>Antragsteller </a:t>
            </a:r>
            <a:r>
              <a:rPr lang="de-DE" altLang="de-DE" sz="2000" dirty="0">
                <a:solidFill>
                  <a:srgbClr val="000000"/>
                </a:solidFill>
                <a:latin typeface="Arial" panose="020B0604020202020204" pitchFamily="34" charset="0"/>
              </a:rPr>
              <a:t>die Ausreisefrist nicht einhalten, wird er </a:t>
            </a:r>
            <a:r>
              <a:rPr lang="de-DE" altLang="de-DE" sz="2000" dirty="0" smtClean="0">
                <a:solidFill>
                  <a:srgbClr val="000000"/>
                </a:solidFill>
                <a:latin typeface="Arial" panose="020B0604020202020204" pitchFamily="34" charset="0"/>
              </a:rPr>
              <a:t>nach Italien abgeschoben</a:t>
            </a:r>
            <a:r>
              <a:rPr lang="de-DE" altLang="de-DE" sz="2000" dirty="0">
                <a:solidFill>
                  <a:srgbClr val="000000"/>
                </a:solidFill>
                <a:latin typeface="Arial" panose="020B0604020202020204" pitchFamily="34" charset="0"/>
              </a:rPr>
              <a:t>. Der Antragsteller kann auch in einen anderen Staat abgeschoben werden […].</a:t>
            </a:r>
          </a:p>
          <a:p>
            <a:pPr marL="457200" indent="-457200" algn="just" hangingPunct="0">
              <a:spcAft>
                <a:spcPts val="60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rPr>
              <a:t>[Befristung des Einreise- und Aufenthaltsverbots nach § 11 AufenthG]</a:t>
            </a:r>
            <a:endParaRPr lang="de-DE" altLang="de-DE" sz="2000" dirty="0">
              <a:solidFill>
                <a:srgbClr val="000000"/>
              </a:solidFill>
              <a:latin typeface="Arial" panose="020B0604020202020204" pitchFamily="34" charset="0"/>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b="1" dirty="0" smtClean="0">
                <a:solidFill>
                  <a:srgbClr val="000000"/>
                </a:solidFill>
                <a:latin typeface="Arial" panose="020B0604020202020204" pitchFamily="34" charset="0"/>
              </a:rPr>
              <a:t>Hintergrund: </a:t>
            </a:r>
            <a:r>
              <a:rPr lang="de-DE" altLang="de-DE" b="1" dirty="0">
                <a:solidFill>
                  <a:srgbClr val="000000"/>
                </a:solidFill>
                <a:latin typeface="Arial" panose="020B0604020202020204" pitchFamily="34" charset="0"/>
              </a:rPr>
              <a:t>„Dublin-Bescheid“ mit </a:t>
            </a:r>
            <a:r>
              <a:rPr lang="de-DE" altLang="de-DE" b="1" dirty="0" smtClean="0">
                <a:solidFill>
                  <a:srgbClr val="000000"/>
                </a:solidFill>
                <a:latin typeface="Arial" panose="020B0604020202020204" pitchFamily="34" charset="0"/>
              </a:rPr>
              <a:t>Abschiebungs</a:t>
            </a:r>
            <a:r>
              <a:rPr lang="de-DE" altLang="de-DE" b="1" u="sng" dirty="0" smtClean="0">
                <a:solidFill>
                  <a:srgbClr val="000000"/>
                </a:solidFill>
                <a:latin typeface="Arial" panose="020B0604020202020204" pitchFamily="34" charset="0"/>
              </a:rPr>
              <a:t>androhung</a:t>
            </a:r>
            <a:r>
              <a:rPr lang="de-DE" altLang="de-DE" b="1" dirty="0">
                <a:solidFill>
                  <a:srgbClr val="000000"/>
                </a:solidFill>
                <a:latin typeface="Arial" panose="020B0604020202020204" pitchFamily="34" charset="0"/>
              </a:rPr>
              <a:t> </a:t>
            </a:r>
            <a:r>
              <a:rPr lang="de-DE" altLang="de-DE" b="1" dirty="0" smtClean="0">
                <a:solidFill>
                  <a:srgbClr val="000000"/>
                </a:solidFill>
                <a:latin typeface="Arial" panose="020B0604020202020204" pitchFamily="34" charset="0"/>
              </a:rPr>
              <a:t>(Sonderfall):</a:t>
            </a:r>
            <a:endParaRPr lang="de-DE" altLang="de-DE" b="1" dirty="0">
              <a:solidFill>
                <a:srgbClr val="000000"/>
              </a:solidFill>
              <a:latin typeface="Arial" panose="020B0604020202020204" pitchFamily="34" charset="0"/>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rPr>
              <a:t>Wird erlassen, wenn ein anderer Staat für die Durchführung des Asylverfahrens zuständig ist (Asylantrag unzulässig nach § 29 Abs. 1 Nr.  1 AsylG), aber wg. Duldungsgründen / Abschiebungsverboten nicht feststeht, dass die Abschiebung durchgeführt werden kann (§ 34a Abs. 1 S. 4): Abschiebungs</a:t>
            </a:r>
            <a:r>
              <a:rPr lang="de-DE" altLang="de-DE" u="sng" dirty="0">
                <a:solidFill>
                  <a:srgbClr val="000000"/>
                </a:solidFill>
                <a:latin typeface="Arial" panose="020B0604020202020204" pitchFamily="34" charset="0"/>
              </a:rPr>
              <a:t>androhung</a:t>
            </a:r>
            <a:r>
              <a:rPr lang="de-DE" altLang="de-DE" dirty="0">
                <a:solidFill>
                  <a:srgbClr val="000000"/>
                </a:solidFill>
                <a:latin typeface="Arial" panose="020B0604020202020204" pitchFamily="34" charset="0"/>
              </a:rPr>
              <a:t> statt –</a:t>
            </a:r>
            <a:r>
              <a:rPr lang="de-DE" altLang="de-DE" u="sng" dirty="0" err="1">
                <a:solidFill>
                  <a:srgbClr val="000000"/>
                </a:solidFill>
                <a:latin typeface="Arial" panose="020B0604020202020204" pitchFamily="34" charset="0"/>
              </a:rPr>
              <a:t>anordnung</a:t>
            </a:r>
            <a:r>
              <a:rPr lang="de-DE" altLang="de-DE" dirty="0">
                <a:solidFill>
                  <a:srgbClr val="000000"/>
                </a:solidFill>
                <a:latin typeface="Arial" panose="020B0604020202020204" pitchFamily="34" charset="0"/>
              </a:rPr>
              <a:t>.</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smtClean="0">
              <a:solidFill>
                <a:srgbClr val="000000"/>
              </a:solidFill>
              <a:latin typeface="Arial" panose="020B0604020202020204" pitchFamily="34" charset="0"/>
              <a:cs typeface="+mn-cs"/>
            </a:endParaRPr>
          </a:p>
        </p:txBody>
      </p:sp>
      <p:pic>
        <p:nvPicPr>
          <p:cNvPr id="4403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3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smtClean="0">
                <a:solidFill>
                  <a:srgbClr val="000000"/>
                </a:solidFill>
                <a:latin typeface="Arial" panose="020B0604020202020204" pitchFamily="34" charset="0"/>
              </a:rPr>
              <a:t>RaVG </a:t>
            </a:r>
            <a:r>
              <a:rPr lang="de-DE" altLang="de-DE" sz="1400" dirty="0">
                <a:solidFill>
                  <a:srgbClr val="000000"/>
                </a:solidFill>
                <a:latin typeface="Arial" panose="020B0604020202020204" pitchFamily="34" charset="0"/>
              </a:rPr>
              <a:t>Dr. Philipp Wittmann (VG Karlsruhe / Wissenschaftlicher Mitarbeiter am BVerfG) – </a:t>
            </a:r>
            <a:r>
              <a:rPr lang="de-DE" altLang="de-DE" sz="1400" dirty="0" smtClean="0">
                <a:solidFill>
                  <a:srgbClr val="000000"/>
                </a:solidFill>
                <a:latin typeface="Arial" panose="020B0604020202020204" pitchFamily="34" charset="0"/>
              </a:rPr>
              <a:t>Rechtsschutz</a:t>
            </a:r>
            <a:r>
              <a:rPr lang="de-DE" altLang="de-DE" sz="1400" dirty="0">
                <a:solidFill>
                  <a:srgbClr val="000000"/>
                </a:solidFill>
                <a:latin typeface="Arial" panose="020B0604020202020204" pitchFamily="34" charset="0"/>
              </a:rPr>
              <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1817766628"/>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7" end="7"/>
                                            </p:txEl>
                                          </p:spTgt>
                                        </p:tgtEl>
                                        <p:attrNameLst>
                                          <p:attrName>style.visibility</p:attrName>
                                        </p:attrNameLst>
                                      </p:cBhvr>
                                      <p:to>
                                        <p:strVal val="visible"/>
                                      </p:to>
                                    </p:set>
                                    <p:animEffect transition="in" filter="fade">
                                      <p:cBhvr>
                                        <p:cTn id="7" dur="1000"/>
                                        <p:tgtEl>
                                          <p:spTgt spid="3075">
                                            <p:txEl>
                                              <p:pRg st="7" end="7"/>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075">
                                            <p:txEl>
                                              <p:pRg st="8" end="8"/>
                                            </p:txEl>
                                          </p:spTgt>
                                        </p:tgtEl>
                                        <p:attrNameLst>
                                          <p:attrName>style.visibility</p:attrName>
                                        </p:attrNameLst>
                                      </p:cBhvr>
                                      <p:to>
                                        <p:strVal val="visible"/>
                                      </p:to>
                                    </p:set>
                                    <p:animEffect transition="in" filter="fade">
                                      <p:cBhvr>
                                        <p:cTn id="10" dur="1000"/>
                                        <p:tgtEl>
                                          <p:spTgt spid="307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485775" y="895350"/>
            <a:ext cx="9072563"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400" dirty="0" smtClean="0">
                <a:solidFill>
                  <a:srgbClr val="000000"/>
                </a:solidFill>
                <a:latin typeface="Arial" panose="020B0604020202020204" pitchFamily="34" charset="0"/>
              </a:rPr>
              <a:t>VII</a:t>
            </a:r>
            <a:r>
              <a:rPr lang="de-DE" altLang="de-DE" sz="2400" dirty="0">
                <a:solidFill>
                  <a:srgbClr val="000000"/>
                </a:solidFill>
                <a:latin typeface="Arial" panose="020B0604020202020204" pitchFamily="34" charset="0"/>
              </a:rPr>
              <a:t>. Typische Rechtschutzkonstellationen im Asylverfahrensrecht – </a:t>
            </a:r>
            <a:r>
              <a:rPr lang="de-DE" altLang="de-DE" sz="2400" b="1" dirty="0">
                <a:solidFill>
                  <a:srgbClr val="000000"/>
                </a:solidFill>
                <a:latin typeface="Arial" panose="020B0604020202020204" pitchFamily="34" charset="0"/>
              </a:rPr>
              <a:t>„Dublin-Bescheid“ mit Abschiebungsandrohung</a:t>
            </a:r>
            <a:r>
              <a:rPr lang="de-DE" altLang="de-DE" sz="2400" dirty="0">
                <a:solidFill>
                  <a:srgbClr val="000000"/>
                </a:solidFill>
                <a:latin typeface="Arial" panose="020B0604020202020204" pitchFamily="34" charset="0"/>
              </a:rPr>
              <a:t> </a:t>
            </a:r>
            <a:r>
              <a:rPr lang="de-DE" altLang="de-DE" sz="2400" dirty="0" smtClean="0">
                <a:solidFill>
                  <a:srgbClr val="000000"/>
                </a:solidFill>
                <a:latin typeface="Arial" panose="020B0604020202020204" pitchFamily="34" charset="0"/>
              </a:rPr>
              <a:t>(II</a:t>
            </a:r>
            <a:r>
              <a:rPr lang="de-DE" altLang="de-DE" sz="2400" dirty="0">
                <a:solidFill>
                  <a:srgbClr val="000000"/>
                </a:solidFill>
                <a:latin typeface="Arial" panose="020B0604020202020204" pitchFamily="34" charset="0"/>
              </a:rPr>
              <a:t>)</a:t>
            </a: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b="1" dirty="0" smtClean="0">
                <a:solidFill>
                  <a:srgbClr val="000000"/>
                </a:solidFill>
                <a:latin typeface="Arial" panose="020B0604020202020204" pitchFamily="34" charset="0"/>
                <a:cs typeface="+mn-cs"/>
              </a:rPr>
              <a:t>Dublin-Bescheid mit Abschiebungs</a:t>
            </a:r>
            <a:r>
              <a:rPr lang="de-DE" altLang="de-DE" sz="2000" b="1" u="sng" dirty="0" smtClean="0">
                <a:solidFill>
                  <a:srgbClr val="000000"/>
                </a:solidFill>
                <a:latin typeface="Arial" panose="020B0604020202020204" pitchFamily="34" charset="0"/>
                <a:cs typeface="+mn-cs"/>
              </a:rPr>
              <a:t>androhung</a:t>
            </a:r>
            <a:r>
              <a:rPr lang="de-DE" altLang="de-DE" sz="2000" b="1" dirty="0" smtClean="0">
                <a:solidFill>
                  <a:srgbClr val="000000"/>
                </a:solidFill>
                <a:latin typeface="Arial" panose="020B0604020202020204" pitchFamily="34" charset="0"/>
                <a:cs typeface="+mn-cs"/>
              </a:rPr>
              <a:t> – sachdienliche Rechtsschutzanträge: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400" dirty="0" smtClean="0">
              <a:solidFill>
                <a:srgbClr val="000000"/>
              </a:solidFill>
              <a:latin typeface="Arial" panose="020B0604020202020204" pitchFamily="34" charset="0"/>
              <a:cs typeface="+mn-cs"/>
            </a:endParaRPr>
          </a:p>
          <a:p>
            <a:pPr algn="just" hangingPunct="0">
              <a:spcAft>
                <a:spcPts val="60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200" dirty="0" smtClean="0">
                <a:solidFill>
                  <a:srgbClr val="000000"/>
                </a:solidFill>
                <a:latin typeface="Arial" panose="020B0604020202020204" pitchFamily="34" charset="0"/>
                <a:cs typeface="+mn-cs"/>
              </a:rPr>
              <a:t>Eilrechtsschutz:		</a:t>
            </a:r>
          </a:p>
          <a:p>
            <a:pPr marL="285750" indent="-285750"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Abschiebungsandrohung nicht sofort vollziehbar (§ 34a Abs. 2 AsylG betrifft nur Abschiebungsordnung)</a:t>
            </a:r>
          </a:p>
          <a:p>
            <a:pPr marL="285750" indent="-285750"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daher kein Eilrechtsschutz nötig</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0" lvl="1"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Klageverfahren: 		Klagefrist: zwei Wochen</a:t>
            </a:r>
          </a:p>
          <a:p>
            <a:pPr marL="0" lvl="1"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						(§§ 74 Abs. 1 HS 1; § 34a Abs. 2 S. 1 AsylG gilt nicht)</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	</a:t>
            </a:r>
            <a:r>
              <a:rPr lang="de-DE" altLang="de-DE" dirty="0" smtClean="0">
                <a:solidFill>
                  <a:srgbClr val="000000"/>
                </a:solidFill>
                <a:latin typeface="Arial" panose="020B0604020202020204" pitchFamily="34" charset="0"/>
                <a:cs typeface="+mn-cs"/>
              </a:rPr>
              <a:t>[Klageantrag: wie bei Dublin-Bescheid mit Abschiebungsanordnung]</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smtClean="0">
              <a:solidFill>
                <a:srgbClr val="000000"/>
              </a:solidFill>
              <a:latin typeface="Arial" panose="020B0604020202020204" pitchFamily="34" charset="0"/>
              <a:cs typeface="+mn-cs"/>
            </a:endParaRPr>
          </a:p>
        </p:txBody>
      </p:sp>
      <p:pic>
        <p:nvPicPr>
          <p:cNvPr id="522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smtClean="0">
                <a:solidFill>
                  <a:srgbClr val="000000"/>
                </a:solidFill>
                <a:latin typeface="Arial" panose="020B0604020202020204" pitchFamily="34" charset="0"/>
              </a:rPr>
              <a:t>RaVG </a:t>
            </a:r>
            <a:r>
              <a:rPr lang="de-DE" altLang="de-DE" sz="1400" dirty="0">
                <a:solidFill>
                  <a:srgbClr val="000000"/>
                </a:solidFill>
                <a:latin typeface="Arial" panose="020B0604020202020204" pitchFamily="34" charset="0"/>
              </a:rPr>
              <a:t>Dr. Philipp Wittmann (VG Karlsruhe / Wissenschaftlicher Mitarbeiter am BVerfG) – </a:t>
            </a:r>
            <a:r>
              <a:rPr lang="de-DE" altLang="de-DE" sz="1400" dirty="0" smtClean="0">
                <a:solidFill>
                  <a:srgbClr val="000000"/>
                </a:solidFill>
                <a:latin typeface="Arial" panose="020B0604020202020204" pitchFamily="34" charset="0"/>
              </a:rPr>
              <a:t>Rechtsschutz</a:t>
            </a:r>
            <a:r>
              <a:rPr lang="de-DE" altLang="de-DE" sz="1400" dirty="0">
                <a:solidFill>
                  <a:srgbClr val="000000"/>
                </a:solidFill>
                <a:latin typeface="Arial" panose="020B0604020202020204" pitchFamily="34" charset="0"/>
              </a:rPr>
              <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
        <p:nvSpPr>
          <p:cNvPr id="8" name="Textfeld 7"/>
          <p:cNvSpPr txBox="1"/>
          <p:nvPr/>
        </p:nvSpPr>
        <p:spPr>
          <a:xfrm>
            <a:off x="4995223" y="3059757"/>
            <a:ext cx="4248225" cy="369332"/>
          </a:xfrm>
          <a:prstGeom prst="rect">
            <a:avLst/>
          </a:prstGeom>
          <a:noFill/>
        </p:spPr>
        <p:txBody>
          <a:bodyPr wrap="square" rtlCol="0">
            <a:spAutoFit/>
          </a:bodyPr>
          <a:lstStyle/>
          <a:p>
            <a:r>
              <a:rPr lang="de-DE" altLang="de-DE" b="1" dirty="0" smtClean="0">
                <a:solidFill>
                  <a:srgbClr val="000000"/>
                </a:solidFill>
                <a:latin typeface="Arial" panose="020B0604020202020204" pitchFamily="34" charset="0"/>
              </a:rPr>
              <a:t>entbehrlich</a:t>
            </a:r>
            <a:endParaRPr lang="de-DE" dirty="0"/>
          </a:p>
        </p:txBody>
      </p:sp>
    </p:spTree>
    <p:extLst>
      <p:ext uri="{BB962C8B-B14F-4D97-AF65-F5344CB8AC3E}">
        <p14:creationId xmlns:p14="http://schemas.microsoft.com/office/powerpoint/2010/main" val="3172103279"/>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11" end="11"/>
                                            </p:txEl>
                                          </p:spTgt>
                                        </p:tgtEl>
                                        <p:attrNameLst>
                                          <p:attrName>style.visibility</p:attrName>
                                        </p:attrNameLst>
                                      </p:cBhvr>
                                      <p:to>
                                        <p:strVal val="visible"/>
                                      </p:to>
                                    </p:set>
                                    <p:animEffect transition="in" filter="fade">
                                      <p:cBhvr>
                                        <p:cTn id="7" dur="1000"/>
                                        <p:tgtEl>
                                          <p:spTgt spid="3075">
                                            <p:txEl>
                                              <p:pRg st="11" end="1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5" end="5"/>
                                            </p:txEl>
                                          </p:spTgt>
                                        </p:tgtEl>
                                        <p:attrNameLst>
                                          <p:attrName>style.visibility</p:attrName>
                                        </p:attrNameLst>
                                      </p:cBhvr>
                                      <p:to>
                                        <p:strVal val="visible"/>
                                      </p:to>
                                    </p:set>
                                    <p:animEffect transition="in" filter="fade">
                                      <p:cBhvr>
                                        <p:cTn id="17" dur="1000"/>
                                        <p:tgtEl>
                                          <p:spTgt spid="3075">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6" end="6"/>
                                            </p:txEl>
                                          </p:spTgt>
                                        </p:tgtEl>
                                        <p:attrNameLst>
                                          <p:attrName>style.visibility</p:attrName>
                                        </p:attrNameLst>
                                      </p:cBhvr>
                                      <p:to>
                                        <p:strVal val="visible"/>
                                      </p:to>
                                    </p:set>
                                    <p:animEffect transition="in" filter="fade">
                                      <p:cBhvr>
                                        <p:cTn id="22" dur="1000"/>
                                        <p:tgtEl>
                                          <p:spTgt spid="307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03238" y="895350"/>
            <a:ext cx="9070975"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3100" dirty="0" smtClean="0">
                <a:solidFill>
                  <a:srgbClr val="000000"/>
                </a:solidFill>
                <a:latin typeface="Arial" panose="020B0604020202020204" pitchFamily="34" charset="0"/>
              </a:rPr>
              <a:t>VIII</a:t>
            </a:r>
            <a:r>
              <a:rPr lang="de-DE" altLang="de-DE" sz="3100" dirty="0">
                <a:solidFill>
                  <a:srgbClr val="000000"/>
                </a:solidFill>
                <a:latin typeface="Arial" panose="020B0604020202020204" pitchFamily="34" charset="0"/>
              </a:rPr>
              <a:t>. Typische Rechtschutzkonstellationen im Asylverfahrensrecht – </a:t>
            </a:r>
            <a:r>
              <a:rPr lang="de-DE" altLang="de-DE" sz="3100" b="1" dirty="0">
                <a:solidFill>
                  <a:srgbClr val="000000"/>
                </a:solidFill>
                <a:latin typeface="Arial" panose="020B0604020202020204" pitchFamily="34" charset="0"/>
              </a:rPr>
              <a:t>Ablehnungsbescheid </a:t>
            </a:r>
            <a:r>
              <a:rPr lang="de-DE" altLang="de-DE" sz="3100" b="1" u="sng" dirty="0" err="1" smtClean="0">
                <a:solidFill>
                  <a:srgbClr val="000000"/>
                </a:solidFill>
                <a:latin typeface="Arial" panose="020B0604020202020204" pitchFamily="34" charset="0"/>
              </a:rPr>
              <a:t>ou</a:t>
            </a:r>
            <a:r>
              <a:rPr lang="de-DE" altLang="de-DE" sz="3100" dirty="0" smtClean="0">
                <a:solidFill>
                  <a:srgbClr val="000000"/>
                </a:solidFill>
                <a:latin typeface="Arial" panose="020B0604020202020204" pitchFamily="34" charset="0"/>
              </a:rPr>
              <a:t> </a:t>
            </a:r>
            <a:r>
              <a:rPr lang="de-DE" altLang="de-DE" sz="3100" dirty="0">
                <a:solidFill>
                  <a:srgbClr val="000000"/>
                </a:solidFill>
                <a:latin typeface="Arial" panose="020B0604020202020204" pitchFamily="34" charset="0"/>
              </a:rPr>
              <a:t>(I)</a:t>
            </a: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smtClean="0">
              <a:solidFill>
                <a:srgbClr val="000000"/>
              </a:solidFill>
              <a:latin typeface="Arial" panose="020B0604020202020204" pitchFamily="34" charset="0"/>
              <a:cs typeface="+mn-cs"/>
            </a:endParaRPr>
          </a:p>
        </p:txBody>
      </p:sp>
      <p:pic>
        <p:nvPicPr>
          <p:cNvPr id="542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27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277" name="Grafik 1"/>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451100" y="1835150"/>
            <a:ext cx="5210175" cy="565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smtClean="0">
                <a:solidFill>
                  <a:srgbClr val="000000"/>
                </a:solidFill>
                <a:latin typeface="Arial" panose="020B0604020202020204" pitchFamily="34" charset="0"/>
              </a:rPr>
              <a:t>RaVG </a:t>
            </a:r>
            <a:r>
              <a:rPr lang="de-DE" altLang="de-DE" sz="1400" dirty="0">
                <a:solidFill>
                  <a:srgbClr val="000000"/>
                </a:solidFill>
                <a:latin typeface="Arial" panose="020B0604020202020204" pitchFamily="34" charset="0"/>
              </a:rPr>
              <a:t>Dr. Philipp Wittmann (VG Karlsruhe / Wissenschaftlicher Mitarbeiter am BVerfG) – </a:t>
            </a:r>
            <a:r>
              <a:rPr lang="de-DE" altLang="de-DE" sz="1400" dirty="0" smtClean="0">
                <a:solidFill>
                  <a:srgbClr val="000000"/>
                </a:solidFill>
                <a:latin typeface="Arial" panose="020B0604020202020204" pitchFamily="34" charset="0"/>
              </a:rPr>
              <a:t>Rechtsschutz</a:t>
            </a:r>
            <a:r>
              <a:rPr lang="de-DE" altLang="de-DE" sz="1400" dirty="0">
                <a:solidFill>
                  <a:srgbClr val="000000"/>
                </a:solidFill>
                <a:latin typeface="Arial" panose="020B0604020202020204" pitchFamily="34" charset="0"/>
              </a:rPr>
              <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03238" y="895350"/>
            <a:ext cx="9072562"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3100" dirty="0" smtClean="0">
                <a:solidFill>
                  <a:srgbClr val="000000"/>
                </a:solidFill>
                <a:latin typeface="Arial" panose="020B0604020202020204" pitchFamily="34" charset="0"/>
                <a:cs typeface="+mn-cs"/>
              </a:rPr>
              <a:t>VIII. Typische Rechtschutzkonstellationen im Asylverfahrensrecht – </a:t>
            </a:r>
            <a:r>
              <a:rPr lang="de-DE" altLang="de-DE" sz="3100" b="1" dirty="0" smtClean="0">
                <a:solidFill>
                  <a:srgbClr val="000000"/>
                </a:solidFill>
                <a:latin typeface="Arial" panose="020B0604020202020204" pitchFamily="34" charset="0"/>
                <a:cs typeface="+mn-cs"/>
              </a:rPr>
              <a:t>Ablehnungsbescheid </a:t>
            </a:r>
            <a:r>
              <a:rPr lang="de-DE" altLang="de-DE" sz="3100" b="1" u="sng" dirty="0" err="1" smtClean="0">
                <a:solidFill>
                  <a:srgbClr val="000000"/>
                </a:solidFill>
                <a:latin typeface="Arial" panose="020B0604020202020204" pitchFamily="34" charset="0"/>
                <a:cs typeface="+mn-cs"/>
              </a:rPr>
              <a:t>ou</a:t>
            </a:r>
            <a:r>
              <a:rPr lang="de-DE" altLang="de-DE" sz="3100" dirty="0" smtClean="0">
                <a:solidFill>
                  <a:srgbClr val="000000"/>
                </a:solidFill>
                <a:latin typeface="Arial" panose="020B0604020202020204" pitchFamily="34" charset="0"/>
                <a:cs typeface="+mn-cs"/>
              </a:rPr>
              <a:t> (I)</a:t>
            </a: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b="1" dirty="0" smtClean="0">
                <a:solidFill>
                  <a:srgbClr val="000000"/>
                </a:solidFill>
                <a:latin typeface="Arial" panose="020B0604020202020204" pitchFamily="34" charset="0"/>
                <a:cs typeface="+mn-cs"/>
              </a:rPr>
              <a:t>Typische </a:t>
            </a:r>
            <a:r>
              <a:rPr lang="de-DE" altLang="de-DE" sz="2000" b="1" dirty="0" err="1" smtClean="0">
                <a:solidFill>
                  <a:srgbClr val="000000"/>
                </a:solidFill>
                <a:latin typeface="Arial" panose="020B0604020202020204" pitchFamily="34" charset="0"/>
                <a:cs typeface="+mn-cs"/>
              </a:rPr>
              <a:t>Bescheidtenorierung</a:t>
            </a:r>
            <a:r>
              <a:rPr lang="de-DE" altLang="de-DE" sz="2000" b="1" dirty="0" smtClean="0">
                <a:solidFill>
                  <a:srgbClr val="000000"/>
                </a:solidFill>
                <a:latin typeface="Arial" panose="020B0604020202020204" pitchFamily="34" charset="0"/>
                <a:cs typeface="+mn-cs"/>
              </a:rPr>
              <a:t>: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marL="457200" indent="-457200" algn="just" hangingPunct="0">
              <a:spcAft>
                <a:spcPts val="60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700" dirty="0" smtClean="0">
                <a:solidFill>
                  <a:srgbClr val="000000"/>
                </a:solidFill>
                <a:latin typeface="Arial" panose="020B0604020202020204" pitchFamily="34" charset="0"/>
                <a:cs typeface="+mn-cs"/>
              </a:rPr>
              <a:t>Die Anträge auf </a:t>
            </a:r>
            <a:r>
              <a:rPr lang="de-DE" altLang="de-DE" sz="1700" dirty="0">
                <a:solidFill>
                  <a:srgbClr val="000000"/>
                </a:solidFill>
                <a:latin typeface="Arial" panose="020B0604020202020204" pitchFamily="34" charset="0"/>
                <a:cs typeface="+mn-cs"/>
              </a:rPr>
              <a:t>Zuerkennung der Flüchtlingseigenschaft </a:t>
            </a:r>
            <a:r>
              <a:rPr lang="de-DE" altLang="de-DE" sz="1700" dirty="0" smtClean="0">
                <a:solidFill>
                  <a:srgbClr val="000000"/>
                </a:solidFill>
                <a:latin typeface="Arial" panose="020B0604020202020204" pitchFamily="34" charset="0"/>
                <a:cs typeface="+mn-cs"/>
              </a:rPr>
              <a:t>werden als offensichtlich unbegründet abgelehnt. </a:t>
            </a:r>
          </a:p>
          <a:p>
            <a:pPr marL="457200" indent="-457200" algn="just" hangingPunct="0">
              <a:spcAft>
                <a:spcPts val="60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700" dirty="0" smtClean="0">
                <a:solidFill>
                  <a:srgbClr val="000000"/>
                </a:solidFill>
                <a:latin typeface="Arial" panose="020B0604020202020204" pitchFamily="34" charset="0"/>
                <a:cs typeface="+mn-cs"/>
              </a:rPr>
              <a:t>Die Anträge auf Asylanerkennung </a:t>
            </a:r>
            <a:r>
              <a:rPr lang="de-DE" altLang="de-DE" sz="1700" dirty="0">
                <a:solidFill>
                  <a:srgbClr val="000000"/>
                </a:solidFill>
                <a:latin typeface="Arial" panose="020B0604020202020204" pitchFamily="34" charset="0"/>
                <a:cs typeface="+mn-cs"/>
              </a:rPr>
              <a:t>werden als offensichtlich unbegründet </a:t>
            </a:r>
            <a:r>
              <a:rPr lang="de-DE" altLang="de-DE" sz="1700" dirty="0" smtClean="0">
                <a:solidFill>
                  <a:srgbClr val="000000"/>
                </a:solidFill>
                <a:latin typeface="Arial" panose="020B0604020202020204" pitchFamily="34" charset="0"/>
                <a:cs typeface="+mn-cs"/>
              </a:rPr>
              <a:t>abgelehnt.</a:t>
            </a:r>
          </a:p>
          <a:p>
            <a:pPr marL="457200" indent="-457200" algn="just" hangingPunct="0">
              <a:spcAft>
                <a:spcPts val="60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700" dirty="0" smtClean="0">
                <a:solidFill>
                  <a:srgbClr val="000000"/>
                </a:solidFill>
                <a:latin typeface="Arial" panose="020B0604020202020204" pitchFamily="34" charset="0"/>
                <a:cs typeface="+mn-cs"/>
              </a:rPr>
              <a:t>Die Anträge auf </a:t>
            </a:r>
            <a:r>
              <a:rPr lang="de-DE" altLang="de-DE" sz="1700" dirty="0">
                <a:solidFill>
                  <a:srgbClr val="000000"/>
                </a:solidFill>
                <a:latin typeface="Arial" panose="020B0604020202020204" pitchFamily="34" charset="0"/>
                <a:cs typeface="+mn-cs"/>
              </a:rPr>
              <a:t>subsidiären Schutz </a:t>
            </a:r>
            <a:r>
              <a:rPr lang="de-DE" altLang="de-DE" sz="1700" dirty="0" smtClean="0">
                <a:solidFill>
                  <a:srgbClr val="000000"/>
                </a:solidFill>
                <a:latin typeface="Arial" panose="020B0604020202020204" pitchFamily="34" charset="0"/>
                <a:cs typeface="+mn-cs"/>
              </a:rPr>
              <a:t>werden (als offensichtlich unbegründet) abgelehnt</a:t>
            </a:r>
            <a:r>
              <a:rPr lang="de-DE" altLang="de-DE" sz="1700" dirty="0">
                <a:solidFill>
                  <a:srgbClr val="000000"/>
                </a:solidFill>
                <a:latin typeface="Arial" panose="020B0604020202020204" pitchFamily="34" charset="0"/>
                <a:cs typeface="+mn-cs"/>
              </a:rPr>
              <a:t>.</a:t>
            </a:r>
          </a:p>
          <a:p>
            <a:pPr marL="457200" indent="-457200" algn="just" hangingPunct="0">
              <a:spcAft>
                <a:spcPts val="60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700" dirty="0" smtClean="0">
                <a:solidFill>
                  <a:srgbClr val="000000"/>
                </a:solidFill>
                <a:latin typeface="Arial" panose="020B0604020202020204" pitchFamily="34" charset="0"/>
                <a:cs typeface="+mn-cs"/>
              </a:rPr>
              <a:t>Abschiebungsverbote </a:t>
            </a:r>
            <a:r>
              <a:rPr lang="de-DE" altLang="de-DE" sz="1700" dirty="0">
                <a:solidFill>
                  <a:srgbClr val="000000"/>
                </a:solidFill>
                <a:latin typeface="Arial" panose="020B0604020202020204" pitchFamily="34" charset="0"/>
                <a:cs typeface="+mn-cs"/>
              </a:rPr>
              <a:t>nach § 60 Abs. 5 und 7 </a:t>
            </a:r>
            <a:r>
              <a:rPr lang="de-DE" altLang="de-DE" sz="1700" dirty="0" smtClean="0">
                <a:solidFill>
                  <a:srgbClr val="000000"/>
                </a:solidFill>
                <a:latin typeface="Arial" panose="020B0604020202020204" pitchFamily="34" charset="0"/>
                <a:cs typeface="+mn-cs"/>
              </a:rPr>
              <a:t>S. </a:t>
            </a:r>
            <a:r>
              <a:rPr lang="de-DE" altLang="de-DE" sz="1700" dirty="0">
                <a:solidFill>
                  <a:srgbClr val="000000"/>
                </a:solidFill>
                <a:latin typeface="Arial" panose="020B0604020202020204" pitchFamily="34" charset="0"/>
                <a:cs typeface="+mn-cs"/>
              </a:rPr>
              <a:t>1 </a:t>
            </a:r>
            <a:r>
              <a:rPr lang="de-DE" altLang="de-DE" sz="1700" dirty="0" smtClean="0">
                <a:solidFill>
                  <a:srgbClr val="000000"/>
                </a:solidFill>
                <a:latin typeface="Arial" panose="020B0604020202020204" pitchFamily="34" charset="0"/>
                <a:cs typeface="+mn-cs"/>
              </a:rPr>
              <a:t>AufenthG </a:t>
            </a:r>
            <a:r>
              <a:rPr lang="de-DE" altLang="de-DE" sz="1700" dirty="0">
                <a:solidFill>
                  <a:srgbClr val="000000"/>
                </a:solidFill>
                <a:latin typeface="Arial" panose="020B0604020202020204" pitchFamily="34" charset="0"/>
                <a:cs typeface="+mn-cs"/>
              </a:rPr>
              <a:t>liegen nicht vor.</a:t>
            </a:r>
          </a:p>
          <a:p>
            <a:pPr marL="457200" indent="-457200" algn="just" hangingPunct="0">
              <a:spcAft>
                <a:spcPts val="60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700" dirty="0" smtClean="0">
                <a:solidFill>
                  <a:srgbClr val="000000"/>
                </a:solidFill>
                <a:latin typeface="Arial" panose="020B0604020202020204" pitchFamily="34" charset="0"/>
                <a:cs typeface="+mn-cs"/>
              </a:rPr>
              <a:t>Die Antragsteller werden aufgefordert</a:t>
            </a:r>
            <a:r>
              <a:rPr lang="de-DE" altLang="de-DE" sz="1700" dirty="0">
                <a:solidFill>
                  <a:srgbClr val="000000"/>
                </a:solidFill>
                <a:latin typeface="Arial" panose="020B0604020202020204" pitchFamily="34" charset="0"/>
                <a:cs typeface="+mn-cs"/>
              </a:rPr>
              <a:t>, die Bundesrepublik </a:t>
            </a:r>
            <a:r>
              <a:rPr lang="de-DE" altLang="de-DE" sz="1700" dirty="0" smtClean="0">
                <a:solidFill>
                  <a:srgbClr val="000000"/>
                </a:solidFill>
                <a:latin typeface="Arial" panose="020B0604020202020204" pitchFamily="34" charset="0"/>
                <a:cs typeface="+mn-cs"/>
              </a:rPr>
              <a:t>Deutschland </a:t>
            </a:r>
            <a:r>
              <a:rPr lang="de-DE" altLang="de-DE" sz="1700" dirty="0">
                <a:solidFill>
                  <a:srgbClr val="000000"/>
                </a:solidFill>
                <a:latin typeface="Arial" panose="020B0604020202020204" pitchFamily="34" charset="0"/>
                <a:cs typeface="+mn-cs"/>
              </a:rPr>
              <a:t>innerhalb einer </a:t>
            </a:r>
            <a:r>
              <a:rPr lang="de-DE" altLang="de-DE" sz="1700" dirty="0" smtClean="0">
                <a:solidFill>
                  <a:srgbClr val="000000"/>
                </a:solidFill>
                <a:latin typeface="Arial" panose="020B0604020202020204" pitchFamily="34" charset="0"/>
                <a:cs typeface="+mn-cs"/>
              </a:rPr>
              <a:t>Woche nach Bekanntgabe </a:t>
            </a:r>
            <a:r>
              <a:rPr lang="de-DE" altLang="de-DE" sz="1700" dirty="0">
                <a:solidFill>
                  <a:srgbClr val="000000"/>
                </a:solidFill>
                <a:latin typeface="Arial" panose="020B0604020202020204" pitchFamily="34" charset="0"/>
                <a:cs typeface="+mn-cs"/>
              </a:rPr>
              <a:t>dieser Entscheidung zu verlassen. Sollten </a:t>
            </a:r>
            <a:r>
              <a:rPr lang="de-DE" altLang="de-DE" sz="1700" dirty="0" smtClean="0">
                <a:solidFill>
                  <a:srgbClr val="000000"/>
                </a:solidFill>
                <a:latin typeface="Arial" panose="020B0604020202020204" pitchFamily="34" charset="0"/>
                <a:cs typeface="+mn-cs"/>
              </a:rPr>
              <a:t>die </a:t>
            </a:r>
            <a:r>
              <a:rPr lang="de-DE" altLang="de-DE" sz="1700" dirty="0" smtClean="0">
                <a:solidFill>
                  <a:srgbClr val="000000"/>
                </a:solidFill>
                <a:latin typeface="Arial" panose="020B0604020202020204" pitchFamily="34" charset="0"/>
                <a:cs typeface="+mn-cs"/>
              </a:rPr>
              <a:t>Antragsteller </a:t>
            </a:r>
            <a:r>
              <a:rPr lang="de-DE" altLang="de-DE" sz="1700" dirty="0">
                <a:solidFill>
                  <a:srgbClr val="000000"/>
                </a:solidFill>
                <a:latin typeface="Arial" panose="020B0604020202020204" pitchFamily="34" charset="0"/>
                <a:cs typeface="+mn-cs"/>
              </a:rPr>
              <a:t>die </a:t>
            </a:r>
            <a:r>
              <a:rPr lang="de-DE" altLang="de-DE" sz="1700" dirty="0" smtClean="0">
                <a:solidFill>
                  <a:srgbClr val="000000"/>
                </a:solidFill>
                <a:latin typeface="Arial" panose="020B0604020202020204" pitchFamily="34" charset="0"/>
                <a:cs typeface="+mn-cs"/>
              </a:rPr>
              <a:t>Ausreisefrist nicht </a:t>
            </a:r>
            <a:r>
              <a:rPr lang="de-DE" altLang="de-DE" sz="1700" dirty="0">
                <a:solidFill>
                  <a:srgbClr val="000000"/>
                </a:solidFill>
                <a:latin typeface="Arial" panose="020B0604020202020204" pitchFamily="34" charset="0"/>
                <a:cs typeface="+mn-cs"/>
              </a:rPr>
              <a:t>einhalten, werden </a:t>
            </a:r>
            <a:r>
              <a:rPr lang="de-DE" altLang="de-DE" sz="1700" dirty="0" smtClean="0">
                <a:solidFill>
                  <a:srgbClr val="000000"/>
                </a:solidFill>
                <a:latin typeface="Arial" panose="020B0604020202020204" pitchFamily="34" charset="0"/>
                <a:cs typeface="+mn-cs"/>
              </a:rPr>
              <a:t>sie </a:t>
            </a:r>
            <a:r>
              <a:rPr lang="de-DE" altLang="de-DE" sz="1700" dirty="0">
                <a:solidFill>
                  <a:srgbClr val="000000"/>
                </a:solidFill>
                <a:latin typeface="Arial" panose="020B0604020202020204" pitchFamily="34" charset="0"/>
                <a:cs typeface="+mn-cs"/>
              </a:rPr>
              <a:t>nach </a:t>
            </a:r>
            <a:r>
              <a:rPr lang="de-DE" altLang="de-DE" sz="1700" dirty="0" smtClean="0">
                <a:solidFill>
                  <a:srgbClr val="000000"/>
                </a:solidFill>
                <a:latin typeface="Arial" panose="020B0604020202020204" pitchFamily="34" charset="0"/>
                <a:cs typeface="+mn-cs"/>
              </a:rPr>
              <a:t>Albanien </a:t>
            </a:r>
            <a:r>
              <a:rPr lang="de-DE" altLang="de-DE" sz="1700" dirty="0">
                <a:solidFill>
                  <a:srgbClr val="000000"/>
                </a:solidFill>
                <a:latin typeface="Arial" panose="020B0604020202020204" pitchFamily="34" charset="0"/>
                <a:cs typeface="+mn-cs"/>
              </a:rPr>
              <a:t>abgeschoben. </a:t>
            </a:r>
            <a:r>
              <a:rPr lang="de-DE" altLang="de-DE" sz="1700" dirty="0" smtClean="0">
                <a:solidFill>
                  <a:srgbClr val="000000"/>
                </a:solidFill>
                <a:latin typeface="Arial" panose="020B0604020202020204" pitchFamily="34" charset="0"/>
                <a:cs typeface="+mn-cs"/>
              </a:rPr>
              <a:t>Die Antragsteller können </a:t>
            </a:r>
            <a:r>
              <a:rPr lang="de-DE" altLang="de-DE" sz="1700" dirty="0">
                <a:solidFill>
                  <a:srgbClr val="000000"/>
                </a:solidFill>
                <a:latin typeface="Arial" panose="020B0604020202020204" pitchFamily="34" charset="0"/>
                <a:cs typeface="+mn-cs"/>
              </a:rPr>
              <a:t>auch in </a:t>
            </a:r>
            <a:r>
              <a:rPr lang="de-DE" altLang="de-DE" sz="1700" dirty="0" smtClean="0">
                <a:solidFill>
                  <a:srgbClr val="000000"/>
                </a:solidFill>
                <a:latin typeface="Arial" panose="020B0604020202020204" pitchFamily="34" charset="0"/>
                <a:cs typeface="+mn-cs"/>
              </a:rPr>
              <a:t>einen anderen </a:t>
            </a:r>
            <a:r>
              <a:rPr lang="de-DE" altLang="de-DE" sz="1700" dirty="0">
                <a:solidFill>
                  <a:srgbClr val="000000"/>
                </a:solidFill>
                <a:latin typeface="Arial" panose="020B0604020202020204" pitchFamily="34" charset="0"/>
                <a:cs typeface="+mn-cs"/>
              </a:rPr>
              <a:t>Staat abgeschoben </a:t>
            </a:r>
            <a:r>
              <a:rPr lang="de-DE" altLang="de-DE" sz="1700" dirty="0" smtClean="0">
                <a:solidFill>
                  <a:srgbClr val="000000"/>
                </a:solidFill>
                <a:latin typeface="Arial" panose="020B0604020202020204" pitchFamily="34" charset="0"/>
                <a:cs typeface="+mn-cs"/>
              </a:rPr>
              <a:t>werden […].</a:t>
            </a:r>
            <a:endParaRPr lang="de-DE" altLang="de-DE" sz="1700" dirty="0">
              <a:solidFill>
                <a:srgbClr val="000000"/>
              </a:solidFill>
              <a:latin typeface="Arial" panose="020B0604020202020204" pitchFamily="34" charset="0"/>
              <a:cs typeface="+mn-cs"/>
            </a:endParaRPr>
          </a:p>
          <a:p>
            <a:pPr marL="457200" indent="-457200" algn="just" hangingPunct="0">
              <a:spcAft>
                <a:spcPts val="60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700" dirty="0" smtClean="0">
                <a:solidFill>
                  <a:srgbClr val="000000"/>
                </a:solidFill>
                <a:latin typeface="Arial" panose="020B0604020202020204" pitchFamily="34" charset="0"/>
                <a:cs typeface="+mn-cs"/>
              </a:rPr>
              <a:t>Das </a:t>
            </a:r>
            <a:r>
              <a:rPr lang="de-DE" altLang="de-DE" sz="1700" dirty="0">
                <a:solidFill>
                  <a:srgbClr val="000000"/>
                </a:solidFill>
                <a:latin typeface="Arial" panose="020B0604020202020204" pitchFamily="34" charset="0"/>
                <a:cs typeface="+mn-cs"/>
              </a:rPr>
              <a:t>Einreise- und </a:t>
            </a:r>
            <a:r>
              <a:rPr lang="de-DE" altLang="de-DE" sz="1700" dirty="0" smtClean="0">
                <a:solidFill>
                  <a:srgbClr val="000000"/>
                </a:solidFill>
                <a:latin typeface="Arial" panose="020B0604020202020204" pitchFamily="34" charset="0"/>
                <a:cs typeface="+mn-cs"/>
              </a:rPr>
              <a:t>Aufenthaltsverbot </a:t>
            </a:r>
            <a:r>
              <a:rPr lang="de-DE" altLang="de-DE" sz="1700" dirty="0">
                <a:solidFill>
                  <a:srgbClr val="000000"/>
                </a:solidFill>
                <a:latin typeface="Arial" panose="020B0604020202020204" pitchFamily="34" charset="0"/>
                <a:cs typeface="+mn-cs"/>
              </a:rPr>
              <a:t>wird </a:t>
            </a:r>
            <a:r>
              <a:rPr lang="de-DE" altLang="de-DE" sz="1700" dirty="0" smtClean="0">
                <a:solidFill>
                  <a:srgbClr val="000000"/>
                </a:solidFill>
                <a:latin typeface="Arial" panose="020B0604020202020204" pitchFamily="34" charset="0"/>
                <a:cs typeface="+mn-cs"/>
              </a:rPr>
              <a:t>gem. </a:t>
            </a:r>
            <a:r>
              <a:rPr lang="de-DE" altLang="de-DE" sz="1700" dirty="0">
                <a:solidFill>
                  <a:srgbClr val="000000"/>
                </a:solidFill>
                <a:latin typeface="Arial" panose="020B0604020202020204" pitchFamily="34" charset="0"/>
                <a:cs typeface="+mn-cs"/>
              </a:rPr>
              <a:t>§ 11 Abs. 7 </a:t>
            </a:r>
            <a:r>
              <a:rPr lang="de-DE" altLang="de-DE" sz="1700" dirty="0" smtClean="0">
                <a:solidFill>
                  <a:srgbClr val="000000"/>
                </a:solidFill>
                <a:latin typeface="Arial" panose="020B0604020202020204" pitchFamily="34" charset="0"/>
                <a:cs typeface="+mn-cs"/>
              </a:rPr>
              <a:t>AufenthG angeordnet und </a:t>
            </a:r>
            <a:r>
              <a:rPr lang="de-DE" altLang="de-DE" sz="1700" dirty="0">
                <a:solidFill>
                  <a:srgbClr val="000000"/>
                </a:solidFill>
                <a:latin typeface="Arial" panose="020B0604020202020204" pitchFamily="34" charset="0"/>
                <a:cs typeface="+mn-cs"/>
              </a:rPr>
              <a:t>auf 10 </a:t>
            </a:r>
            <a:r>
              <a:rPr lang="de-DE" altLang="de-DE" sz="1700" dirty="0" smtClean="0">
                <a:solidFill>
                  <a:srgbClr val="000000"/>
                </a:solidFill>
                <a:latin typeface="Arial" panose="020B0604020202020204" pitchFamily="34" charset="0"/>
                <a:cs typeface="+mn-cs"/>
              </a:rPr>
              <a:t>Monate </a:t>
            </a:r>
            <a:r>
              <a:rPr lang="de-DE" altLang="de-DE" sz="1700" dirty="0">
                <a:solidFill>
                  <a:srgbClr val="000000"/>
                </a:solidFill>
                <a:latin typeface="Arial" panose="020B0604020202020204" pitchFamily="34" charset="0"/>
                <a:cs typeface="+mn-cs"/>
              </a:rPr>
              <a:t>ab dem Tag der Ausreise </a:t>
            </a:r>
            <a:r>
              <a:rPr lang="de-DE" altLang="de-DE" sz="1700" dirty="0" smtClean="0">
                <a:solidFill>
                  <a:srgbClr val="000000"/>
                </a:solidFill>
                <a:latin typeface="Arial" panose="020B0604020202020204" pitchFamily="34" charset="0"/>
                <a:cs typeface="+mn-cs"/>
              </a:rPr>
              <a:t>befristet. </a:t>
            </a:r>
          </a:p>
          <a:p>
            <a:pPr marL="457200" indent="-457200" algn="just" hangingPunct="0">
              <a:spcAft>
                <a:spcPts val="60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700" dirty="0" smtClean="0">
                <a:solidFill>
                  <a:srgbClr val="000000"/>
                </a:solidFill>
                <a:latin typeface="Arial" panose="020B0604020202020204" pitchFamily="34" charset="0"/>
                <a:cs typeface="+mn-cs"/>
              </a:rPr>
              <a:t>Das </a:t>
            </a:r>
            <a:r>
              <a:rPr lang="de-DE" altLang="de-DE" sz="1700" dirty="0">
                <a:solidFill>
                  <a:srgbClr val="000000"/>
                </a:solidFill>
                <a:latin typeface="Arial" panose="020B0604020202020204" pitchFamily="34" charset="0"/>
                <a:cs typeface="+mn-cs"/>
              </a:rPr>
              <a:t>gesetzliche Einreise- und Aufenthaltsverbot gemäß § 11 Abs. 1 </a:t>
            </a:r>
            <a:r>
              <a:rPr lang="de-DE" altLang="de-DE" sz="1700" dirty="0" smtClean="0">
                <a:solidFill>
                  <a:srgbClr val="000000"/>
                </a:solidFill>
                <a:latin typeface="Arial" panose="020B0604020202020204" pitchFamily="34" charset="0"/>
                <a:cs typeface="+mn-cs"/>
              </a:rPr>
              <a:t>AufenthG wird </a:t>
            </a:r>
            <a:r>
              <a:rPr lang="de-DE" altLang="de-DE" sz="1700" dirty="0">
                <a:solidFill>
                  <a:srgbClr val="000000"/>
                </a:solidFill>
                <a:latin typeface="Arial" panose="020B0604020202020204" pitchFamily="34" charset="0"/>
                <a:cs typeface="+mn-cs"/>
              </a:rPr>
              <a:t>auf 30 </a:t>
            </a:r>
            <a:r>
              <a:rPr lang="de-DE" altLang="de-DE" sz="1700" dirty="0" smtClean="0">
                <a:solidFill>
                  <a:srgbClr val="000000"/>
                </a:solidFill>
                <a:latin typeface="Arial" panose="020B0604020202020204" pitchFamily="34" charset="0"/>
                <a:cs typeface="+mn-cs"/>
              </a:rPr>
              <a:t>Monate </a:t>
            </a:r>
            <a:r>
              <a:rPr lang="de-DE" altLang="de-DE" sz="1700" dirty="0">
                <a:solidFill>
                  <a:srgbClr val="000000"/>
                </a:solidFill>
                <a:latin typeface="Arial" panose="020B0604020202020204" pitchFamily="34" charset="0"/>
                <a:cs typeface="+mn-cs"/>
              </a:rPr>
              <a:t>ab dem Tag der Abschiebung befristet.</a:t>
            </a:r>
            <a:endParaRPr lang="de-DE" altLang="de-DE" sz="17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smtClean="0">
              <a:solidFill>
                <a:srgbClr val="000000"/>
              </a:solidFill>
              <a:latin typeface="Arial" panose="020B0604020202020204" pitchFamily="34" charset="0"/>
              <a:cs typeface="+mn-cs"/>
            </a:endParaRPr>
          </a:p>
        </p:txBody>
      </p:sp>
      <p:pic>
        <p:nvPicPr>
          <p:cNvPr id="563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2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smtClean="0">
                <a:solidFill>
                  <a:srgbClr val="000000"/>
                </a:solidFill>
                <a:latin typeface="Arial" panose="020B0604020202020204" pitchFamily="34" charset="0"/>
              </a:rPr>
              <a:t>RaVG </a:t>
            </a:r>
            <a:r>
              <a:rPr lang="de-DE" altLang="de-DE" sz="1400" dirty="0">
                <a:solidFill>
                  <a:srgbClr val="000000"/>
                </a:solidFill>
                <a:latin typeface="Arial" panose="020B0604020202020204" pitchFamily="34" charset="0"/>
              </a:rPr>
              <a:t>Dr. Philipp Wittmann (VG Karlsruhe / Wissenschaftlicher Mitarbeiter am BVerfG) – </a:t>
            </a:r>
            <a:r>
              <a:rPr lang="de-DE" altLang="de-DE" sz="1400" dirty="0" smtClean="0">
                <a:solidFill>
                  <a:srgbClr val="000000"/>
                </a:solidFill>
                <a:latin typeface="Arial" panose="020B0604020202020204" pitchFamily="34" charset="0"/>
              </a:rPr>
              <a:t>Rechtsschutz</a:t>
            </a:r>
            <a:r>
              <a:rPr lang="de-DE" altLang="de-DE" sz="1400" dirty="0">
                <a:solidFill>
                  <a:srgbClr val="000000"/>
                </a:solidFill>
                <a:latin typeface="Arial" panose="020B0604020202020204" pitchFamily="34" charset="0"/>
              </a:rPr>
              <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0700" y="895350"/>
            <a:ext cx="9072563"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800" dirty="0" smtClean="0">
                <a:solidFill>
                  <a:srgbClr val="000000"/>
                </a:solidFill>
                <a:latin typeface="Arial" panose="020B0604020202020204" pitchFamily="34" charset="0"/>
              </a:rPr>
              <a:t>VIII</a:t>
            </a:r>
            <a:r>
              <a:rPr lang="de-DE" altLang="de-DE" sz="2800" dirty="0">
                <a:solidFill>
                  <a:srgbClr val="000000"/>
                </a:solidFill>
                <a:latin typeface="Arial" panose="020B0604020202020204" pitchFamily="34" charset="0"/>
              </a:rPr>
              <a:t>. Typische Rechtschutzkonstellationen im Asylverfahrensrecht – </a:t>
            </a:r>
            <a:r>
              <a:rPr lang="de-DE" altLang="de-DE" sz="2800" b="1" dirty="0">
                <a:solidFill>
                  <a:srgbClr val="000000"/>
                </a:solidFill>
                <a:latin typeface="Arial" panose="020B0604020202020204" pitchFamily="34" charset="0"/>
              </a:rPr>
              <a:t>Ablehnungsbescheid </a:t>
            </a:r>
            <a:r>
              <a:rPr lang="de-DE" altLang="de-DE" sz="2800" b="1" u="sng" dirty="0" err="1" smtClean="0">
                <a:solidFill>
                  <a:srgbClr val="000000"/>
                </a:solidFill>
                <a:latin typeface="Arial" panose="020B0604020202020204" pitchFamily="34" charset="0"/>
              </a:rPr>
              <a:t>ou</a:t>
            </a:r>
            <a:r>
              <a:rPr lang="de-DE" altLang="de-DE" sz="2800" dirty="0" smtClean="0">
                <a:solidFill>
                  <a:srgbClr val="000000"/>
                </a:solidFill>
                <a:latin typeface="Arial" panose="020B0604020202020204" pitchFamily="34" charset="0"/>
              </a:rPr>
              <a:t> </a:t>
            </a:r>
            <a:r>
              <a:rPr lang="de-DE" altLang="de-DE" sz="2800" dirty="0">
                <a:solidFill>
                  <a:srgbClr val="000000"/>
                </a:solidFill>
                <a:latin typeface="Arial" panose="020B0604020202020204" pitchFamily="34" charset="0"/>
              </a:rPr>
              <a:t>(</a:t>
            </a:r>
            <a:r>
              <a:rPr lang="de-DE" altLang="de-DE" sz="2800" dirty="0" smtClean="0">
                <a:solidFill>
                  <a:srgbClr val="000000"/>
                </a:solidFill>
                <a:latin typeface="Arial" panose="020B0604020202020204" pitchFamily="34" charset="0"/>
              </a:rPr>
              <a:t>II)</a:t>
            </a:r>
            <a:endParaRPr lang="de-DE" altLang="de-DE" sz="2800" dirty="0">
              <a:solidFill>
                <a:srgbClr val="000000"/>
              </a:solidFill>
              <a:latin typeface="Arial" panose="020B0604020202020204" pitchFamily="34" charset="0"/>
            </a:endParaRP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700" dirty="0" smtClean="0">
                <a:solidFill>
                  <a:srgbClr val="000000"/>
                </a:solidFill>
                <a:latin typeface="Arial" panose="020B0604020202020204" pitchFamily="34" charset="0"/>
                <a:cs typeface="+mn-cs"/>
              </a:rPr>
              <a:t>Rechtsschutz gegen </a:t>
            </a:r>
            <a:r>
              <a:rPr lang="de-DE" altLang="de-DE" sz="1700" b="1" dirty="0" smtClean="0">
                <a:solidFill>
                  <a:srgbClr val="000000"/>
                </a:solidFill>
                <a:latin typeface="Arial" panose="020B0604020202020204" pitchFamily="34" charset="0"/>
                <a:cs typeface="+mn-cs"/>
              </a:rPr>
              <a:t>Ziffern 1 - 4:</a:t>
            </a:r>
            <a:r>
              <a:rPr lang="de-DE" altLang="de-DE" sz="1700" dirty="0" smtClean="0">
                <a:solidFill>
                  <a:srgbClr val="000000"/>
                </a:solidFill>
                <a:latin typeface="Arial" panose="020B0604020202020204" pitchFamily="34" charset="0"/>
                <a:cs typeface="+mn-cs"/>
              </a:rPr>
              <a:t> Ablehnung der Anträge (Asyl / Flüchtlingsschutz / ggf. </a:t>
            </a:r>
            <a:r>
              <a:rPr lang="de-DE" altLang="de-DE" sz="1700" dirty="0" err="1" smtClean="0">
                <a:solidFill>
                  <a:srgbClr val="000000"/>
                </a:solidFill>
                <a:latin typeface="Arial" panose="020B0604020202020204" pitchFamily="34" charset="0"/>
                <a:cs typeface="+mn-cs"/>
              </a:rPr>
              <a:t>subs</a:t>
            </a:r>
            <a:r>
              <a:rPr lang="de-DE" altLang="de-DE" sz="1700" dirty="0" smtClean="0">
                <a:solidFill>
                  <a:srgbClr val="000000"/>
                </a:solidFill>
                <a:latin typeface="Arial" panose="020B0604020202020204" pitchFamily="34" charset="0"/>
                <a:cs typeface="+mn-cs"/>
              </a:rPr>
              <a:t>. Schutz) als </a:t>
            </a:r>
            <a:r>
              <a:rPr lang="de-DE" altLang="de-DE" sz="1700" b="1" dirty="0" smtClean="0">
                <a:solidFill>
                  <a:srgbClr val="000000"/>
                </a:solidFill>
                <a:latin typeface="Arial" panose="020B0604020202020204" pitchFamily="34" charset="0"/>
                <a:cs typeface="+mn-cs"/>
              </a:rPr>
              <a:t>offensichtlich</a:t>
            </a:r>
            <a:r>
              <a:rPr lang="de-DE" altLang="de-DE" sz="1700" dirty="0" smtClean="0">
                <a:solidFill>
                  <a:srgbClr val="000000"/>
                </a:solidFill>
                <a:latin typeface="Arial" panose="020B0604020202020204" pitchFamily="34" charset="0"/>
                <a:cs typeface="+mn-cs"/>
              </a:rPr>
              <a:t> unbegründet, keine Feststellung von Abschiebungsverboten</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000" dirty="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Hauptsacheverfahren:</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Anfechtungsklage (an sich) nicht statthaft, da Begünstigung begehrt wird </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gegen Ablehnung gerade als „offensichtlich“ unbegründet?</a:t>
            </a:r>
          </a:p>
          <a:p>
            <a:pPr marL="1117600" lvl="2" indent="-342900" algn="just" hangingPunct="0">
              <a:spcAft>
                <a:spcPts val="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an sich kein </a:t>
            </a:r>
            <a:r>
              <a:rPr lang="de-DE" altLang="de-DE" sz="1600" dirty="0" err="1" smtClean="0">
                <a:solidFill>
                  <a:srgbClr val="000000"/>
                </a:solidFill>
                <a:latin typeface="Arial" panose="020B0604020202020204" pitchFamily="34" charset="0"/>
                <a:cs typeface="+mn-cs"/>
              </a:rPr>
              <a:t>Hauptsacherechtsschutz</a:t>
            </a:r>
            <a:r>
              <a:rPr lang="de-DE" altLang="de-DE" sz="1600" dirty="0" smtClean="0">
                <a:solidFill>
                  <a:srgbClr val="000000"/>
                </a:solidFill>
                <a:latin typeface="Arial" panose="020B0604020202020204" pitchFamily="34" charset="0"/>
                <a:cs typeface="+mn-cs"/>
              </a:rPr>
              <a:t> (BVerwG</a:t>
            </a:r>
            <a:r>
              <a:rPr lang="de-DE" altLang="de-DE" sz="1600" dirty="0">
                <a:solidFill>
                  <a:srgbClr val="000000"/>
                </a:solidFill>
                <a:latin typeface="Arial" panose="020B0604020202020204" pitchFamily="34" charset="0"/>
                <a:cs typeface="+mn-cs"/>
              </a:rPr>
              <a:t>, Beschl. v. 17.02.1986 – 1 B 30/86 –, juris, Rn. 3f</a:t>
            </a:r>
            <a:r>
              <a:rPr lang="de-DE" altLang="de-DE" sz="1600" dirty="0" smtClean="0">
                <a:solidFill>
                  <a:srgbClr val="000000"/>
                </a:solidFill>
                <a:latin typeface="Arial" panose="020B0604020202020204" pitchFamily="34" charset="0"/>
                <a:cs typeface="+mn-cs"/>
              </a:rPr>
              <a:t>.;  aber </a:t>
            </a:r>
            <a:r>
              <a:rPr lang="de-DE" altLang="de-DE" sz="1600" dirty="0" err="1" smtClean="0">
                <a:solidFill>
                  <a:srgbClr val="000000"/>
                </a:solidFill>
                <a:latin typeface="Arial" panose="020B0604020202020204" pitchFamily="34" charset="0"/>
                <a:cs typeface="+mn-cs"/>
              </a:rPr>
              <a:t>str.</a:t>
            </a:r>
            <a:r>
              <a:rPr lang="de-DE" altLang="de-DE" sz="1600" dirty="0" smtClean="0">
                <a:solidFill>
                  <a:srgbClr val="000000"/>
                </a:solidFill>
                <a:latin typeface="Arial" panose="020B0604020202020204" pitchFamily="34" charset="0"/>
                <a:cs typeface="+mn-cs"/>
              </a:rPr>
              <a:t>)</a:t>
            </a:r>
          </a:p>
          <a:p>
            <a:pPr marL="1117600" lvl="2" indent="-342900" algn="just" hangingPunct="0">
              <a:spcAft>
                <a:spcPts val="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anders bei </a:t>
            </a:r>
            <a:r>
              <a:rPr lang="de-DE" altLang="de-DE" sz="1600" b="1" dirty="0" smtClean="0">
                <a:solidFill>
                  <a:srgbClr val="000000"/>
                </a:solidFill>
                <a:latin typeface="Arial" panose="020B0604020202020204" pitchFamily="34" charset="0"/>
                <a:cs typeface="+mn-cs"/>
              </a:rPr>
              <a:t>qualifizierter</a:t>
            </a:r>
            <a:r>
              <a:rPr lang="de-DE" altLang="de-DE" sz="1600" dirty="0" smtClean="0">
                <a:solidFill>
                  <a:srgbClr val="000000"/>
                </a:solidFill>
                <a:latin typeface="Arial" panose="020B0604020202020204" pitchFamily="34" charset="0"/>
                <a:cs typeface="+mn-cs"/>
              </a:rPr>
              <a:t> </a:t>
            </a:r>
            <a:r>
              <a:rPr lang="de-DE" altLang="de-DE" sz="1600" dirty="0" err="1" smtClean="0">
                <a:solidFill>
                  <a:srgbClr val="000000"/>
                </a:solidFill>
                <a:latin typeface="Arial" panose="020B0604020202020204" pitchFamily="34" charset="0"/>
                <a:cs typeface="+mn-cs"/>
              </a:rPr>
              <a:t>oU</a:t>
            </a:r>
            <a:r>
              <a:rPr lang="de-DE" altLang="de-DE" sz="1600" dirty="0" smtClean="0">
                <a:solidFill>
                  <a:srgbClr val="000000"/>
                </a:solidFill>
                <a:latin typeface="Arial" panose="020B0604020202020204" pitchFamily="34" charset="0"/>
                <a:cs typeface="+mn-cs"/>
              </a:rPr>
              <a:t>-Ablehnung nach § 30 Abs. 3 Nr. 1 – 6 AsylG, da die ausländerrechtliche Sperrwirkung des § 10 Abs. 3 S. 2 AufenthG nur im asylrechtlichen Hauptsacheverfahren beseitigt werden kann (</a:t>
            </a:r>
            <a:r>
              <a:rPr lang="de-DE" altLang="de-DE" sz="1600" dirty="0">
                <a:solidFill>
                  <a:srgbClr val="000000"/>
                </a:solidFill>
                <a:latin typeface="Arial" panose="020B0604020202020204" pitchFamily="34" charset="0"/>
                <a:cs typeface="+mn-cs"/>
              </a:rPr>
              <a:t>BVerwG, Urt. v. 21. 11.2006 – 1 C 10/06 –, BVerwGE 127, 161 = juris, Rn. </a:t>
            </a:r>
            <a:r>
              <a:rPr lang="de-DE" altLang="de-DE" sz="1600" dirty="0" smtClean="0">
                <a:solidFill>
                  <a:srgbClr val="000000"/>
                </a:solidFill>
                <a:latin typeface="Arial" panose="020B0604020202020204" pitchFamily="34" charset="0"/>
                <a:cs typeface="+mn-cs"/>
              </a:rPr>
              <a:t>21f.)</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Verpflichtungsklage auf Statusanerkennung / Feststellung von Abschiebungs-verboten (Klagefrist: </a:t>
            </a:r>
            <a:r>
              <a:rPr lang="de-DE" altLang="de-DE" b="1" dirty="0" smtClean="0">
                <a:solidFill>
                  <a:srgbClr val="000000"/>
                </a:solidFill>
                <a:latin typeface="Arial" panose="020B0604020202020204" pitchFamily="34" charset="0"/>
                <a:cs typeface="+mn-cs"/>
              </a:rPr>
              <a:t>eine</a:t>
            </a:r>
            <a:r>
              <a:rPr lang="de-DE" altLang="de-DE" dirty="0" smtClean="0">
                <a:solidFill>
                  <a:srgbClr val="000000"/>
                </a:solidFill>
                <a:latin typeface="Arial" panose="020B0604020202020204" pitchFamily="34" charset="0"/>
                <a:cs typeface="+mn-cs"/>
              </a:rPr>
              <a:t> Woche; § 74 Abs. 1 HS 2, § 36 Abs. 3 S. 1 AsylG)</a:t>
            </a:r>
          </a:p>
          <a:p>
            <a:pPr marL="374650" lvl="1"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smtClean="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Eilrechtsschutzverfahren: 		</a:t>
            </a:r>
            <a:endParaRPr lang="de-DE" altLang="de-DE" b="1" dirty="0" smtClean="0">
              <a:solidFill>
                <a:srgbClr val="000000"/>
              </a:solidFill>
              <a:latin typeface="Arial" panose="020B0604020202020204" pitchFamily="34" charset="0"/>
              <a:cs typeface="+mn-cs"/>
            </a:endParaRPr>
          </a:p>
          <a:p>
            <a:pPr marL="71755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Antrag auf Anordnung der </a:t>
            </a:r>
            <a:r>
              <a:rPr lang="de-DE" altLang="de-DE" dirty="0" err="1" smtClean="0">
                <a:solidFill>
                  <a:srgbClr val="000000"/>
                </a:solidFill>
                <a:latin typeface="Arial" panose="020B0604020202020204" pitchFamily="34" charset="0"/>
                <a:cs typeface="+mn-cs"/>
              </a:rPr>
              <a:t>aW</a:t>
            </a:r>
            <a:r>
              <a:rPr lang="de-DE" altLang="de-DE" dirty="0" smtClean="0">
                <a:solidFill>
                  <a:srgbClr val="000000"/>
                </a:solidFill>
                <a:latin typeface="Arial" panose="020B0604020202020204" pitchFamily="34" charset="0"/>
                <a:cs typeface="+mn-cs"/>
              </a:rPr>
              <a:t> (§ 80 Abs. 5 VwGO) </a:t>
            </a:r>
            <a:r>
              <a:rPr lang="de-DE" altLang="de-DE" b="1" dirty="0" smtClean="0">
                <a:solidFill>
                  <a:srgbClr val="000000"/>
                </a:solidFill>
                <a:latin typeface="Arial" panose="020B0604020202020204" pitchFamily="34" charset="0"/>
                <a:cs typeface="+mn-cs"/>
              </a:rPr>
              <a:t>gegen Ziffern 1 – 4</a:t>
            </a:r>
            <a:r>
              <a:rPr lang="de-DE" altLang="de-DE" dirty="0" smtClean="0">
                <a:solidFill>
                  <a:srgbClr val="000000"/>
                </a:solidFill>
                <a:latin typeface="Arial" panose="020B0604020202020204" pitchFamily="34" charset="0"/>
                <a:cs typeface="+mn-cs"/>
              </a:rPr>
              <a:t> unnötig (kein vollstreckungsfähiger Inhalt)</a:t>
            </a:r>
          </a:p>
          <a:p>
            <a:pPr marL="71755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Antrag auf Erlass einer einstweiligen Anordnung wg. vollständiger Vorwegnahme der Hauptsache nicht zielführend („vorläufige Asylanerkennung?)“</a:t>
            </a:r>
            <a:endParaRPr lang="de-DE" altLang="de-DE"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smtClean="0">
              <a:solidFill>
                <a:srgbClr val="000000"/>
              </a:solidFill>
              <a:latin typeface="Arial" panose="020B0604020202020204" pitchFamily="34" charset="0"/>
              <a:cs typeface="+mn-cs"/>
            </a:endParaRPr>
          </a:p>
        </p:txBody>
      </p:sp>
      <p:pic>
        <p:nvPicPr>
          <p:cNvPr id="583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37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smtClean="0">
                <a:solidFill>
                  <a:srgbClr val="000000"/>
                </a:solidFill>
                <a:latin typeface="Arial" panose="020B0604020202020204" pitchFamily="34" charset="0"/>
              </a:rPr>
              <a:t>RaVG </a:t>
            </a:r>
            <a:r>
              <a:rPr lang="de-DE" altLang="de-DE" sz="1400" dirty="0">
                <a:solidFill>
                  <a:srgbClr val="000000"/>
                </a:solidFill>
                <a:latin typeface="Arial" panose="020B0604020202020204" pitchFamily="34" charset="0"/>
              </a:rPr>
              <a:t>Dr. Philipp Wittmann (VG Karlsruhe / Wissenschaftlicher Mitarbeiter am BVerfG) – </a:t>
            </a:r>
            <a:r>
              <a:rPr lang="de-DE" altLang="de-DE" sz="1400" dirty="0" smtClean="0">
                <a:solidFill>
                  <a:srgbClr val="000000"/>
                </a:solidFill>
                <a:latin typeface="Arial" panose="020B0604020202020204" pitchFamily="34" charset="0"/>
              </a:rPr>
              <a:t>Rechtsschutz</a:t>
            </a:r>
            <a:r>
              <a:rPr lang="de-DE" altLang="de-DE" sz="1400" dirty="0">
                <a:solidFill>
                  <a:srgbClr val="000000"/>
                </a:solidFill>
                <a:latin typeface="Arial" panose="020B0604020202020204" pitchFamily="34" charset="0"/>
              </a:rPr>
              <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
        <p:nvSpPr>
          <p:cNvPr id="6" name="Textfeld 5"/>
          <p:cNvSpPr txBox="1"/>
          <p:nvPr/>
        </p:nvSpPr>
        <p:spPr>
          <a:xfrm>
            <a:off x="4104208" y="5940077"/>
            <a:ext cx="5400600" cy="369332"/>
          </a:xfrm>
          <a:prstGeom prst="rect">
            <a:avLst/>
          </a:prstGeom>
          <a:noFill/>
        </p:spPr>
        <p:txBody>
          <a:bodyPr wrap="square" rtlCol="0">
            <a:spAutoFit/>
          </a:bodyPr>
          <a:lstStyle/>
          <a:p>
            <a:r>
              <a:rPr lang="de-DE" altLang="de-DE" b="1" dirty="0">
                <a:solidFill>
                  <a:srgbClr val="000000"/>
                </a:solidFill>
                <a:latin typeface="Arial" panose="020B0604020202020204" pitchFamily="34" charset="0"/>
              </a:rPr>
              <a:t>unnötig (aber</a:t>
            </a:r>
            <a:r>
              <a:rPr lang="de-DE" altLang="de-DE" b="1">
                <a:solidFill>
                  <a:srgbClr val="000000"/>
                </a:solidFill>
                <a:latin typeface="Arial" panose="020B0604020202020204" pitchFamily="34" charset="0"/>
              </a:rPr>
              <a:t>: </a:t>
            </a:r>
            <a:r>
              <a:rPr lang="de-DE" altLang="de-DE" b="1" smtClean="0">
                <a:solidFill>
                  <a:srgbClr val="000000"/>
                </a:solidFill>
                <a:latin typeface="Arial" panose="020B0604020202020204" pitchFamily="34" charset="0"/>
              </a:rPr>
              <a:t>Abschiebungsandrohung!)</a:t>
            </a:r>
            <a:endParaRPr lang="de-DE" dirty="0"/>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5" end="5"/>
                                            </p:txEl>
                                          </p:spTgt>
                                        </p:tgtEl>
                                        <p:attrNameLst>
                                          <p:attrName>style.visibility</p:attrName>
                                        </p:attrNameLst>
                                      </p:cBhvr>
                                      <p:to>
                                        <p:strVal val="visible"/>
                                      </p:to>
                                    </p:set>
                                    <p:animEffect transition="in" filter="fade">
                                      <p:cBhvr>
                                        <p:cTn id="7" dur="1000"/>
                                        <p:tgtEl>
                                          <p:spTgt spid="3075">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6" end="6"/>
                                            </p:txEl>
                                          </p:spTgt>
                                        </p:tgtEl>
                                        <p:attrNameLst>
                                          <p:attrName>style.visibility</p:attrName>
                                        </p:attrNameLst>
                                      </p:cBhvr>
                                      <p:to>
                                        <p:strVal val="visible"/>
                                      </p:to>
                                    </p:set>
                                    <p:animEffect transition="in" filter="fade">
                                      <p:cBhvr>
                                        <p:cTn id="12" dur="1000"/>
                                        <p:tgtEl>
                                          <p:spTgt spid="3075">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7" end="7"/>
                                            </p:txEl>
                                          </p:spTgt>
                                        </p:tgtEl>
                                        <p:attrNameLst>
                                          <p:attrName>style.visibility</p:attrName>
                                        </p:attrNameLst>
                                      </p:cBhvr>
                                      <p:to>
                                        <p:strVal val="visible"/>
                                      </p:to>
                                    </p:set>
                                    <p:animEffect transition="in" filter="fade">
                                      <p:cBhvr>
                                        <p:cTn id="17" dur="1000"/>
                                        <p:tgtEl>
                                          <p:spTgt spid="3075">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8" end="8"/>
                                            </p:txEl>
                                          </p:spTgt>
                                        </p:tgtEl>
                                        <p:attrNameLst>
                                          <p:attrName>style.visibility</p:attrName>
                                        </p:attrNameLst>
                                      </p:cBhvr>
                                      <p:to>
                                        <p:strVal val="visible"/>
                                      </p:to>
                                    </p:set>
                                    <p:animEffect transition="in" filter="fade">
                                      <p:cBhvr>
                                        <p:cTn id="22" dur="1000"/>
                                        <p:tgtEl>
                                          <p:spTgt spid="3075">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075">
                                            <p:txEl>
                                              <p:pRg st="9" end="9"/>
                                            </p:txEl>
                                          </p:spTgt>
                                        </p:tgtEl>
                                        <p:attrNameLst>
                                          <p:attrName>style.visibility</p:attrName>
                                        </p:attrNameLst>
                                      </p:cBhvr>
                                      <p:to>
                                        <p:strVal val="visible"/>
                                      </p:to>
                                    </p:set>
                                    <p:animEffect transition="in" filter="fade">
                                      <p:cBhvr>
                                        <p:cTn id="27" dur="1000"/>
                                        <p:tgtEl>
                                          <p:spTgt spid="3075">
                                            <p:txEl>
                                              <p:pRg st="9" end="9"/>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500"/>
                                        <p:tgtEl>
                                          <p:spTgt spid="3075">
                                            <p:txEl>
                                              <p:pRg st="6" end="6"/>
                                            </p:txEl>
                                          </p:spTgt>
                                        </p:tgtEl>
                                      </p:cBhvr>
                                    </p:animEffect>
                                    <p:set>
                                      <p:cBhvr>
                                        <p:cTn id="32" dur="1" fill="hold">
                                          <p:stCondLst>
                                            <p:cond delay="499"/>
                                          </p:stCondLst>
                                        </p:cTn>
                                        <p:tgtEl>
                                          <p:spTgt spid="3075">
                                            <p:txEl>
                                              <p:pRg st="6" end="6"/>
                                            </p:txEl>
                                          </p:spTgt>
                                        </p:tgtEl>
                                        <p:attrNameLst>
                                          <p:attrName>style.visibility</p:attrName>
                                        </p:attrNameLst>
                                      </p:cBhvr>
                                      <p:to>
                                        <p:strVal val="hidden"/>
                                      </p:to>
                                    </p:set>
                                  </p:childTnLst>
                                </p:cTn>
                              </p:par>
                              <p:par>
                                <p:cTn id="33" presetID="10" presetClass="exit" presetSubtype="0" fill="hold" nodeType="withEffect">
                                  <p:stCondLst>
                                    <p:cond delay="0"/>
                                  </p:stCondLst>
                                  <p:childTnLst>
                                    <p:animEffect transition="out" filter="fade">
                                      <p:cBhvr>
                                        <p:cTn id="34" dur="500"/>
                                        <p:tgtEl>
                                          <p:spTgt spid="3075">
                                            <p:txEl>
                                              <p:pRg st="7" end="7"/>
                                            </p:txEl>
                                          </p:spTgt>
                                        </p:tgtEl>
                                      </p:cBhvr>
                                    </p:animEffect>
                                    <p:set>
                                      <p:cBhvr>
                                        <p:cTn id="35" dur="1" fill="hold">
                                          <p:stCondLst>
                                            <p:cond delay="499"/>
                                          </p:stCondLst>
                                        </p:cTn>
                                        <p:tgtEl>
                                          <p:spTgt spid="3075">
                                            <p:txEl>
                                              <p:pRg st="7" end="7"/>
                                            </p:txEl>
                                          </p:spTgt>
                                        </p:tgtEl>
                                        <p:attrNameLst>
                                          <p:attrName>style.visibility</p:attrName>
                                        </p:attrNameLst>
                                      </p:cBhvr>
                                      <p:to>
                                        <p:strVal val="hidden"/>
                                      </p:to>
                                    </p:set>
                                  </p:childTnLst>
                                </p:cTn>
                              </p:par>
                              <p:par>
                                <p:cTn id="36" presetID="10" presetClass="exit" presetSubtype="0" fill="hold" nodeType="withEffect">
                                  <p:stCondLst>
                                    <p:cond delay="0"/>
                                  </p:stCondLst>
                                  <p:childTnLst>
                                    <p:animEffect transition="out" filter="fade">
                                      <p:cBhvr>
                                        <p:cTn id="37" dur="500"/>
                                        <p:tgtEl>
                                          <p:spTgt spid="3075">
                                            <p:txEl>
                                              <p:pRg st="8" end="8"/>
                                            </p:txEl>
                                          </p:spTgt>
                                        </p:tgtEl>
                                      </p:cBhvr>
                                    </p:animEffect>
                                    <p:set>
                                      <p:cBhvr>
                                        <p:cTn id="38" dur="1" fill="hold">
                                          <p:stCondLst>
                                            <p:cond delay="499"/>
                                          </p:stCondLst>
                                        </p:cTn>
                                        <p:tgtEl>
                                          <p:spTgt spid="3075">
                                            <p:txEl>
                                              <p:pRg st="8" end="8"/>
                                            </p:txEl>
                                          </p:spTgt>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animEffect transition="in" filter="fade">
                                      <p:cBhvr>
                                        <p:cTn id="43" dur="1000"/>
                                        <p:tgtEl>
                                          <p:spTgt spid="6"/>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3075">
                                            <p:txEl>
                                              <p:pRg st="12" end="12"/>
                                            </p:txEl>
                                          </p:spTgt>
                                        </p:tgtEl>
                                        <p:attrNameLst>
                                          <p:attrName>style.visibility</p:attrName>
                                        </p:attrNameLst>
                                      </p:cBhvr>
                                      <p:to>
                                        <p:strVal val="visible"/>
                                      </p:to>
                                    </p:set>
                                    <p:animEffect transition="in" filter="fade">
                                      <p:cBhvr>
                                        <p:cTn id="48" dur="1000"/>
                                        <p:tgtEl>
                                          <p:spTgt spid="3075">
                                            <p:txEl>
                                              <p:pRg st="12" end="12"/>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3075">
                                            <p:txEl>
                                              <p:pRg st="13" end="13"/>
                                            </p:txEl>
                                          </p:spTgt>
                                        </p:tgtEl>
                                        <p:attrNameLst>
                                          <p:attrName>style.visibility</p:attrName>
                                        </p:attrNameLst>
                                      </p:cBhvr>
                                      <p:to>
                                        <p:strVal val="visible"/>
                                      </p:to>
                                    </p:set>
                                    <p:animEffect transition="in" filter="fade">
                                      <p:cBhvr>
                                        <p:cTn id="53" dur="1000"/>
                                        <p:tgtEl>
                                          <p:spTgt spid="3075">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03238" y="895350"/>
            <a:ext cx="9072562" cy="6484938"/>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800" b="1" dirty="0" smtClean="0">
                <a:solidFill>
                  <a:srgbClr val="000000"/>
                </a:solidFill>
                <a:latin typeface="Arial" panose="020B0604020202020204" pitchFamily="34" charset="0"/>
                <a:cs typeface="+mn-cs"/>
              </a:rPr>
              <a:t>II. Rechtsschutz nach der VwGO – Kurzüberblick (I)</a:t>
            </a:r>
          </a:p>
          <a:p>
            <a:pPr hangingPunct="0">
              <a:spcAft>
                <a:spcPts val="0"/>
              </a:spcAft>
              <a:buClrTx/>
              <a:buFontTx/>
              <a:buNone/>
              <a:defRPr/>
            </a:pPr>
            <a:r>
              <a:rPr lang="de-DE" altLang="de-DE" sz="2200" dirty="0" err="1" smtClean="0">
                <a:solidFill>
                  <a:srgbClr val="000000"/>
                </a:solidFill>
                <a:latin typeface="Arial" panose="020B0604020202020204" pitchFamily="34" charset="0"/>
                <a:cs typeface="+mn-cs"/>
              </a:rPr>
              <a:t>Hauptsacherechtsschutz</a:t>
            </a:r>
            <a:r>
              <a:rPr lang="de-DE" altLang="de-DE" sz="2200" dirty="0" smtClean="0">
                <a:solidFill>
                  <a:srgbClr val="000000"/>
                </a:solidFill>
                <a:latin typeface="Arial" panose="020B0604020202020204" pitchFamily="34" charset="0"/>
                <a:cs typeface="+mn-cs"/>
              </a:rPr>
              <a:t>:  </a:t>
            </a:r>
          </a:p>
          <a:p>
            <a:pPr hangingPunct="0">
              <a:spcAft>
                <a:spcPts val="0"/>
              </a:spcAft>
              <a:buClrTx/>
              <a:buFontTx/>
              <a:buNone/>
              <a:defRPr/>
            </a:pPr>
            <a:endParaRPr lang="de-DE" altLang="de-DE" sz="2200" dirty="0">
              <a:solidFill>
                <a:srgbClr val="000000"/>
              </a:solidFill>
              <a:latin typeface="Arial" panose="020B0604020202020204" pitchFamily="34" charset="0"/>
              <a:cs typeface="+mn-cs"/>
            </a:endParaRPr>
          </a:p>
          <a:p>
            <a:pPr marL="342900" indent="-342900" hangingPunct="0">
              <a:spcAft>
                <a:spcPts val="0"/>
              </a:spcAft>
              <a:buClrTx/>
              <a:buFont typeface="Arial" panose="020B0604020202020204" pitchFamily="34" charset="0"/>
              <a:buChar char="•"/>
              <a:defRPr/>
            </a:pPr>
            <a:r>
              <a:rPr lang="de-DE" altLang="de-DE" b="1" dirty="0" smtClean="0">
                <a:solidFill>
                  <a:srgbClr val="000000"/>
                </a:solidFill>
                <a:latin typeface="Arial" panose="020B0604020202020204" pitchFamily="34" charset="0"/>
                <a:cs typeface="+mn-cs"/>
              </a:rPr>
              <a:t>Anfechtungsklage </a:t>
            </a:r>
            <a:r>
              <a:rPr lang="de-DE" altLang="de-DE" dirty="0" smtClean="0">
                <a:solidFill>
                  <a:srgbClr val="000000"/>
                </a:solidFill>
                <a:latin typeface="Arial" panose="020B0604020202020204" pitchFamily="34" charset="0"/>
                <a:cs typeface="+mn-cs"/>
              </a:rPr>
              <a:t>(§ 42 Abs. 1 Var. 1 VwGO): Abwehr eines </a:t>
            </a:r>
            <a:r>
              <a:rPr lang="de-DE" altLang="de-DE" u="sng" dirty="0" smtClean="0">
                <a:solidFill>
                  <a:srgbClr val="000000"/>
                </a:solidFill>
                <a:latin typeface="Arial" panose="020B0604020202020204" pitchFamily="34" charset="0"/>
                <a:cs typeface="+mn-cs"/>
              </a:rPr>
              <a:t>belastenden</a:t>
            </a:r>
            <a:r>
              <a:rPr lang="de-DE" altLang="de-DE" dirty="0" smtClean="0">
                <a:solidFill>
                  <a:srgbClr val="000000"/>
                </a:solidFill>
                <a:latin typeface="Arial" panose="020B0604020202020204" pitchFamily="34" charset="0"/>
                <a:cs typeface="+mn-cs"/>
              </a:rPr>
              <a:t> Verwaltungsakts</a:t>
            </a:r>
          </a:p>
          <a:p>
            <a:pPr marL="342900" indent="-342900" hangingPunct="0">
              <a:spcAft>
                <a:spcPts val="0"/>
              </a:spcAft>
              <a:buClrTx/>
              <a:buFont typeface="Arial" panose="020B0604020202020204" pitchFamily="34" charset="0"/>
              <a:buChar char="•"/>
              <a:defRPr/>
            </a:pPr>
            <a:r>
              <a:rPr lang="de-DE" altLang="de-DE" b="1" dirty="0" smtClean="0">
                <a:solidFill>
                  <a:srgbClr val="000000"/>
                </a:solidFill>
                <a:latin typeface="Arial" panose="020B0604020202020204" pitchFamily="34" charset="0"/>
                <a:cs typeface="+mn-cs"/>
              </a:rPr>
              <a:t>Verpflichtungsklage</a:t>
            </a:r>
            <a:r>
              <a:rPr lang="de-DE" altLang="de-DE" dirty="0" smtClean="0">
                <a:solidFill>
                  <a:srgbClr val="000000"/>
                </a:solidFill>
                <a:latin typeface="Arial" panose="020B0604020202020204" pitchFamily="34" charset="0"/>
                <a:cs typeface="+mn-cs"/>
              </a:rPr>
              <a:t> (§ 42 Abs. 1 Var. 2 VwGO): Klage auf Erlass eines </a:t>
            </a:r>
            <a:r>
              <a:rPr lang="de-DE" altLang="de-DE" u="sng" dirty="0" smtClean="0">
                <a:solidFill>
                  <a:srgbClr val="000000"/>
                </a:solidFill>
                <a:latin typeface="Arial" panose="020B0604020202020204" pitchFamily="34" charset="0"/>
                <a:cs typeface="+mn-cs"/>
              </a:rPr>
              <a:t>begünstigenden</a:t>
            </a:r>
            <a:r>
              <a:rPr lang="de-DE" altLang="de-DE" dirty="0" smtClean="0">
                <a:solidFill>
                  <a:srgbClr val="000000"/>
                </a:solidFill>
                <a:latin typeface="Arial" panose="020B0604020202020204" pitchFamily="34" charset="0"/>
                <a:cs typeface="+mn-cs"/>
              </a:rPr>
              <a:t> Verwaltungsakts </a:t>
            </a:r>
          </a:p>
          <a:p>
            <a:pPr marL="285750" indent="-285750" hangingPunct="0">
              <a:spcAft>
                <a:spcPts val="0"/>
              </a:spcAft>
              <a:buClrTx/>
              <a:buFontTx/>
              <a:buChar char="-"/>
              <a:defRPr/>
            </a:pPr>
            <a:endParaRPr lang="de-DE" altLang="de-DE" sz="2200" dirty="0">
              <a:solidFill>
                <a:srgbClr val="000000"/>
              </a:solidFill>
              <a:latin typeface="Arial" panose="020B0604020202020204" pitchFamily="34" charset="0"/>
              <a:cs typeface="+mn-cs"/>
            </a:endParaRPr>
          </a:p>
          <a:p>
            <a:pPr hangingPunct="0">
              <a:spcAft>
                <a:spcPts val="0"/>
              </a:spcAft>
              <a:buClrTx/>
              <a:defRPr/>
            </a:pPr>
            <a:r>
              <a:rPr lang="de-DE" altLang="de-DE" sz="2200" dirty="0" smtClean="0">
                <a:solidFill>
                  <a:srgbClr val="000000"/>
                </a:solidFill>
                <a:latin typeface="Arial" panose="020B0604020202020204" pitchFamily="34" charset="0"/>
                <a:cs typeface="+mn-cs"/>
              </a:rPr>
              <a:t>Eilrechtsschutz (bis zur Entscheidung in der Hauptsache): </a:t>
            </a:r>
          </a:p>
          <a:p>
            <a:pPr hangingPunct="0">
              <a:spcAft>
                <a:spcPts val="0"/>
              </a:spcAft>
              <a:buClrTx/>
              <a:defRPr/>
            </a:pPr>
            <a:endParaRPr lang="de-DE" altLang="de-DE" sz="2200" dirty="0">
              <a:solidFill>
                <a:srgbClr val="000000"/>
              </a:solidFill>
              <a:latin typeface="Arial" panose="020B0604020202020204" pitchFamily="34" charset="0"/>
              <a:cs typeface="+mn-cs"/>
            </a:endParaRPr>
          </a:p>
          <a:p>
            <a:pPr marL="285750" indent="-285750" hangingPunct="0">
              <a:spcAft>
                <a:spcPts val="600"/>
              </a:spcAft>
              <a:buClrTx/>
              <a:buFont typeface="Arial" panose="020B0604020202020204" pitchFamily="34" charset="0"/>
              <a:buChar char="•"/>
              <a:defRPr/>
            </a:pPr>
            <a:r>
              <a:rPr lang="de-DE" altLang="de-DE" b="1" dirty="0" smtClean="0">
                <a:solidFill>
                  <a:srgbClr val="000000"/>
                </a:solidFill>
                <a:latin typeface="Arial" panose="020B0604020202020204" pitchFamily="34" charset="0"/>
                <a:cs typeface="+mn-cs"/>
              </a:rPr>
              <a:t>§ 80 Abs. 5 VwGO: </a:t>
            </a:r>
            <a:r>
              <a:rPr lang="de-DE" altLang="de-DE" dirty="0" smtClean="0">
                <a:solidFill>
                  <a:srgbClr val="000000"/>
                </a:solidFill>
                <a:latin typeface="Arial" panose="020B0604020202020204" pitchFamily="34" charset="0"/>
                <a:cs typeface="+mn-cs"/>
              </a:rPr>
              <a:t>vorläufige Abwehr der Vollziehung eines belastenden VA bis zur Entscheidung über den Widerspruch / die </a:t>
            </a:r>
            <a:r>
              <a:rPr lang="de-DE" altLang="de-DE" u="sng" dirty="0" smtClean="0">
                <a:solidFill>
                  <a:srgbClr val="000000"/>
                </a:solidFill>
                <a:latin typeface="Arial" panose="020B0604020202020204" pitchFamily="34" charset="0"/>
                <a:cs typeface="+mn-cs"/>
              </a:rPr>
              <a:t>Anfechtungs</a:t>
            </a:r>
            <a:r>
              <a:rPr lang="de-DE" altLang="de-DE" dirty="0" smtClean="0">
                <a:solidFill>
                  <a:srgbClr val="000000"/>
                </a:solidFill>
                <a:latin typeface="Arial" panose="020B0604020202020204" pitchFamily="34" charset="0"/>
                <a:cs typeface="+mn-cs"/>
              </a:rPr>
              <a:t>klage</a:t>
            </a:r>
          </a:p>
          <a:p>
            <a:pPr marL="628650" lvl="1" hangingPunct="0">
              <a:spcAft>
                <a:spcPts val="0"/>
              </a:spcAft>
              <a:buClrTx/>
              <a:buFontTx/>
              <a:buChar char="-"/>
              <a:defRPr/>
            </a:pPr>
            <a:r>
              <a:rPr lang="de-DE" altLang="de-DE" sz="1600" dirty="0" smtClean="0">
                <a:solidFill>
                  <a:srgbClr val="000000"/>
                </a:solidFill>
                <a:latin typeface="Arial" panose="020B0604020202020204" pitchFamily="34" charset="0"/>
                <a:cs typeface="+mn-cs"/>
              </a:rPr>
              <a:t>Antrag auf </a:t>
            </a:r>
            <a:r>
              <a:rPr lang="de-DE" altLang="de-DE" sz="1600" b="1" dirty="0" smtClean="0">
                <a:solidFill>
                  <a:srgbClr val="000000"/>
                </a:solidFill>
                <a:latin typeface="Arial" panose="020B0604020202020204" pitchFamily="34" charset="0"/>
                <a:cs typeface="+mn-cs"/>
              </a:rPr>
              <a:t>Wiederherstellung der aufschiebenden Wirkung, </a:t>
            </a:r>
            <a:r>
              <a:rPr lang="de-DE" altLang="de-DE" sz="1600" dirty="0" smtClean="0">
                <a:solidFill>
                  <a:srgbClr val="000000"/>
                </a:solidFill>
                <a:latin typeface="Arial" panose="020B0604020202020204" pitchFamily="34" charset="0"/>
                <a:cs typeface="+mn-cs"/>
              </a:rPr>
              <a:t>wenn die Behörde den Sofortvollzug angeordnet hat (§ 80 Abs. 5 S. 1 Var. 2; im AsylG praktisch irrelevant)</a:t>
            </a:r>
          </a:p>
          <a:p>
            <a:pPr marL="628650" lvl="1" hangingPunct="0">
              <a:spcAft>
                <a:spcPts val="0"/>
              </a:spcAft>
              <a:buClrTx/>
              <a:buFontTx/>
              <a:buChar char="-"/>
              <a:defRPr/>
            </a:pPr>
            <a:r>
              <a:rPr lang="de-DE" altLang="de-DE" sz="1600" dirty="0" smtClean="0">
                <a:solidFill>
                  <a:srgbClr val="000000"/>
                </a:solidFill>
                <a:latin typeface="Arial" panose="020B0604020202020204" pitchFamily="34" charset="0"/>
                <a:cs typeface="+mn-cs"/>
              </a:rPr>
              <a:t>Antrag auf </a:t>
            </a:r>
            <a:r>
              <a:rPr lang="de-DE" altLang="de-DE" sz="1600" b="1" dirty="0" smtClean="0">
                <a:solidFill>
                  <a:srgbClr val="000000"/>
                </a:solidFill>
                <a:latin typeface="Arial" panose="020B0604020202020204" pitchFamily="34" charset="0"/>
                <a:cs typeface="+mn-cs"/>
              </a:rPr>
              <a:t>Anordnung der aufschiebenden Wirkung, </a:t>
            </a:r>
            <a:r>
              <a:rPr lang="de-DE" altLang="de-DE" sz="1600" dirty="0" smtClean="0">
                <a:solidFill>
                  <a:srgbClr val="000000"/>
                </a:solidFill>
                <a:latin typeface="Arial" panose="020B0604020202020204" pitchFamily="34" charset="0"/>
                <a:cs typeface="+mn-cs"/>
              </a:rPr>
              <a:t>wenn der Verwaltungsakt </a:t>
            </a:r>
            <a:r>
              <a:rPr lang="de-DE" altLang="de-DE" sz="1600" u="sng" dirty="0" smtClean="0">
                <a:solidFill>
                  <a:srgbClr val="000000"/>
                </a:solidFill>
                <a:latin typeface="Arial" panose="020B0604020202020204" pitchFamily="34" charset="0"/>
                <a:cs typeface="+mn-cs"/>
              </a:rPr>
              <a:t>kraft gesetzlicher Regelung</a:t>
            </a:r>
            <a:r>
              <a:rPr lang="de-DE" altLang="de-DE" sz="1600" dirty="0" smtClean="0">
                <a:solidFill>
                  <a:srgbClr val="000000"/>
                </a:solidFill>
                <a:latin typeface="Arial" panose="020B0604020202020204" pitchFamily="34" charset="0"/>
                <a:cs typeface="+mn-cs"/>
              </a:rPr>
              <a:t> sofort vollziehbar ist (§ 80 Abs. 5 S. 1 Var. 1 VwGO; § 75 AsylG)</a:t>
            </a:r>
          </a:p>
          <a:p>
            <a:pPr marL="628650" lvl="1" hangingPunct="0">
              <a:spcAft>
                <a:spcPts val="0"/>
              </a:spcAft>
              <a:buClrTx/>
              <a:buFontTx/>
              <a:buChar char="-"/>
              <a:defRPr/>
            </a:pPr>
            <a:endParaRPr lang="de-DE" altLang="de-DE" sz="1600" dirty="0" smtClean="0">
              <a:solidFill>
                <a:srgbClr val="000000"/>
              </a:solidFill>
              <a:latin typeface="Arial" panose="020B0604020202020204" pitchFamily="34" charset="0"/>
              <a:cs typeface="+mn-cs"/>
            </a:endParaRPr>
          </a:p>
          <a:p>
            <a:pPr marL="285750" lvl="1" hangingPunct="0">
              <a:spcAft>
                <a:spcPts val="600"/>
              </a:spcAft>
              <a:buClrTx/>
              <a:buFont typeface="Arial" panose="020B0604020202020204" pitchFamily="34" charset="0"/>
              <a:buChar char="•"/>
              <a:defRPr/>
            </a:pPr>
            <a:r>
              <a:rPr lang="de-DE" altLang="de-DE" b="1" dirty="0" smtClean="0">
                <a:solidFill>
                  <a:srgbClr val="000000"/>
                </a:solidFill>
                <a:latin typeface="Arial" panose="020B0604020202020204" pitchFamily="34" charset="0"/>
                <a:cs typeface="+mn-cs"/>
              </a:rPr>
              <a:t>§ 123 Abs. 1 VwGO: </a:t>
            </a:r>
            <a:r>
              <a:rPr lang="de-DE" altLang="de-DE" dirty="0" smtClean="0">
                <a:solidFill>
                  <a:srgbClr val="000000"/>
                </a:solidFill>
                <a:latin typeface="Arial" panose="020B0604020202020204" pitchFamily="34" charset="0"/>
                <a:cs typeface="+mn-cs"/>
              </a:rPr>
              <a:t>vorläufige Regelung eines Zustands bis zur Entscheidung über die </a:t>
            </a:r>
            <a:r>
              <a:rPr lang="de-DE" altLang="de-DE" u="sng" dirty="0" smtClean="0">
                <a:solidFill>
                  <a:srgbClr val="000000"/>
                </a:solidFill>
                <a:latin typeface="Arial" panose="020B0604020202020204" pitchFamily="34" charset="0"/>
                <a:cs typeface="+mn-cs"/>
              </a:rPr>
              <a:t>(Verpflichtungs-)</a:t>
            </a:r>
            <a:r>
              <a:rPr lang="de-DE" altLang="de-DE" dirty="0" smtClean="0">
                <a:solidFill>
                  <a:srgbClr val="000000"/>
                </a:solidFill>
                <a:latin typeface="Arial" panose="020B0604020202020204" pitchFamily="34" charset="0"/>
                <a:cs typeface="+mn-cs"/>
              </a:rPr>
              <a:t>Klage</a:t>
            </a:r>
          </a:p>
          <a:p>
            <a:pPr marL="628650" lvl="2" hangingPunct="0">
              <a:spcAft>
                <a:spcPts val="0"/>
              </a:spcAft>
              <a:buClrTx/>
              <a:buFontTx/>
              <a:buChar char="-"/>
              <a:defRPr/>
            </a:pPr>
            <a:r>
              <a:rPr lang="de-DE" altLang="de-DE" sz="1600" dirty="0" smtClean="0">
                <a:solidFill>
                  <a:srgbClr val="000000"/>
                </a:solidFill>
                <a:latin typeface="Arial" panose="020B0604020202020204" pitchFamily="34" charset="0"/>
                <a:cs typeface="+mn-cs"/>
              </a:rPr>
              <a:t>Erlass einer </a:t>
            </a:r>
            <a:r>
              <a:rPr lang="de-DE" altLang="de-DE" sz="1600" b="1" dirty="0" smtClean="0">
                <a:solidFill>
                  <a:srgbClr val="000000"/>
                </a:solidFill>
                <a:latin typeface="Arial" panose="020B0604020202020204" pitchFamily="34" charset="0"/>
                <a:cs typeface="+mn-cs"/>
              </a:rPr>
              <a:t>Sicherungs- oder Regelungsanordnung </a:t>
            </a:r>
            <a:r>
              <a:rPr lang="de-DE" altLang="de-DE" sz="1600" dirty="0" smtClean="0">
                <a:solidFill>
                  <a:srgbClr val="000000"/>
                </a:solidFill>
                <a:latin typeface="Arial" panose="020B0604020202020204" pitchFamily="34" charset="0"/>
                <a:cs typeface="+mn-cs"/>
              </a:rPr>
              <a:t>(„einstweilige Anordnung“)</a:t>
            </a:r>
          </a:p>
          <a:p>
            <a:pPr marL="628650" lvl="2" hangingPunct="0">
              <a:spcAft>
                <a:spcPts val="0"/>
              </a:spcAft>
              <a:buClrTx/>
              <a:buFontTx/>
              <a:buChar char="-"/>
              <a:defRPr/>
            </a:pPr>
            <a:r>
              <a:rPr lang="de-DE" altLang="de-DE" sz="1600" dirty="0" smtClean="0">
                <a:solidFill>
                  <a:srgbClr val="000000"/>
                </a:solidFill>
                <a:latin typeface="Arial" panose="020B0604020202020204" pitchFamily="34" charset="0"/>
                <a:cs typeface="+mn-cs"/>
              </a:rPr>
              <a:t>wichtig: i.d.R. </a:t>
            </a:r>
            <a:r>
              <a:rPr lang="de-DE" altLang="de-DE" sz="1600" u="sng" dirty="0" smtClean="0">
                <a:solidFill>
                  <a:srgbClr val="000000"/>
                </a:solidFill>
                <a:latin typeface="Arial" panose="020B0604020202020204" pitchFamily="34" charset="0"/>
                <a:cs typeface="+mn-cs"/>
              </a:rPr>
              <a:t>keine „Vorwegnahme der Hauptsache“</a:t>
            </a:r>
            <a:r>
              <a:rPr lang="de-DE" altLang="de-DE" sz="1600" dirty="0" smtClean="0">
                <a:solidFill>
                  <a:srgbClr val="000000"/>
                </a:solidFill>
                <a:latin typeface="Arial" panose="020B0604020202020204" pitchFamily="34" charset="0"/>
                <a:cs typeface="+mn-cs"/>
              </a:rPr>
              <a:t> erreichbar</a:t>
            </a:r>
          </a:p>
          <a:p>
            <a:pPr marL="806450" lvl="1" indent="-354013" hangingPunct="0">
              <a:spcAft>
                <a:spcPts val="0"/>
              </a:spcAft>
              <a:buClrTx/>
              <a:buFontTx/>
              <a:buChar char="-"/>
              <a:defRPr/>
            </a:pPr>
            <a:endParaRPr lang="de-DE" altLang="de-DE" sz="2000" dirty="0">
              <a:solidFill>
                <a:srgbClr val="000000"/>
              </a:solidFill>
              <a:latin typeface="Arial" panose="020B0604020202020204" pitchFamily="34" charset="0"/>
              <a:cs typeface="+mn-cs"/>
            </a:endParaRPr>
          </a:p>
        </p:txBody>
      </p:sp>
      <p:pic>
        <p:nvPicPr>
          <p:cNvPr id="1741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smtClean="0">
                <a:solidFill>
                  <a:srgbClr val="000000"/>
                </a:solidFill>
                <a:latin typeface="Arial" panose="020B0604020202020204" pitchFamily="34" charset="0"/>
              </a:rPr>
              <a:t>RaVG </a:t>
            </a:r>
            <a:r>
              <a:rPr lang="de-DE" altLang="de-DE" sz="1400" dirty="0">
                <a:solidFill>
                  <a:srgbClr val="000000"/>
                </a:solidFill>
                <a:latin typeface="Arial" panose="020B0604020202020204" pitchFamily="34" charset="0"/>
              </a:rPr>
              <a:t>Dr. Philipp Wittmann (VG Karlsruhe / Wissenschaftlicher Mitarbeiter am BVerfG) – </a:t>
            </a:r>
            <a:r>
              <a:rPr lang="de-DE" altLang="de-DE" sz="1400" dirty="0" smtClean="0">
                <a:solidFill>
                  <a:srgbClr val="000000"/>
                </a:solidFill>
                <a:latin typeface="Arial" panose="020B0604020202020204" pitchFamily="34" charset="0"/>
              </a:rPr>
              <a:t>Rechtsschutz</a:t>
            </a:r>
            <a:r>
              <a:rPr lang="de-DE" altLang="de-DE" sz="1400" dirty="0">
                <a:solidFill>
                  <a:srgbClr val="000000"/>
                </a:solidFill>
                <a:latin typeface="Arial" panose="020B0604020202020204" pitchFamily="34" charset="0"/>
              </a:rPr>
              <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2021639864"/>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6" end="6"/>
                                            </p:txEl>
                                          </p:spTgt>
                                        </p:tgtEl>
                                        <p:attrNameLst>
                                          <p:attrName>style.visibility</p:attrName>
                                        </p:attrNameLst>
                                      </p:cBhvr>
                                      <p:to>
                                        <p:strVal val="visible"/>
                                      </p:to>
                                    </p:set>
                                    <p:animEffect transition="in" filter="fade">
                                      <p:cBhvr>
                                        <p:cTn id="7" dur="1000"/>
                                        <p:tgtEl>
                                          <p:spTgt spid="3075">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8" end="8"/>
                                            </p:txEl>
                                          </p:spTgt>
                                        </p:tgtEl>
                                        <p:attrNameLst>
                                          <p:attrName>style.visibility</p:attrName>
                                        </p:attrNameLst>
                                      </p:cBhvr>
                                      <p:to>
                                        <p:strVal val="visible"/>
                                      </p:to>
                                    </p:set>
                                    <p:animEffect transition="in" filter="fade">
                                      <p:cBhvr>
                                        <p:cTn id="12" dur="1000"/>
                                        <p:tgtEl>
                                          <p:spTgt spid="3075">
                                            <p:txEl>
                                              <p:pRg st="8" end="8"/>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9" end="9"/>
                                            </p:txEl>
                                          </p:spTgt>
                                        </p:tgtEl>
                                        <p:attrNameLst>
                                          <p:attrName>style.visibility</p:attrName>
                                        </p:attrNameLst>
                                      </p:cBhvr>
                                      <p:to>
                                        <p:strVal val="visible"/>
                                      </p:to>
                                    </p:set>
                                    <p:animEffect transition="in" filter="fade">
                                      <p:cBhvr>
                                        <p:cTn id="17" dur="1000"/>
                                        <p:tgtEl>
                                          <p:spTgt spid="3075">
                                            <p:txEl>
                                              <p:pRg st="9" end="9"/>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10" end="10"/>
                                            </p:txEl>
                                          </p:spTgt>
                                        </p:tgtEl>
                                        <p:attrNameLst>
                                          <p:attrName>style.visibility</p:attrName>
                                        </p:attrNameLst>
                                      </p:cBhvr>
                                      <p:to>
                                        <p:strVal val="visible"/>
                                      </p:to>
                                    </p:set>
                                    <p:animEffect transition="in" filter="fade">
                                      <p:cBhvr>
                                        <p:cTn id="22" dur="1000"/>
                                        <p:tgtEl>
                                          <p:spTgt spid="3075">
                                            <p:txEl>
                                              <p:pRg st="10" end="1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075">
                                            <p:txEl>
                                              <p:pRg st="12" end="12"/>
                                            </p:txEl>
                                          </p:spTgt>
                                        </p:tgtEl>
                                        <p:attrNameLst>
                                          <p:attrName>style.visibility</p:attrName>
                                        </p:attrNameLst>
                                      </p:cBhvr>
                                      <p:to>
                                        <p:strVal val="visible"/>
                                      </p:to>
                                    </p:set>
                                    <p:animEffect transition="in" filter="fade">
                                      <p:cBhvr>
                                        <p:cTn id="27" dur="1000"/>
                                        <p:tgtEl>
                                          <p:spTgt spid="3075">
                                            <p:txEl>
                                              <p:pRg st="12" end="1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075">
                                            <p:txEl>
                                              <p:pRg st="13" end="13"/>
                                            </p:txEl>
                                          </p:spTgt>
                                        </p:tgtEl>
                                        <p:attrNameLst>
                                          <p:attrName>style.visibility</p:attrName>
                                        </p:attrNameLst>
                                      </p:cBhvr>
                                      <p:to>
                                        <p:strVal val="visible"/>
                                      </p:to>
                                    </p:set>
                                    <p:animEffect transition="in" filter="fade">
                                      <p:cBhvr>
                                        <p:cTn id="32" dur="1000"/>
                                        <p:tgtEl>
                                          <p:spTgt spid="3075">
                                            <p:txEl>
                                              <p:pRg st="13" end="1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075">
                                            <p:txEl>
                                              <p:pRg st="14" end="14"/>
                                            </p:txEl>
                                          </p:spTgt>
                                        </p:tgtEl>
                                        <p:attrNameLst>
                                          <p:attrName>style.visibility</p:attrName>
                                        </p:attrNameLst>
                                      </p:cBhvr>
                                      <p:to>
                                        <p:strVal val="visible"/>
                                      </p:to>
                                    </p:set>
                                    <p:animEffect transition="in" filter="fade">
                                      <p:cBhvr>
                                        <p:cTn id="37" dur="1000"/>
                                        <p:tgtEl>
                                          <p:spTgt spid="307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0700" y="895350"/>
            <a:ext cx="9072563"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3000" dirty="0" smtClean="0">
                <a:solidFill>
                  <a:srgbClr val="000000"/>
                </a:solidFill>
                <a:latin typeface="Arial" panose="020B0604020202020204" pitchFamily="34" charset="0"/>
              </a:rPr>
              <a:t>VIII</a:t>
            </a:r>
            <a:r>
              <a:rPr lang="de-DE" altLang="de-DE" sz="3000" dirty="0">
                <a:solidFill>
                  <a:srgbClr val="000000"/>
                </a:solidFill>
                <a:latin typeface="Arial" panose="020B0604020202020204" pitchFamily="34" charset="0"/>
              </a:rPr>
              <a:t>. Typische Rechtschutzkonstellationen im Asylverfahrensrecht – </a:t>
            </a:r>
            <a:r>
              <a:rPr lang="de-DE" altLang="de-DE" sz="3000" b="1" dirty="0">
                <a:solidFill>
                  <a:srgbClr val="000000"/>
                </a:solidFill>
                <a:latin typeface="Arial" panose="020B0604020202020204" pitchFamily="34" charset="0"/>
              </a:rPr>
              <a:t>Ablehnungsbescheid </a:t>
            </a:r>
            <a:r>
              <a:rPr lang="de-DE" altLang="de-DE" sz="3000" b="1" u="sng" dirty="0" err="1" smtClean="0">
                <a:solidFill>
                  <a:srgbClr val="000000"/>
                </a:solidFill>
                <a:latin typeface="Arial" panose="020B0604020202020204" pitchFamily="34" charset="0"/>
              </a:rPr>
              <a:t>ou</a:t>
            </a:r>
            <a:r>
              <a:rPr lang="de-DE" altLang="de-DE" sz="3000" dirty="0" smtClean="0">
                <a:solidFill>
                  <a:srgbClr val="000000"/>
                </a:solidFill>
                <a:latin typeface="Arial" panose="020B0604020202020204" pitchFamily="34" charset="0"/>
              </a:rPr>
              <a:t> </a:t>
            </a:r>
            <a:r>
              <a:rPr lang="de-DE" altLang="de-DE" sz="3000" dirty="0">
                <a:solidFill>
                  <a:srgbClr val="000000"/>
                </a:solidFill>
                <a:latin typeface="Arial" panose="020B0604020202020204" pitchFamily="34" charset="0"/>
              </a:rPr>
              <a:t>(</a:t>
            </a:r>
            <a:r>
              <a:rPr lang="de-DE" altLang="de-DE" sz="3000" dirty="0" smtClean="0">
                <a:solidFill>
                  <a:srgbClr val="000000"/>
                </a:solidFill>
                <a:latin typeface="Arial" panose="020B0604020202020204" pitchFamily="34" charset="0"/>
              </a:rPr>
              <a:t>III)</a:t>
            </a:r>
            <a:endParaRPr lang="de-DE" altLang="de-DE" sz="3000" dirty="0">
              <a:solidFill>
                <a:srgbClr val="000000"/>
              </a:solidFill>
              <a:latin typeface="Arial" panose="020B0604020202020204" pitchFamily="34" charset="0"/>
            </a:endParaRP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Rechtsschutz gegen </a:t>
            </a:r>
            <a:r>
              <a:rPr lang="de-DE" altLang="de-DE" sz="2000" b="1" dirty="0" smtClean="0">
                <a:solidFill>
                  <a:srgbClr val="000000"/>
                </a:solidFill>
                <a:latin typeface="Arial" panose="020B0604020202020204" pitchFamily="34" charset="0"/>
                <a:cs typeface="+mn-cs"/>
              </a:rPr>
              <a:t>Ziffer 5:</a:t>
            </a:r>
            <a:r>
              <a:rPr lang="de-DE" altLang="de-DE" sz="2000" dirty="0" smtClean="0">
                <a:solidFill>
                  <a:srgbClr val="000000"/>
                </a:solidFill>
                <a:latin typeface="Arial" panose="020B0604020202020204" pitchFamily="34" charset="0"/>
                <a:cs typeface="+mn-cs"/>
              </a:rPr>
              <a:t> Abschiebungsandrohung</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000" dirty="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Hauptsacheverfahren:</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Anfechtungsklage</a:t>
            </a:r>
          </a:p>
          <a:p>
            <a:pPr marL="774700" lvl="2"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(P) hilfsweise – bei Abweisung des Asylantrags / Ablehnung v. Abschiebeverboten auch im gerichtlichen Verfahren – auch gegen die wegen der </a:t>
            </a:r>
            <a:r>
              <a:rPr lang="de-DE" altLang="de-DE" dirty="0" err="1" smtClean="0">
                <a:solidFill>
                  <a:srgbClr val="000000"/>
                </a:solidFill>
                <a:latin typeface="Arial" panose="020B0604020202020204" pitchFamily="34" charset="0"/>
                <a:cs typeface="+mn-cs"/>
              </a:rPr>
              <a:t>ou</a:t>
            </a:r>
            <a:r>
              <a:rPr lang="de-DE" altLang="de-DE" dirty="0" smtClean="0">
                <a:solidFill>
                  <a:srgbClr val="000000"/>
                </a:solidFill>
                <a:latin typeface="Arial" panose="020B0604020202020204" pitchFamily="34" charset="0"/>
                <a:cs typeface="+mn-cs"/>
              </a:rPr>
              <a:t>-Ablehnung </a:t>
            </a:r>
            <a:r>
              <a:rPr lang="de-DE" altLang="de-DE" u="sng" dirty="0" smtClean="0">
                <a:solidFill>
                  <a:srgbClr val="000000"/>
                </a:solidFill>
                <a:latin typeface="Arial" panose="020B0604020202020204" pitchFamily="34" charset="0"/>
                <a:cs typeface="+mn-cs"/>
              </a:rPr>
              <a:t>verkürzte Ausreisefrist</a:t>
            </a:r>
            <a:r>
              <a:rPr lang="de-DE" altLang="de-DE" dirty="0" smtClean="0">
                <a:solidFill>
                  <a:srgbClr val="000000"/>
                </a:solidFill>
                <a:latin typeface="Arial" panose="020B0604020202020204" pitchFamily="34" charset="0"/>
                <a:cs typeface="+mn-cs"/>
              </a:rPr>
              <a:t>?</a:t>
            </a:r>
          </a:p>
          <a:p>
            <a:pPr marL="1117600" lvl="2" indent="-342900" algn="just" hangingPunct="0">
              <a:spcAft>
                <a:spcPts val="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rPr>
              <a:t>BVerwG</a:t>
            </a:r>
            <a:r>
              <a:rPr lang="de-DE" altLang="de-DE" sz="1600" dirty="0">
                <a:solidFill>
                  <a:srgbClr val="000000"/>
                </a:solidFill>
                <a:latin typeface="Arial" panose="020B0604020202020204" pitchFamily="34" charset="0"/>
              </a:rPr>
              <a:t>, Beschl. v. 17.02.1986 – 1 B 30/86 –, juris, Rn. 3f</a:t>
            </a:r>
            <a:r>
              <a:rPr lang="de-DE" altLang="de-DE" sz="1600" dirty="0" smtClean="0">
                <a:solidFill>
                  <a:srgbClr val="000000"/>
                </a:solidFill>
                <a:latin typeface="Arial" panose="020B0604020202020204" pitchFamily="34" charset="0"/>
              </a:rPr>
              <a:t>.: </a:t>
            </a:r>
            <a:r>
              <a:rPr lang="de-DE" altLang="de-DE" sz="1600" dirty="0" smtClean="0">
                <a:solidFill>
                  <a:srgbClr val="000000"/>
                </a:solidFill>
                <a:latin typeface="Arial" panose="020B0604020202020204" pitchFamily="34" charset="0"/>
                <a:cs typeface="+mn-cs"/>
              </a:rPr>
              <a:t>nein, da wg. § 37 Abs. 2 AsylG Eilrechtsschutz insoweit genügt </a:t>
            </a:r>
          </a:p>
          <a:p>
            <a:pPr marL="1117600" lvl="2" indent="-342900" algn="just" hangingPunct="0">
              <a:spcAft>
                <a:spcPts val="50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en-US" altLang="de-DE" sz="1600" dirty="0">
                <a:solidFill>
                  <a:srgbClr val="000000"/>
                </a:solidFill>
                <a:latin typeface="Arial" panose="020B0604020202020204" pitchFamily="34" charset="0"/>
                <a:cs typeface="+mn-cs"/>
              </a:rPr>
              <a:t>VGH Bad.-Württ., </a:t>
            </a:r>
            <a:r>
              <a:rPr lang="en-US" altLang="de-DE" sz="1600" dirty="0" err="1">
                <a:solidFill>
                  <a:srgbClr val="000000"/>
                </a:solidFill>
                <a:latin typeface="Arial" panose="020B0604020202020204" pitchFamily="34" charset="0"/>
                <a:cs typeface="+mn-cs"/>
              </a:rPr>
              <a:t>Urt</a:t>
            </a:r>
            <a:r>
              <a:rPr lang="en-US" altLang="de-DE" sz="1600" dirty="0">
                <a:solidFill>
                  <a:srgbClr val="000000"/>
                </a:solidFill>
                <a:latin typeface="Arial" panose="020B0604020202020204" pitchFamily="34" charset="0"/>
                <a:cs typeface="+mn-cs"/>
              </a:rPr>
              <a:t>. v. 11.11.1997 – A 14 S 412/97 –, juris, Rn. </a:t>
            </a:r>
            <a:r>
              <a:rPr lang="en-US" altLang="de-DE" sz="1600" dirty="0" smtClean="0">
                <a:solidFill>
                  <a:srgbClr val="000000"/>
                </a:solidFill>
                <a:latin typeface="Arial" panose="020B0604020202020204" pitchFamily="34" charset="0"/>
                <a:cs typeface="+mn-cs"/>
              </a:rPr>
              <a:t>37f.: </a:t>
            </a:r>
            <a:r>
              <a:rPr lang="en-US" altLang="de-DE" sz="1600" dirty="0" err="1" smtClean="0">
                <a:solidFill>
                  <a:srgbClr val="000000"/>
                </a:solidFill>
                <a:latin typeface="Arial" panose="020B0604020202020204" pitchFamily="34" charset="0"/>
                <a:cs typeface="+mn-cs"/>
              </a:rPr>
              <a:t>doch</a:t>
            </a:r>
            <a:r>
              <a:rPr lang="en-US" altLang="de-DE" sz="1600" dirty="0" smtClean="0">
                <a:solidFill>
                  <a:srgbClr val="000000"/>
                </a:solidFill>
                <a:latin typeface="Arial" panose="020B0604020202020204" pitchFamily="34" charset="0"/>
                <a:cs typeface="+mn-cs"/>
              </a:rPr>
              <a:t>, </a:t>
            </a:r>
            <a:r>
              <a:rPr lang="en-US" altLang="de-DE" sz="1600" dirty="0" err="1" smtClean="0">
                <a:solidFill>
                  <a:srgbClr val="000000"/>
                </a:solidFill>
                <a:latin typeface="Arial" panose="020B0604020202020204" pitchFamily="34" charset="0"/>
                <a:cs typeface="+mn-cs"/>
              </a:rPr>
              <a:t>wenn</a:t>
            </a:r>
            <a:r>
              <a:rPr lang="en-US" altLang="de-DE" sz="1600" dirty="0" smtClean="0">
                <a:solidFill>
                  <a:srgbClr val="000000"/>
                </a:solidFill>
                <a:latin typeface="Arial" panose="020B0604020202020204" pitchFamily="34" charset="0"/>
                <a:cs typeface="+mn-cs"/>
              </a:rPr>
              <a:t> </a:t>
            </a:r>
            <a:r>
              <a:rPr lang="de-DE" altLang="de-DE" sz="1600" dirty="0" smtClean="0">
                <a:solidFill>
                  <a:srgbClr val="000000"/>
                </a:solidFill>
                <a:latin typeface="Arial" panose="020B0604020202020204" pitchFamily="34" charset="0"/>
                <a:cs typeface="+mn-cs"/>
              </a:rPr>
              <a:t>Eilantrag abgelehnt / nicht gestellt wurde</a:t>
            </a: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Eilrechtsschutzverfahren: 		</a:t>
            </a:r>
            <a:r>
              <a:rPr lang="de-DE" altLang="de-DE" sz="2000" b="1" dirty="0" smtClean="0">
                <a:solidFill>
                  <a:srgbClr val="000000"/>
                </a:solidFill>
                <a:latin typeface="Arial" panose="020B0604020202020204" pitchFamily="34" charset="0"/>
                <a:cs typeface="+mn-cs"/>
              </a:rPr>
              <a:t>erforderlich</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Ausreisefrist endet bei </a:t>
            </a:r>
            <a:r>
              <a:rPr lang="de-DE" altLang="de-DE" dirty="0" err="1" smtClean="0">
                <a:solidFill>
                  <a:srgbClr val="000000"/>
                </a:solidFill>
                <a:latin typeface="Arial" panose="020B0604020202020204" pitchFamily="34" charset="0"/>
                <a:cs typeface="+mn-cs"/>
              </a:rPr>
              <a:t>oU</a:t>
            </a:r>
            <a:r>
              <a:rPr lang="de-DE" altLang="de-DE" dirty="0" smtClean="0">
                <a:solidFill>
                  <a:srgbClr val="000000"/>
                </a:solidFill>
                <a:latin typeface="Arial" panose="020B0604020202020204" pitchFamily="34" charset="0"/>
                <a:cs typeface="+mn-cs"/>
              </a:rPr>
              <a:t>-Ablehnung eine Woche nach Bekanntgabe des Ablehnungsbescheids (</a:t>
            </a:r>
            <a:r>
              <a:rPr lang="de-DE" altLang="de-DE" dirty="0">
                <a:solidFill>
                  <a:srgbClr val="000000"/>
                </a:solidFill>
                <a:latin typeface="Arial" panose="020B0604020202020204" pitchFamily="34" charset="0"/>
                <a:cs typeface="+mn-cs"/>
              </a:rPr>
              <a:t>§ 36 Abs. 1 </a:t>
            </a:r>
            <a:r>
              <a:rPr lang="de-DE" altLang="de-DE" dirty="0" smtClean="0">
                <a:solidFill>
                  <a:srgbClr val="000000"/>
                </a:solidFill>
                <a:latin typeface="Arial" panose="020B0604020202020204" pitchFamily="34" charset="0"/>
                <a:cs typeface="+mn-cs"/>
              </a:rPr>
              <a:t>AsylG), d.h. auch bei Klageerhebung bereits vor Eintritt der Unanfechtbarkeit </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keine aufschiebende Wirkung der Klage (§ 75 Abs. 1 AsylG)</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Antrag nach § 80 Abs. 5 VwGO,  Antragsfrist eine Woche (§ 36 Abs. 3 S. 1 AsylG)</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bei Stattgabe im </a:t>
            </a:r>
            <a:r>
              <a:rPr lang="de-DE" altLang="de-DE" dirty="0" err="1" smtClean="0">
                <a:solidFill>
                  <a:srgbClr val="000000"/>
                </a:solidFill>
                <a:latin typeface="Arial" panose="020B0604020202020204" pitchFamily="34" charset="0"/>
                <a:cs typeface="+mn-cs"/>
              </a:rPr>
              <a:t>eRS</a:t>
            </a:r>
            <a:r>
              <a:rPr lang="de-DE" altLang="de-DE" dirty="0" smtClean="0">
                <a:solidFill>
                  <a:srgbClr val="000000"/>
                </a:solidFill>
                <a:latin typeface="Arial" panose="020B0604020202020204" pitchFamily="34" charset="0"/>
                <a:cs typeface="+mn-cs"/>
              </a:rPr>
              <a:t>-Verfahren: Fortführung des Verfahrens wie bei einfacher Ablehnungsentscheidung (§ 37 Abs. 2 AsylG)</a:t>
            </a:r>
            <a:endParaRPr lang="de-DE" altLang="de-DE"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smtClean="0">
              <a:solidFill>
                <a:srgbClr val="000000"/>
              </a:solidFill>
              <a:latin typeface="Arial" panose="020B0604020202020204" pitchFamily="34" charset="0"/>
              <a:cs typeface="+mn-cs"/>
            </a:endParaRPr>
          </a:p>
        </p:txBody>
      </p:sp>
      <p:pic>
        <p:nvPicPr>
          <p:cNvPr id="6041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042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smtClean="0">
                <a:solidFill>
                  <a:srgbClr val="000000"/>
                </a:solidFill>
                <a:latin typeface="Arial" panose="020B0604020202020204" pitchFamily="34" charset="0"/>
              </a:rPr>
              <a:t>RaVG </a:t>
            </a:r>
            <a:r>
              <a:rPr lang="de-DE" altLang="de-DE" sz="1400" dirty="0">
                <a:solidFill>
                  <a:srgbClr val="000000"/>
                </a:solidFill>
                <a:latin typeface="Arial" panose="020B0604020202020204" pitchFamily="34" charset="0"/>
              </a:rPr>
              <a:t>Dr. Philipp Wittmann (VG Karlsruhe / Wissenschaftlicher Mitarbeiter am BVerfG) – </a:t>
            </a:r>
            <a:r>
              <a:rPr lang="de-DE" altLang="de-DE" sz="1400" dirty="0" smtClean="0">
                <a:solidFill>
                  <a:srgbClr val="000000"/>
                </a:solidFill>
                <a:latin typeface="Arial" panose="020B0604020202020204" pitchFamily="34" charset="0"/>
              </a:rPr>
              <a:t>Rechtsschutz</a:t>
            </a:r>
            <a:r>
              <a:rPr lang="de-DE" altLang="de-DE" sz="1400" dirty="0">
                <a:solidFill>
                  <a:srgbClr val="000000"/>
                </a:solidFill>
                <a:latin typeface="Arial" panose="020B0604020202020204" pitchFamily="34" charset="0"/>
              </a:rPr>
              <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5" end="5"/>
                                            </p:txEl>
                                          </p:spTgt>
                                        </p:tgtEl>
                                        <p:attrNameLst>
                                          <p:attrName>style.visibility</p:attrName>
                                        </p:attrNameLst>
                                      </p:cBhvr>
                                      <p:to>
                                        <p:strVal val="visible"/>
                                      </p:to>
                                    </p:set>
                                    <p:animEffect transition="in" filter="fade">
                                      <p:cBhvr>
                                        <p:cTn id="7" dur="1000"/>
                                        <p:tgtEl>
                                          <p:spTgt spid="3075">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6" end="6"/>
                                            </p:txEl>
                                          </p:spTgt>
                                        </p:tgtEl>
                                        <p:attrNameLst>
                                          <p:attrName>style.visibility</p:attrName>
                                        </p:attrNameLst>
                                      </p:cBhvr>
                                      <p:to>
                                        <p:strVal val="visible"/>
                                      </p:to>
                                    </p:set>
                                    <p:animEffect transition="in" filter="fade">
                                      <p:cBhvr>
                                        <p:cTn id="12" dur="1000"/>
                                        <p:tgtEl>
                                          <p:spTgt spid="3075">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7" end="7"/>
                                            </p:txEl>
                                          </p:spTgt>
                                        </p:tgtEl>
                                        <p:attrNameLst>
                                          <p:attrName>style.visibility</p:attrName>
                                        </p:attrNameLst>
                                      </p:cBhvr>
                                      <p:to>
                                        <p:strVal val="visible"/>
                                      </p:to>
                                    </p:set>
                                    <p:animEffect transition="in" filter="fade">
                                      <p:cBhvr>
                                        <p:cTn id="17" dur="1000"/>
                                        <p:tgtEl>
                                          <p:spTgt spid="3075">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8" end="8"/>
                                            </p:txEl>
                                          </p:spTgt>
                                        </p:tgtEl>
                                        <p:attrNameLst>
                                          <p:attrName>style.visibility</p:attrName>
                                        </p:attrNameLst>
                                      </p:cBhvr>
                                      <p:to>
                                        <p:strVal val="visible"/>
                                      </p:to>
                                    </p:set>
                                    <p:animEffect transition="in" filter="fade">
                                      <p:cBhvr>
                                        <p:cTn id="22" dur="1000"/>
                                        <p:tgtEl>
                                          <p:spTgt spid="3075">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500"/>
                                        <p:tgtEl>
                                          <p:spTgt spid="3075">
                                            <p:txEl>
                                              <p:pRg st="6" end="6"/>
                                            </p:txEl>
                                          </p:spTgt>
                                        </p:tgtEl>
                                      </p:cBhvr>
                                    </p:animEffect>
                                    <p:set>
                                      <p:cBhvr>
                                        <p:cTn id="27" dur="1" fill="hold">
                                          <p:stCondLst>
                                            <p:cond delay="499"/>
                                          </p:stCondLst>
                                        </p:cTn>
                                        <p:tgtEl>
                                          <p:spTgt spid="3075">
                                            <p:txEl>
                                              <p:pRg st="6" end="6"/>
                                            </p:txEl>
                                          </p:spTgt>
                                        </p:tgtEl>
                                        <p:attrNameLst>
                                          <p:attrName>style.visibility</p:attrName>
                                        </p:attrNameLst>
                                      </p:cBhvr>
                                      <p:to>
                                        <p:strVal val="hidden"/>
                                      </p:to>
                                    </p:set>
                                  </p:childTnLst>
                                </p:cTn>
                              </p:par>
                              <p:par>
                                <p:cTn id="28" presetID="10" presetClass="exit" presetSubtype="0" fill="hold" nodeType="withEffect">
                                  <p:stCondLst>
                                    <p:cond delay="0"/>
                                  </p:stCondLst>
                                  <p:childTnLst>
                                    <p:animEffect transition="out" filter="fade">
                                      <p:cBhvr>
                                        <p:cTn id="29" dur="500"/>
                                        <p:tgtEl>
                                          <p:spTgt spid="3075">
                                            <p:txEl>
                                              <p:pRg st="7" end="7"/>
                                            </p:txEl>
                                          </p:spTgt>
                                        </p:tgtEl>
                                      </p:cBhvr>
                                    </p:animEffect>
                                    <p:set>
                                      <p:cBhvr>
                                        <p:cTn id="30" dur="1" fill="hold">
                                          <p:stCondLst>
                                            <p:cond delay="499"/>
                                          </p:stCondLst>
                                        </p:cTn>
                                        <p:tgtEl>
                                          <p:spTgt spid="3075">
                                            <p:txEl>
                                              <p:pRg st="7" end="7"/>
                                            </p:txEl>
                                          </p:spTgt>
                                        </p:tgtEl>
                                        <p:attrNameLst>
                                          <p:attrName>style.visibility</p:attrName>
                                        </p:attrNameLst>
                                      </p:cBhvr>
                                      <p:to>
                                        <p:strVal val="hidden"/>
                                      </p:to>
                                    </p:set>
                                  </p:childTnLst>
                                </p:cTn>
                              </p:par>
                              <p:par>
                                <p:cTn id="31" presetID="10" presetClass="exit" presetSubtype="0" fill="hold" nodeType="withEffect">
                                  <p:stCondLst>
                                    <p:cond delay="0"/>
                                  </p:stCondLst>
                                  <p:childTnLst>
                                    <p:animEffect transition="out" filter="fade">
                                      <p:cBhvr>
                                        <p:cTn id="32" dur="500"/>
                                        <p:tgtEl>
                                          <p:spTgt spid="3075">
                                            <p:txEl>
                                              <p:pRg st="8" end="8"/>
                                            </p:txEl>
                                          </p:spTgt>
                                        </p:tgtEl>
                                      </p:cBhvr>
                                    </p:animEffect>
                                    <p:set>
                                      <p:cBhvr>
                                        <p:cTn id="33" dur="1" fill="hold">
                                          <p:stCondLst>
                                            <p:cond delay="499"/>
                                          </p:stCondLst>
                                        </p:cTn>
                                        <p:tgtEl>
                                          <p:spTgt spid="3075">
                                            <p:txEl>
                                              <p:pRg st="8" end="8"/>
                                            </p:txEl>
                                          </p:spTgt>
                                        </p:tgtEl>
                                        <p:attrNameLst>
                                          <p:attrName>style.visibility</p:attrName>
                                        </p:attrNameLst>
                                      </p:cBhvr>
                                      <p:to>
                                        <p:strVal val="hidden"/>
                                      </p:to>
                                    </p:se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3075">
                                            <p:txEl>
                                              <p:pRg st="10" end="10"/>
                                            </p:txEl>
                                          </p:spTgt>
                                        </p:tgtEl>
                                        <p:attrNameLst>
                                          <p:attrName>style.visibility</p:attrName>
                                        </p:attrNameLst>
                                      </p:cBhvr>
                                      <p:to>
                                        <p:strVal val="visible"/>
                                      </p:to>
                                    </p:set>
                                    <p:animEffect transition="in" filter="fade">
                                      <p:cBhvr>
                                        <p:cTn id="38" dur="1000"/>
                                        <p:tgtEl>
                                          <p:spTgt spid="3075">
                                            <p:txEl>
                                              <p:pRg st="10" end="10"/>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3075">
                                            <p:txEl>
                                              <p:pRg st="11" end="11"/>
                                            </p:txEl>
                                          </p:spTgt>
                                        </p:tgtEl>
                                        <p:attrNameLst>
                                          <p:attrName>style.visibility</p:attrName>
                                        </p:attrNameLst>
                                      </p:cBhvr>
                                      <p:to>
                                        <p:strVal val="visible"/>
                                      </p:to>
                                    </p:set>
                                    <p:animEffect transition="in" filter="fade">
                                      <p:cBhvr>
                                        <p:cTn id="43" dur="1000"/>
                                        <p:tgtEl>
                                          <p:spTgt spid="3075">
                                            <p:txEl>
                                              <p:pRg st="11" end="11"/>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3075">
                                            <p:txEl>
                                              <p:pRg st="12" end="12"/>
                                            </p:txEl>
                                          </p:spTgt>
                                        </p:tgtEl>
                                        <p:attrNameLst>
                                          <p:attrName>style.visibility</p:attrName>
                                        </p:attrNameLst>
                                      </p:cBhvr>
                                      <p:to>
                                        <p:strVal val="visible"/>
                                      </p:to>
                                    </p:set>
                                    <p:animEffect transition="in" filter="fade">
                                      <p:cBhvr>
                                        <p:cTn id="48" dur="1000"/>
                                        <p:tgtEl>
                                          <p:spTgt spid="3075">
                                            <p:txEl>
                                              <p:pRg st="12" end="12"/>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3075">
                                            <p:txEl>
                                              <p:pRg st="13" end="13"/>
                                            </p:txEl>
                                          </p:spTgt>
                                        </p:tgtEl>
                                        <p:attrNameLst>
                                          <p:attrName>style.visibility</p:attrName>
                                        </p:attrNameLst>
                                      </p:cBhvr>
                                      <p:to>
                                        <p:strVal val="visible"/>
                                      </p:to>
                                    </p:set>
                                    <p:animEffect transition="in" filter="fade">
                                      <p:cBhvr>
                                        <p:cTn id="53" dur="1000"/>
                                        <p:tgtEl>
                                          <p:spTgt spid="3075">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0700" y="903288"/>
            <a:ext cx="9072563"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3000" dirty="0" smtClean="0">
                <a:solidFill>
                  <a:srgbClr val="000000"/>
                </a:solidFill>
                <a:latin typeface="Arial" panose="020B0604020202020204" pitchFamily="34" charset="0"/>
              </a:rPr>
              <a:t>VIII</a:t>
            </a:r>
            <a:r>
              <a:rPr lang="de-DE" altLang="de-DE" sz="3000" dirty="0">
                <a:solidFill>
                  <a:srgbClr val="000000"/>
                </a:solidFill>
                <a:latin typeface="Arial" panose="020B0604020202020204" pitchFamily="34" charset="0"/>
              </a:rPr>
              <a:t>. Typische Rechtschutzkonstellationen im Asylverfahrensrecht – </a:t>
            </a:r>
            <a:r>
              <a:rPr lang="de-DE" altLang="de-DE" sz="3000" b="1" dirty="0">
                <a:solidFill>
                  <a:srgbClr val="000000"/>
                </a:solidFill>
                <a:latin typeface="Arial" panose="020B0604020202020204" pitchFamily="34" charset="0"/>
              </a:rPr>
              <a:t>Ablehnungsbescheid </a:t>
            </a:r>
            <a:r>
              <a:rPr lang="de-DE" altLang="de-DE" sz="3000" b="1" u="sng" dirty="0" err="1" smtClean="0">
                <a:solidFill>
                  <a:srgbClr val="000000"/>
                </a:solidFill>
                <a:latin typeface="Arial" panose="020B0604020202020204" pitchFamily="34" charset="0"/>
              </a:rPr>
              <a:t>ou</a:t>
            </a:r>
            <a:r>
              <a:rPr lang="de-DE" altLang="de-DE" sz="3000" dirty="0" smtClean="0">
                <a:solidFill>
                  <a:srgbClr val="000000"/>
                </a:solidFill>
                <a:latin typeface="Arial" panose="020B0604020202020204" pitchFamily="34" charset="0"/>
              </a:rPr>
              <a:t> </a:t>
            </a:r>
            <a:r>
              <a:rPr lang="de-DE" altLang="de-DE" sz="3000" dirty="0">
                <a:solidFill>
                  <a:srgbClr val="000000"/>
                </a:solidFill>
                <a:latin typeface="Arial" panose="020B0604020202020204" pitchFamily="34" charset="0"/>
              </a:rPr>
              <a:t>(</a:t>
            </a:r>
            <a:r>
              <a:rPr lang="de-DE" altLang="de-DE" sz="3000" dirty="0" smtClean="0">
                <a:solidFill>
                  <a:srgbClr val="000000"/>
                </a:solidFill>
                <a:latin typeface="Arial" panose="020B0604020202020204" pitchFamily="34" charset="0"/>
              </a:rPr>
              <a:t>IV)</a:t>
            </a:r>
            <a:endParaRPr lang="de-DE" altLang="de-DE" sz="3000" dirty="0">
              <a:solidFill>
                <a:srgbClr val="000000"/>
              </a:solidFill>
              <a:latin typeface="Arial" panose="020B0604020202020204" pitchFamily="34" charset="0"/>
            </a:endParaRP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Rechtsschutz gegen </a:t>
            </a:r>
            <a:r>
              <a:rPr lang="de-DE" altLang="de-DE" sz="2000" b="1" dirty="0" smtClean="0">
                <a:solidFill>
                  <a:srgbClr val="000000"/>
                </a:solidFill>
                <a:latin typeface="Arial" panose="020B0604020202020204" pitchFamily="34" charset="0"/>
                <a:cs typeface="+mn-cs"/>
              </a:rPr>
              <a:t>Ziffer 6:</a:t>
            </a:r>
            <a:r>
              <a:rPr lang="de-DE" altLang="de-DE" sz="2000" dirty="0" smtClean="0">
                <a:solidFill>
                  <a:srgbClr val="000000"/>
                </a:solidFill>
                <a:latin typeface="Arial" panose="020B0604020202020204" pitchFamily="34" charset="0"/>
                <a:cs typeface="+mn-cs"/>
              </a:rPr>
              <a:t> </a:t>
            </a:r>
            <a:r>
              <a:rPr lang="de-DE" altLang="de-DE" sz="2000" u="sng" dirty="0" smtClean="0">
                <a:solidFill>
                  <a:srgbClr val="000000"/>
                </a:solidFill>
                <a:latin typeface="Arial" panose="020B0604020202020204" pitchFamily="34" charset="0"/>
                <a:cs typeface="+mn-cs"/>
              </a:rPr>
              <a:t>Anordnung und Befristung</a:t>
            </a:r>
            <a:r>
              <a:rPr lang="de-DE" altLang="de-DE" sz="2000" dirty="0" smtClean="0">
                <a:solidFill>
                  <a:srgbClr val="000000"/>
                </a:solidFill>
                <a:latin typeface="Arial" panose="020B0604020202020204" pitchFamily="34" charset="0"/>
                <a:cs typeface="+mn-cs"/>
              </a:rPr>
              <a:t> eines Einreise- und Aufenthaltsverbots nach § 11 Abs. 7 AufenthG (nur § 29a AsylG / Folgeanträge)</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3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400" b="1" dirty="0" smtClean="0">
                <a:solidFill>
                  <a:srgbClr val="000000"/>
                </a:solidFill>
                <a:latin typeface="Arial" panose="020B0604020202020204" pitchFamily="34" charset="0"/>
                <a:cs typeface="+mn-cs"/>
              </a:rPr>
              <a:t>Achtung: </a:t>
            </a:r>
            <a:r>
              <a:rPr lang="de-DE" altLang="de-DE" sz="1400" dirty="0" smtClean="0">
                <a:solidFill>
                  <a:srgbClr val="000000"/>
                </a:solidFill>
                <a:latin typeface="Arial" panose="020B0604020202020204" pitchFamily="34" charset="0"/>
                <a:cs typeface="+mn-cs"/>
              </a:rPr>
              <a:t>§ 11 Abs. 1 AufenthG regelt ein </a:t>
            </a:r>
            <a:r>
              <a:rPr lang="de-DE" altLang="de-DE" sz="1400" u="sng" dirty="0" smtClean="0">
                <a:solidFill>
                  <a:srgbClr val="000000"/>
                </a:solidFill>
                <a:latin typeface="Arial" panose="020B0604020202020204" pitchFamily="34" charset="0"/>
                <a:cs typeface="+mn-cs"/>
              </a:rPr>
              <a:t>gesetzliches</a:t>
            </a:r>
            <a:r>
              <a:rPr lang="de-DE" altLang="de-DE" sz="1400" dirty="0" smtClean="0">
                <a:solidFill>
                  <a:srgbClr val="000000"/>
                </a:solidFill>
                <a:latin typeface="Arial" panose="020B0604020202020204" pitchFamily="34" charset="0"/>
                <a:cs typeface="+mn-cs"/>
              </a:rPr>
              <a:t> Einreise- und Aufenthaltsverbot, das </a:t>
            </a:r>
            <a:r>
              <a:rPr lang="de-DE" altLang="de-DE" sz="1400" u="sng" dirty="0" smtClean="0">
                <a:solidFill>
                  <a:srgbClr val="000000"/>
                </a:solidFill>
                <a:latin typeface="Arial" panose="020B0604020202020204" pitchFamily="34" charset="0"/>
                <a:cs typeface="+mn-cs"/>
              </a:rPr>
              <a:t>nur im Fall der tatsächlichen Abschiebung</a:t>
            </a:r>
            <a:r>
              <a:rPr lang="de-DE" altLang="de-DE" sz="1400" dirty="0" smtClean="0">
                <a:solidFill>
                  <a:srgbClr val="000000"/>
                </a:solidFill>
                <a:latin typeface="Arial" panose="020B0604020202020204" pitchFamily="34" charset="0"/>
                <a:cs typeface="+mn-cs"/>
              </a:rPr>
              <a:t> eingreift; </a:t>
            </a:r>
            <a:r>
              <a:rPr lang="de-DE" altLang="de-DE" sz="1400" b="1" dirty="0" smtClean="0">
                <a:solidFill>
                  <a:srgbClr val="000000"/>
                </a:solidFill>
                <a:latin typeface="Arial" panose="020B0604020202020204" pitchFamily="34" charset="0"/>
                <a:cs typeface="+mn-cs"/>
              </a:rPr>
              <a:t>§ 11 Abs. 7 AufenthG </a:t>
            </a:r>
            <a:r>
              <a:rPr lang="de-DE" altLang="de-DE" sz="1400" dirty="0" smtClean="0">
                <a:solidFill>
                  <a:srgbClr val="000000"/>
                </a:solidFill>
                <a:latin typeface="Arial" panose="020B0604020202020204" pitchFamily="34" charset="0"/>
                <a:cs typeface="+mn-cs"/>
              </a:rPr>
              <a:t>ermächtigt im Fall der </a:t>
            </a:r>
            <a:r>
              <a:rPr lang="de-DE" altLang="de-DE" sz="1400" dirty="0" err="1" smtClean="0">
                <a:solidFill>
                  <a:srgbClr val="000000"/>
                </a:solidFill>
                <a:latin typeface="Arial" panose="020B0604020202020204" pitchFamily="34" charset="0"/>
                <a:cs typeface="+mn-cs"/>
              </a:rPr>
              <a:t>oU</a:t>
            </a:r>
            <a:r>
              <a:rPr lang="de-DE" altLang="de-DE" sz="1400" dirty="0" smtClean="0">
                <a:solidFill>
                  <a:srgbClr val="000000"/>
                </a:solidFill>
                <a:latin typeface="Arial" panose="020B0604020202020204" pitchFamily="34" charset="0"/>
                <a:cs typeface="+mn-cs"/>
              </a:rPr>
              <a:t>-Ablehnung </a:t>
            </a:r>
            <a:r>
              <a:rPr lang="de-DE" altLang="de-DE" sz="1400" u="sng" dirty="0" smtClean="0">
                <a:solidFill>
                  <a:srgbClr val="000000"/>
                </a:solidFill>
                <a:latin typeface="Arial" panose="020B0604020202020204" pitchFamily="34" charset="0"/>
                <a:cs typeface="+mn-cs"/>
              </a:rPr>
              <a:t>bei Einreise aus sicherem Herkunftsstaat (§ 29a AsylG) </a:t>
            </a:r>
            <a:r>
              <a:rPr lang="de-DE" altLang="de-DE" sz="1400" dirty="0" smtClean="0">
                <a:solidFill>
                  <a:srgbClr val="000000"/>
                </a:solidFill>
                <a:latin typeface="Arial" panose="020B0604020202020204" pitchFamily="34" charset="0"/>
                <a:cs typeface="+mn-cs"/>
              </a:rPr>
              <a:t>bzw. bei </a:t>
            </a:r>
            <a:r>
              <a:rPr lang="de-DE" altLang="de-DE" sz="1400" u="sng" dirty="0" smtClean="0">
                <a:solidFill>
                  <a:srgbClr val="000000"/>
                </a:solidFill>
                <a:latin typeface="Arial" panose="020B0604020202020204" pitchFamily="34" charset="0"/>
                <a:cs typeface="+mn-cs"/>
              </a:rPr>
              <a:t>wiederholten Folgeanträgen</a:t>
            </a:r>
            <a:r>
              <a:rPr lang="de-DE" altLang="de-DE" sz="1400" dirty="0" smtClean="0">
                <a:solidFill>
                  <a:srgbClr val="000000"/>
                </a:solidFill>
                <a:latin typeface="Arial" panose="020B0604020202020204" pitchFamily="34" charset="0"/>
                <a:cs typeface="+mn-cs"/>
              </a:rPr>
              <a:t> </a:t>
            </a:r>
            <a:r>
              <a:rPr lang="de-DE" altLang="de-DE" sz="1400" b="1" u="sng" dirty="0" smtClean="0">
                <a:solidFill>
                  <a:srgbClr val="000000"/>
                </a:solidFill>
                <a:latin typeface="Arial" panose="020B0604020202020204" pitchFamily="34" charset="0"/>
                <a:cs typeface="+mn-cs"/>
              </a:rPr>
              <a:t>zusätzlich</a:t>
            </a:r>
            <a:r>
              <a:rPr lang="de-DE" altLang="de-DE" sz="1400" dirty="0" smtClean="0">
                <a:solidFill>
                  <a:srgbClr val="000000"/>
                </a:solidFill>
                <a:latin typeface="Arial" panose="020B0604020202020204" pitchFamily="34" charset="0"/>
                <a:cs typeface="+mn-cs"/>
              </a:rPr>
              <a:t> zum </a:t>
            </a:r>
            <a:r>
              <a:rPr lang="de-DE" altLang="de-DE" sz="1400" u="sng" dirty="0" smtClean="0">
                <a:solidFill>
                  <a:srgbClr val="000000"/>
                </a:solidFill>
                <a:latin typeface="Arial" panose="020B0604020202020204" pitchFamily="34" charset="0"/>
                <a:cs typeface="+mn-cs"/>
              </a:rPr>
              <a:t>Erlass</a:t>
            </a:r>
            <a:r>
              <a:rPr lang="de-DE" altLang="de-DE" sz="1400" dirty="0" smtClean="0">
                <a:solidFill>
                  <a:srgbClr val="000000"/>
                </a:solidFill>
                <a:latin typeface="Arial" panose="020B0604020202020204" pitchFamily="34" charset="0"/>
                <a:cs typeface="+mn-cs"/>
              </a:rPr>
              <a:t> eines Einreise-/Aufenthaltsverbots </a:t>
            </a:r>
            <a:r>
              <a:rPr lang="de-DE" altLang="de-DE" sz="1400" u="sng" dirty="0" smtClean="0">
                <a:solidFill>
                  <a:srgbClr val="000000"/>
                </a:solidFill>
                <a:latin typeface="Arial" panose="020B0604020202020204" pitchFamily="34" charset="0"/>
                <a:cs typeface="+mn-cs"/>
              </a:rPr>
              <a:t>unabhängig von einer Abschiebung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000" dirty="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Hauptsacheverfahren:</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Anfechtungsklage, da die Anordnung belastende Wirkung entfaltet</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ggf. hilfsweise Verpflichtungsklage im Hinblick auf kürzere Festsetzung der Dauer</a:t>
            </a:r>
          </a:p>
          <a:p>
            <a:pPr marL="1117600" lvl="2" indent="-342900" algn="just" hangingPunct="0">
              <a:spcAft>
                <a:spcPts val="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cs typeface="+mn-cs"/>
              </a:rPr>
              <a:t>nur </a:t>
            </a:r>
            <a:r>
              <a:rPr lang="de-DE" altLang="de-DE" sz="1600" b="1" dirty="0">
                <a:solidFill>
                  <a:srgbClr val="000000"/>
                </a:solidFill>
                <a:latin typeface="Arial" panose="020B0604020202020204" pitchFamily="34" charset="0"/>
                <a:cs typeface="+mn-cs"/>
              </a:rPr>
              <a:t>zweckmäßig,</a:t>
            </a:r>
            <a:r>
              <a:rPr lang="de-DE" altLang="de-DE" sz="1600" dirty="0">
                <a:solidFill>
                  <a:srgbClr val="000000"/>
                </a:solidFill>
                <a:latin typeface="Arial" panose="020B0604020202020204" pitchFamily="34" charset="0"/>
                <a:cs typeface="+mn-cs"/>
              </a:rPr>
              <a:t> wenn der Kläger eine spätere Rückkehr nach Deutschland tatsächlich </a:t>
            </a:r>
            <a:r>
              <a:rPr lang="de-DE" altLang="de-DE" sz="1600" dirty="0" smtClean="0">
                <a:solidFill>
                  <a:srgbClr val="000000"/>
                </a:solidFill>
                <a:latin typeface="Arial" panose="020B0604020202020204" pitchFamily="34" charset="0"/>
                <a:cs typeface="+mn-cs"/>
              </a:rPr>
              <a:t>anstrebt und </a:t>
            </a:r>
            <a:r>
              <a:rPr lang="de-DE" altLang="de-DE" sz="1600" dirty="0">
                <a:solidFill>
                  <a:srgbClr val="000000"/>
                </a:solidFill>
                <a:latin typeface="Arial" panose="020B0604020202020204" pitchFamily="34" charset="0"/>
                <a:cs typeface="+mn-cs"/>
              </a:rPr>
              <a:t>nicht freiwillig ausreisen </a:t>
            </a:r>
            <a:r>
              <a:rPr lang="de-DE" altLang="de-DE" sz="1600" dirty="0" smtClean="0">
                <a:solidFill>
                  <a:srgbClr val="000000"/>
                </a:solidFill>
                <a:latin typeface="Arial" panose="020B0604020202020204" pitchFamily="34" charset="0"/>
                <a:cs typeface="+mn-cs"/>
              </a:rPr>
              <a:t>will</a:t>
            </a:r>
          </a:p>
          <a:p>
            <a:pPr marL="1117600" lvl="2" indent="-342900" algn="just" hangingPunct="0">
              <a:spcAft>
                <a:spcPts val="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unklar, ob Verpflichtungsklage neben Anfechtungsklage nötig ist (da Ermessensfehler i.d.R. bereits zur Aufhebung der Sperrwirkung führt)</a:t>
            </a:r>
            <a:endParaRPr lang="de-DE" altLang="de-DE" sz="1600" dirty="0">
              <a:solidFill>
                <a:srgbClr val="000000"/>
              </a:solidFill>
              <a:latin typeface="Arial" panose="020B0604020202020204" pitchFamily="34" charset="0"/>
              <a:cs typeface="+mn-cs"/>
            </a:endParaRPr>
          </a:p>
          <a:p>
            <a:pPr marL="1117600" lvl="2"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100" dirty="0" smtClean="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Eilrechtsschutzverfahren: 		</a:t>
            </a:r>
            <a:endParaRPr lang="de-DE" altLang="de-DE" sz="2000" b="1" dirty="0" smtClean="0">
              <a:solidFill>
                <a:srgbClr val="000000"/>
              </a:solidFill>
              <a:latin typeface="Arial" panose="020B0604020202020204" pitchFamily="34" charset="0"/>
              <a:cs typeface="+mn-cs"/>
            </a:endParaRP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in § 36 Abs. 3 S. 10 AsylG eigentlich vom Gesetzgeber vorgesehen </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aber: unnötig, weil Aufenthalts- und Einreiseverbot erst mit Bestandskraft der Asylentscheidung wirksam wird (§ 11 Abs. 7 S. 2 AufenthG)</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smtClean="0">
              <a:solidFill>
                <a:srgbClr val="000000"/>
              </a:solidFill>
              <a:latin typeface="Arial" panose="020B0604020202020204" pitchFamily="34" charset="0"/>
              <a:cs typeface="+mn-cs"/>
            </a:endParaRPr>
          </a:p>
        </p:txBody>
      </p:sp>
      <p:pic>
        <p:nvPicPr>
          <p:cNvPr id="6246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246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smtClean="0">
                <a:solidFill>
                  <a:srgbClr val="000000"/>
                </a:solidFill>
                <a:latin typeface="Arial" panose="020B0604020202020204" pitchFamily="34" charset="0"/>
              </a:rPr>
              <a:t>RaVG </a:t>
            </a:r>
            <a:r>
              <a:rPr lang="de-DE" altLang="de-DE" sz="1400" dirty="0">
                <a:solidFill>
                  <a:srgbClr val="000000"/>
                </a:solidFill>
                <a:latin typeface="Arial" panose="020B0604020202020204" pitchFamily="34" charset="0"/>
              </a:rPr>
              <a:t>Dr. Philipp Wittmann (VG Karlsruhe / Wissenschaftlicher Mitarbeiter am BVerfG) – </a:t>
            </a:r>
            <a:r>
              <a:rPr lang="de-DE" altLang="de-DE" sz="1400" dirty="0" smtClean="0">
                <a:solidFill>
                  <a:srgbClr val="000000"/>
                </a:solidFill>
                <a:latin typeface="Arial" panose="020B0604020202020204" pitchFamily="34" charset="0"/>
              </a:rPr>
              <a:t>Rechtsschutz</a:t>
            </a:r>
            <a:r>
              <a:rPr lang="de-DE" altLang="de-DE" sz="1400" dirty="0">
                <a:solidFill>
                  <a:srgbClr val="000000"/>
                </a:solidFill>
                <a:latin typeface="Arial" panose="020B0604020202020204" pitchFamily="34" charset="0"/>
              </a:rPr>
              <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
        <p:nvSpPr>
          <p:cNvPr id="2" name="Textfeld 1"/>
          <p:cNvSpPr txBox="1"/>
          <p:nvPr/>
        </p:nvSpPr>
        <p:spPr>
          <a:xfrm>
            <a:off x="5462627" y="5868069"/>
            <a:ext cx="1742629" cy="646331"/>
          </a:xfrm>
          <a:prstGeom prst="rect">
            <a:avLst/>
          </a:prstGeom>
          <a:noFill/>
        </p:spPr>
        <p:txBody>
          <a:bodyPr wrap="square" rtlCol="0">
            <a:spAutoFit/>
          </a:bodyPr>
          <a:lstStyle/>
          <a:p>
            <a:r>
              <a:rPr lang="de-DE" altLang="de-DE" b="1" dirty="0">
                <a:solidFill>
                  <a:srgbClr val="000000"/>
                </a:solidFill>
                <a:latin typeface="Arial" panose="020B0604020202020204" pitchFamily="34" charset="0"/>
              </a:rPr>
              <a:t>unnötig</a:t>
            </a:r>
          </a:p>
          <a:p>
            <a:endParaRPr lang="de-DE" dirty="0"/>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4" end="4"/>
                                            </p:txEl>
                                          </p:spTgt>
                                        </p:tgtEl>
                                        <p:attrNameLst>
                                          <p:attrName>style.visibility</p:attrName>
                                        </p:attrNameLst>
                                      </p:cBhvr>
                                      <p:to>
                                        <p:strVal val="visible"/>
                                      </p:to>
                                    </p:set>
                                    <p:animEffect transition="in" filter="fade">
                                      <p:cBhvr>
                                        <p:cTn id="7" dur="1000"/>
                                        <p:tgtEl>
                                          <p:spTgt spid="3075">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7" end="7"/>
                                            </p:txEl>
                                          </p:spTgt>
                                        </p:tgtEl>
                                        <p:attrNameLst>
                                          <p:attrName>style.visibility</p:attrName>
                                        </p:attrNameLst>
                                      </p:cBhvr>
                                      <p:to>
                                        <p:strVal val="visible"/>
                                      </p:to>
                                    </p:set>
                                    <p:animEffect transition="in" filter="fade">
                                      <p:cBhvr>
                                        <p:cTn id="12" dur="1000"/>
                                        <p:tgtEl>
                                          <p:spTgt spid="3075">
                                            <p:txEl>
                                              <p:pRg st="7" end="7"/>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8" end="8"/>
                                            </p:txEl>
                                          </p:spTgt>
                                        </p:tgtEl>
                                        <p:attrNameLst>
                                          <p:attrName>style.visibility</p:attrName>
                                        </p:attrNameLst>
                                      </p:cBhvr>
                                      <p:to>
                                        <p:strVal val="visible"/>
                                      </p:to>
                                    </p:set>
                                    <p:animEffect transition="in" filter="fade">
                                      <p:cBhvr>
                                        <p:cTn id="17" dur="1000"/>
                                        <p:tgtEl>
                                          <p:spTgt spid="3075">
                                            <p:txEl>
                                              <p:pRg st="8" end="8"/>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9" end="9"/>
                                            </p:txEl>
                                          </p:spTgt>
                                        </p:tgtEl>
                                        <p:attrNameLst>
                                          <p:attrName>style.visibility</p:attrName>
                                        </p:attrNameLst>
                                      </p:cBhvr>
                                      <p:to>
                                        <p:strVal val="visible"/>
                                      </p:to>
                                    </p:set>
                                    <p:animEffect transition="in" filter="fade">
                                      <p:cBhvr>
                                        <p:cTn id="22" dur="1000"/>
                                        <p:tgtEl>
                                          <p:spTgt spid="3075">
                                            <p:txEl>
                                              <p:pRg st="9" end="9"/>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075">
                                            <p:txEl>
                                              <p:pRg st="10" end="10"/>
                                            </p:txEl>
                                          </p:spTgt>
                                        </p:tgtEl>
                                        <p:attrNameLst>
                                          <p:attrName>style.visibility</p:attrName>
                                        </p:attrNameLst>
                                      </p:cBhvr>
                                      <p:to>
                                        <p:strVal val="visible"/>
                                      </p:to>
                                    </p:set>
                                    <p:animEffect transition="in" filter="fade">
                                      <p:cBhvr>
                                        <p:cTn id="27" dur="1000"/>
                                        <p:tgtEl>
                                          <p:spTgt spid="3075">
                                            <p:txEl>
                                              <p:pRg st="10" end="1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075">
                                            <p:txEl>
                                              <p:pRg st="13" end="13"/>
                                            </p:txEl>
                                          </p:spTgt>
                                        </p:tgtEl>
                                        <p:attrNameLst>
                                          <p:attrName>style.visibility</p:attrName>
                                        </p:attrNameLst>
                                      </p:cBhvr>
                                      <p:to>
                                        <p:strVal val="visible"/>
                                      </p:to>
                                    </p:set>
                                    <p:animEffect transition="in" filter="fade">
                                      <p:cBhvr>
                                        <p:cTn id="32" dur="1000"/>
                                        <p:tgtEl>
                                          <p:spTgt spid="3075">
                                            <p:txEl>
                                              <p:pRg st="13" end="1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075">
                                            <p:txEl>
                                              <p:pRg st="14" end="14"/>
                                            </p:txEl>
                                          </p:spTgt>
                                        </p:tgtEl>
                                        <p:attrNameLst>
                                          <p:attrName>style.visibility</p:attrName>
                                        </p:attrNameLst>
                                      </p:cBhvr>
                                      <p:to>
                                        <p:strVal val="visible"/>
                                      </p:to>
                                    </p:set>
                                    <p:animEffect transition="in" filter="fade">
                                      <p:cBhvr>
                                        <p:cTn id="37" dur="1000"/>
                                        <p:tgtEl>
                                          <p:spTgt spid="3075">
                                            <p:txEl>
                                              <p:pRg st="14" end="1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
                                        </p:tgtEl>
                                        <p:attrNameLst>
                                          <p:attrName>style.visibility</p:attrName>
                                        </p:attrNameLst>
                                      </p:cBhvr>
                                      <p:to>
                                        <p:strVal val="visible"/>
                                      </p:to>
                                    </p:set>
                                    <p:animEffect transition="in" filter="fade">
                                      <p:cBhvr>
                                        <p:cTn id="42"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0700" y="895350"/>
            <a:ext cx="9072563"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3000" dirty="0" smtClean="0">
                <a:solidFill>
                  <a:srgbClr val="000000"/>
                </a:solidFill>
                <a:latin typeface="Arial" panose="020B0604020202020204" pitchFamily="34" charset="0"/>
              </a:rPr>
              <a:t>VIII</a:t>
            </a:r>
            <a:r>
              <a:rPr lang="de-DE" altLang="de-DE" sz="3000" dirty="0">
                <a:solidFill>
                  <a:srgbClr val="000000"/>
                </a:solidFill>
                <a:latin typeface="Arial" panose="020B0604020202020204" pitchFamily="34" charset="0"/>
              </a:rPr>
              <a:t>. Typische Rechtschutzkonstellationen im Asylverfahrensrecht – </a:t>
            </a:r>
            <a:r>
              <a:rPr lang="de-DE" altLang="de-DE" sz="3000" b="1" dirty="0">
                <a:solidFill>
                  <a:srgbClr val="000000"/>
                </a:solidFill>
                <a:latin typeface="Arial" panose="020B0604020202020204" pitchFamily="34" charset="0"/>
              </a:rPr>
              <a:t>Ablehnungsbescheid </a:t>
            </a:r>
            <a:r>
              <a:rPr lang="de-DE" altLang="de-DE" sz="3000" b="1" u="sng" dirty="0" err="1" smtClean="0">
                <a:solidFill>
                  <a:srgbClr val="000000"/>
                </a:solidFill>
                <a:latin typeface="Arial" panose="020B0604020202020204" pitchFamily="34" charset="0"/>
              </a:rPr>
              <a:t>ou</a:t>
            </a:r>
            <a:r>
              <a:rPr lang="de-DE" altLang="de-DE" sz="3000" dirty="0" smtClean="0">
                <a:solidFill>
                  <a:srgbClr val="000000"/>
                </a:solidFill>
                <a:latin typeface="Arial" panose="020B0604020202020204" pitchFamily="34" charset="0"/>
              </a:rPr>
              <a:t> (V)</a:t>
            </a:r>
            <a:endParaRPr lang="de-DE" altLang="de-DE" sz="3000" dirty="0">
              <a:solidFill>
                <a:srgbClr val="000000"/>
              </a:solidFill>
              <a:latin typeface="Arial" panose="020B0604020202020204" pitchFamily="34" charset="0"/>
            </a:endParaRP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Rechtsschutz gegen </a:t>
            </a:r>
            <a:r>
              <a:rPr lang="de-DE" altLang="de-DE" sz="2000" b="1" dirty="0" smtClean="0">
                <a:solidFill>
                  <a:srgbClr val="000000"/>
                </a:solidFill>
                <a:latin typeface="Arial" panose="020B0604020202020204" pitchFamily="34" charset="0"/>
                <a:cs typeface="+mn-cs"/>
              </a:rPr>
              <a:t>Ziffer 7:</a:t>
            </a:r>
            <a:r>
              <a:rPr lang="de-DE" altLang="de-DE" sz="2000" dirty="0" smtClean="0">
                <a:solidFill>
                  <a:srgbClr val="000000"/>
                </a:solidFill>
                <a:latin typeface="Arial" panose="020B0604020202020204" pitchFamily="34" charset="0"/>
                <a:cs typeface="+mn-cs"/>
              </a:rPr>
              <a:t> Befristung des </a:t>
            </a:r>
            <a:r>
              <a:rPr lang="de-DE" altLang="de-DE" sz="2000" u="sng" dirty="0" smtClean="0">
                <a:solidFill>
                  <a:srgbClr val="000000"/>
                </a:solidFill>
                <a:latin typeface="Arial" panose="020B0604020202020204" pitchFamily="34" charset="0"/>
                <a:cs typeface="+mn-cs"/>
              </a:rPr>
              <a:t>gesetzlichen</a:t>
            </a:r>
            <a:r>
              <a:rPr lang="de-DE" altLang="de-DE" sz="2000" dirty="0" smtClean="0">
                <a:solidFill>
                  <a:srgbClr val="000000"/>
                </a:solidFill>
                <a:latin typeface="Arial" panose="020B0604020202020204" pitchFamily="34" charset="0"/>
                <a:cs typeface="+mn-cs"/>
              </a:rPr>
              <a:t> Einreise- und Aufenthaltsverbots nach § 11 Abs. 1 AufenthG (wie zuvor)</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3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400" b="1" dirty="0" smtClean="0">
                <a:solidFill>
                  <a:srgbClr val="000000"/>
                </a:solidFill>
                <a:latin typeface="Arial" panose="020B0604020202020204" pitchFamily="34" charset="0"/>
                <a:cs typeface="+mn-cs"/>
              </a:rPr>
              <a:t>Achtung: § 11 Abs. 1 AufenthG </a:t>
            </a:r>
            <a:r>
              <a:rPr lang="de-DE" altLang="de-DE" sz="1400" dirty="0" smtClean="0">
                <a:solidFill>
                  <a:srgbClr val="000000"/>
                </a:solidFill>
                <a:latin typeface="Arial" panose="020B0604020202020204" pitchFamily="34" charset="0"/>
                <a:cs typeface="+mn-cs"/>
              </a:rPr>
              <a:t>regelt ein </a:t>
            </a:r>
            <a:r>
              <a:rPr lang="de-DE" altLang="de-DE" sz="1400" u="sng" dirty="0" smtClean="0">
                <a:solidFill>
                  <a:srgbClr val="000000"/>
                </a:solidFill>
                <a:latin typeface="Arial" panose="020B0604020202020204" pitchFamily="34" charset="0"/>
                <a:cs typeface="+mn-cs"/>
              </a:rPr>
              <a:t>gesetzliches</a:t>
            </a:r>
            <a:r>
              <a:rPr lang="de-DE" altLang="de-DE" sz="1400" dirty="0" smtClean="0">
                <a:solidFill>
                  <a:srgbClr val="000000"/>
                </a:solidFill>
                <a:latin typeface="Arial" panose="020B0604020202020204" pitchFamily="34" charset="0"/>
                <a:cs typeface="+mn-cs"/>
              </a:rPr>
              <a:t> Einreise- und Aufenthaltsverbot, das </a:t>
            </a:r>
            <a:r>
              <a:rPr lang="de-DE" altLang="de-DE" sz="1400" u="sng" dirty="0" smtClean="0">
                <a:solidFill>
                  <a:srgbClr val="000000"/>
                </a:solidFill>
                <a:latin typeface="Arial" panose="020B0604020202020204" pitchFamily="34" charset="0"/>
                <a:cs typeface="+mn-cs"/>
              </a:rPr>
              <a:t>nur im Fall der tatsächlichen Abschiebung</a:t>
            </a:r>
            <a:r>
              <a:rPr lang="de-DE" altLang="de-DE" sz="1400" dirty="0" smtClean="0">
                <a:solidFill>
                  <a:srgbClr val="000000"/>
                </a:solidFill>
                <a:latin typeface="Arial" panose="020B0604020202020204" pitchFamily="34" charset="0"/>
                <a:cs typeface="+mn-cs"/>
              </a:rPr>
              <a:t> eingreift; § 11 Abs. 7 AufenthG ermächtigt im Fall der </a:t>
            </a:r>
            <a:r>
              <a:rPr lang="de-DE" altLang="de-DE" sz="1400" dirty="0" err="1" smtClean="0">
                <a:solidFill>
                  <a:srgbClr val="000000"/>
                </a:solidFill>
                <a:latin typeface="Arial" panose="020B0604020202020204" pitchFamily="34" charset="0"/>
                <a:cs typeface="+mn-cs"/>
              </a:rPr>
              <a:t>oU</a:t>
            </a:r>
            <a:r>
              <a:rPr lang="de-DE" altLang="de-DE" sz="1400" dirty="0" smtClean="0">
                <a:solidFill>
                  <a:srgbClr val="000000"/>
                </a:solidFill>
                <a:latin typeface="Arial" panose="020B0604020202020204" pitchFamily="34" charset="0"/>
                <a:cs typeface="+mn-cs"/>
              </a:rPr>
              <a:t>-Ablehnung </a:t>
            </a:r>
            <a:r>
              <a:rPr lang="de-DE" altLang="de-DE" sz="1400" u="sng" dirty="0" smtClean="0">
                <a:solidFill>
                  <a:srgbClr val="000000"/>
                </a:solidFill>
                <a:latin typeface="Arial" panose="020B0604020202020204" pitchFamily="34" charset="0"/>
                <a:cs typeface="+mn-cs"/>
              </a:rPr>
              <a:t>bei Einreise aus sicherem Herkunftsstaat (§ 29a AsylG) </a:t>
            </a:r>
            <a:r>
              <a:rPr lang="de-DE" altLang="de-DE" sz="1400" dirty="0" smtClean="0">
                <a:solidFill>
                  <a:srgbClr val="000000"/>
                </a:solidFill>
                <a:latin typeface="Arial" panose="020B0604020202020204" pitchFamily="34" charset="0"/>
                <a:cs typeface="+mn-cs"/>
              </a:rPr>
              <a:t>bzw. bei </a:t>
            </a:r>
            <a:r>
              <a:rPr lang="de-DE" altLang="de-DE" sz="1400" u="sng" dirty="0" smtClean="0">
                <a:solidFill>
                  <a:srgbClr val="000000"/>
                </a:solidFill>
                <a:latin typeface="Arial" panose="020B0604020202020204" pitchFamily="34" charset="0"/>
                <a:cs typeface="+mn-cs"/>
              </a:rPr>
              <a:t>wiederholten Folgeanträgen</a:t>
            </a:r>
            <a:r>
              <a:rPr lang="de-DE" altLang="de-DE" sz="1400" dirty="0" smtClean="0">
                <a:solidFill>
                  <a:srgbClr val="000000"/>
                </a:solidFill>
                <a:latin typeface="Arial" panose="020B0604020202020204" pitchFamily="34" charset="0"/>
                <a:cs typeface="+mn-cs"/>
              </a:rPr>
              <a:t> </a:t>
            </a:r>
            <a:r>
              <a:rPr lang="de-DE" altLang="de-DE" sz="1400" b="1" u="sng" dirty="0" smtClean="0">
                <a:solidFill>
                  <a:srgbClr val="000000"/>
                </a:solidFill>
                <a:latin typeface="Arial" panose="020B0604020202020204" pitchFamily="34" charset="0"/>
                <a:cs typeface="+mn-cs"/>
              </a:rPr>
              <a:t>zusätzlich</a:t>
            </a:r>
            <a:r>
              <a:rPr lang="de-DE" altLang="de-DE" sz="1400" dirty="0" smtClean="0">
                <a:solidFill>
                  <a:srgbClr val="000000"/>
                </a:solidFill>
                <a:latin typeface="Arial" panose="020B0604020202020204" pitchFamily="34" charset="0"/>
                <a:cs typeface="+mn-cs"/>
              </a:rPr>
              <a:t> zum </a:t>
            </a:r>
            <a:r>
              <a:rPr lang="de-DE" altLang="de-DE" sz="1400" u="sng" dirty="0" smtClean="0">
                <a:solidFill>
                  <a:srgbClr val="000000"/>
                </a:solidFill>
                <a:latin typeface="Arial" panose="020B0604020202020204" pitchFamily="34" charset="0"/>
                <a:cs typeface="+mn-cs"/>
              </a:rPr>
              <a:t>Erlass</a:t>
            </a:r>
            <a:r>
              <a:rPr lang="de-DE" altLang="de-DE" sz="1400" dirty="0" smtClean="0">
                <a:solidFill>
                  <a:srgbClr val="000000"/>
                </a:solidFill>
                <a:latin typeface="Arial" panose="020B0604020202020204" pitchFamily="34" charset="0"/>
                <a:cs typeface="+mn-cs"/>
              </a:rPr>
              <a:t> eines Einreise-/Aufenthaltsverbots unabhängig von einer Abschiebung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smtClean="0">
              <a:solidFill>
                <a:srgbClr val="000000"/>
              </a:solidFill>
              <a:latin typeface="Arial" panose="020B0604020202020204" pitchFamily="34" charset="0"/>
              <a:cs typeface="+mn-cs"/>
            </a:endParaRPr>
          </a:p>
        </p:txBody>
      </p:sp>
      <p:pic>
        <p:nvPicPr>
          <p:cNvPr id="6451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451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smtClean="0">
                <a:solidFill>
                  <a:srgbClr val="000000"/>
                </a:solidFill>
                <a:latin typeface="Arial" panose="020B0604020202020204" pitchFamily="34" charset="0"/>
              </a:rPr>
              <a:t>RaVG </a:t>
            </a:r>
            <a:r>
              <a:rPr lang="de-DE" altLang="de-DE" sz="1400" dirty="0">
                <a:solidFill>
                  <a:srgbClr val="000000"/>
                </a:solidFill>
                <a:latin typeface="Arial" panose="020B0604020202020204" pitchFamily="34" charset="0"/>
              </a:rPr>
              <a:t>Dr. Philipp Wittmann (VG Karlsruhe / Wissenschaftlicher Mitarbeiter am BVerfG) – </a:t>
            </a:r>
            <a:r>
              <a:rPr lang="de-DE" altLang="de-DE" sz="1400" dirty="0" smtClean="0">
                <a:solidFill>
                  <a:srgbClr val="000000"/>
                </a:solidFill>
                <a:latin typeface="Arial" panose="020B0604020202020204" pitchFamily="34" charset="0"/>
              </a:rPr>
              <a:t>Rechtsschutz</a:t>
            </a:r>
            <a:r>
              <a:rPr lang="de-DE" altLang="de-DE" sz="1400" dirty="0">
                <a:solidFill>
                  <a:srgbClr val="000000"/>
                </a:solidFill>
                <a:latin typeface="Arial" panose="020B0604020202020204" pitchFamily="34" charset="0"/>
              </a:rPr>
              <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5" end="5"/>
                                            </p:txEl>
                                          </p:spTgt>
                                        </p:tgtEl>
                                        <p:attrNameLst>
                                          <p:attrName>style.visibility</p:attrName>
                                        </p:attrNameLst>
                                      </p:cBhvr>
                                      <p:to>
                                        <p:strVal val="visible"/>
                                      </p:to>
                                    </p:set>
                                    <p:animEffect transition="in" filter="fade">
                                      <p:cBhvr>
                                        <p:cTn id="7" dur="1000"/>
                                        <p:tgtEl>
                                          <p:spTgt spid="307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0700" y="865188"/>
            <a:ext cx="9072563"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3000" dirty="0" smtClean="0">
                <a:solidFill>
                  <a:srgbClr val="000000"/>
                </a:solidFill>
                <a:latin typeface="Arial" panose="020B0604020202020204" pitchFamily="34" charset="0"/>
              </a:rPr>
              <a:t>VIII</a:t>
            </a:r>
            <a:r>
              <a:rPr lang="de-DE" altLang="de-DE" sz="3000" dirty="0">
                <a:solidFill>
                  <a:srgbClr val="000000"/>
                </a:solidFill>
                <a:latin typeface="Arial" panose="020B0604020202020204" pitchFamily="34" charset="0"/>
              </a:rPr>
              <a:t>. Typische Rechtschutzkonstellationen im Asylverfahrensrecht – </a:t>
            </a:r>
            <a:r>
              <a:rPr lang="de-DE" altLang="de-DE" sz="3000" b="1" dirty="0">
                <a:solidFill>
                  <a:srgbClr val="000000"/>
                </a:solidFill>
                <a:latin typeface="Arial" panose="020B0604020202020204" pitchFamily="34" charset="0"/>
              </a:rPr>
              <a:t>Ablehnungsbescheid </a:t>
            </a:r>
            <a:r>
              <a:rPr lang="de-DE" altLang="de-DE" sz="3000" b="1" u="sng" dirty="0" err="1" smtClean="0">
                <a:solidFill>
                  <a:srgbClr val="000000"/>
                </a:solidFill>
                <a:latin typeface="Arial" panose="020B0604020202020204" pitchFamily="34" charset="0"/>
              </a:rPr>
              <a:t>ou</a:t>
            </a:r>
            <a:r>
              <a:rPr lang="de-DE" altLang="de-DE" sz="3000" dirty="0" smtClean="0">
                <a:solidFill>
                  <a:srgbClr val="000000"/>
                </a:solidFill>
                <a:latin typeface="Arial" panose="020B0604020202020204" pitchFamily="34" charset="0"/>
              </a:rPr>
              <a:t> (VI)</a:t>
            </a:r>
            <a:endParaRPr lang="de-DE" altLang="de-DE" sz="3000" dirty="0">
              <a:solidFill>
                <a:srgbClr val="000000"/>
              </a:solidFill>
              <a:latin typeface="Arial" panose="020B0604020202020204" pitchFamily="34" charset="0"/>
            </a:endParaRP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b="1" dirty="0" smtClean="0">
                <a:solidFill>
                  <a:srgbClr val="000000"/>
                </a:solidFill>
                <a:latin typeface="Arial" panose="020B0604020202020204" pitchFamily="34" charset="0"/>
                <a:cs typeface="+mn-cs"/>
              </a:rPr>
              <a:t>Zusammenfassung – sachdienliche Rechtsschutzanträge: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smtClean="0">
              <a:solidFill>
                <a:srgbClr val="000000"/>
              </a:solidFill>
              <a:latin typeface="Arial" panose="020B0604020202020204" pitchFamily="34" charset="0"/>
              <a:cs typeface="+mn-cs"/>
            </a:endParaRPr>
          </a:p>
          <a:p>
            <a:pPr algn="just" hangingPunct="0">
              <a:spcAft>
                <a:spcPts val="60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200" dirty="0" smtClean="0">
                <a:solidFill>
                  <a:srgbClr val="000000"/>
                </a:solidFill>
                <a:latin typeface="Arial" panose="020B0604020202020204" pitchFamily="34" charset="0"/>
                <a:cs typeface="+mn-cs"/>
              </a:rPr>
              <a:t>Eilrechtsschutz:	</a:t>
            </a:r>
            <a:r>
              <a:rPr lang="de-DE" altLang="de-DE" sz="2200" dirty="0">
                <a:solidFill>
                  <a:srgbClr val="000000"/>
                </a:solidFill>
                <a:latin typeface="Arial" panose="020B0604020202020204" pitchFamily="34" charset="0"/>
                <a:cs typeface="+mn-cs"/>
              </a:rPr>
              <a:t>	</a:t>
            </a:r>
            <a:r>
              <a:rPr lang="de-DE" altLang="de-DE" sz="2200" dirty="0" smtClean="0">
                <a:solidFill>
                  <a:srgbClr val="000000"/>
                </a:solidFill>
                <a:latin typeface="Arial" panose="020B0604020202020204" pitchFamily="34" charset="0"/>
                <a:cs typeface="+mn-cs"/>
              </a:rPr>
              <a:t>Antragsfrist</a:t>
            </a:r>
            <a:r>
              <a:rPr lang="de-DE" altLang="de-DE" sz="2200" dirty="0">
                <a:solidFill>
                  <a:srgbClr val="000000"/>
                </a:solidFill>
                <a:latin typeface="Arial" panose="020B0604020202020204" pitchFamily="34" charset="0"/>
                <a:cs typeface="+mn-cs"/>
              </a:rPr>
              <a:t>: eine Woche (§ </a:t>
            </a:r>
            <a:r>
              <a:rPr lang="de-DE" altLang="de-DE" sz="2200" dirty="0" smtClean="0">
                <a:solidFill>
                  <a:srgbClr val="000000"/>
                </a:solidFill>
                <a:latin typeface="Arial" panose="020B0604020202020204" pitchFamily="34" charset="0"/>
                <a:cs typeface="+mn-cs"/>
              </a:rPr>
              <a:t>36 </a:t>
            </a:r>
            <a:r>
              <a:rPr lang="de-DE" altLang="de-DE" sz="2200" dirty="0">
                <a:solidFill>
                  <a:srgbClr val="000000"/>
                </a:solidFill>
                <a:latin typeface="Arial" panose="020B0604020202020204" pitchFamily="34" charset="0"/>
                <a:cs typeface="+mn-cs"/>
              </a:rPr>
              <a:t>Abs. </a:t>
            </a:r>
            <a:r>
              <a:rPr lang="de-DE" altLang="de-DE" sz="2200" dirty="0" smtClean="0">
                <a:solidFill>
                  <a:srgbClr val="000000"/>
                </a:solidFill>
                <a:latin typeface="Arial" panose="020B0604020202020204" pitchFamily="34" charset="0"/>
                <a:cs typeface="+mn-cs"/>
              </a:rPr>
              <a:t>3 </a:t>
            </a:r>
            <a:r>
              <a:rPr lang="de-DE" altLang="de-DE" sz="2200" dirty="0">
                <a:solidFill>
                  <a:srgbClr val="000000"/>
                </a:solidFill>
                <a:latin typeface="Arial" panose="020B0604020202020204" pitchFamily="34" charset="0"/>
                <a:cs typeface="+mn-cs"/>
              </a:rPr>
              <a:t>S. 1 AsylG)</a:t>
            </a:r>
          </a:p>
          <a:p>
            <a:pPr algn="just" hangingPunct="0">
              <a:spcAft>
                <a:spcPts val="60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00" dirty="0" smtClean="0">
              <a:solidFill>
                <a:srgbClr val="000000"/>
              </a:solidFill>
              <a:latin typeface="Arial" panose="020B0604020202020204" pitchFamily="34" charset="0"/>
              <a:cs typeface="+mn-cs"/>
            </a:endParaRPr>
          </a:p>
          <a:p>
            <a:pPr algn="just" hangingPunct="0">
              <a:spcAft>
                <a:spcPts val="60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smtClean="0">
              <a:solidFill>
                <a:srgbClr val="000000"/>
              </a:solidFill>
              <a:latin typeface="Arial" panose="020B0604020202020204" pitchFamily="34" charset="0"/>
              <a:cs typeface="+mn-cs"/>
            </a:endParaRPr>
          </a:p>
          <a:p>
            <a:pPr algn="just" hangingPunct="0">
              <a:spcAft>
                <a:spcPts val="60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Es </a:t>
            </a:r>
            <a:r>
              <a:rPr lang="de-DE" altLang="de-DE" dirty="0">
                <a:solidFill>
                  <a:srgbClr val="000000"/>
                </a:solidFill>
                <a:latin typeface="Arial" panose="020B0604020202020204" pitchFamily="34" charset="0"/>
                <a:cs typeface="+mn-cs"/>
              </a:rPr>
              <a:t>wird beantragt, die aufschiebende Wirkung der Klage vom 2</a:t>
            </a:r>
            <a:r>
              <a:rPr lang="de-DE" altLang="de-DE" dirty="0" smtClean="0">
                <a:solidFill>
                  <a:srgbClr val="000000"/>
                </a:solidFill>
                <a:latin typeface="Arial" panose="020B0604020202020204" pitchFamily="34" charset="0"/>
                <a:cs typeface="+mn-cs"/>
              </a:rPr>
              <a:t>1.12.2015 </a:t>
            </a:r>
            <a:r>
              <a:rPr lang="de-DE" altLang="de-DE" dirty="0">
                <a:solidFill>
                  <a:srgbClr val="000000"/>
                </a:solidFill>
                <a:latin typeface="Arial" panose="020B0604020202020204" pitchFamily="34" charset="0"/>
                <a:cs typeface="+mn-cs"/>
              </a:rPr>
              <a:t>gegen Ziffer </a:t>
            </a:r>
            <a:r>
              <a:rPr lang="de-DE" altLang="de-DE" dirty="0" smtClean="0">
                <a:solidFill>
                  <a:srgbClr val="000000"/>
                </a:solidFill>
                <a:latin typeface="Arial" panose="020B0604020202020204" pitchFamily="34" charset="0"/>
                <a:cs typeface="+mn-cs"/>
              </a:rPr>
              <a:t>5 </a:t>
            </a:r>
            <a:r>
              <a:rPr lang="de-DE" altLang="de-DE" dirty="0">
                <a:solidFill>
                  <a:srgbClr val="000000"/>
                </a:solidFill>
                <a:latin typeface="Arial" panose="020B0604020202020204" pitchFamily="34" charset="0"/>
                <a:cs typeface="+mn-cs"/>
              </a:rPr>
              <a:t>des Bescheids vom </a:t>
            </a:r>
            <a:r>
              <a:rPr lang="de-DE" altLang="de-DE" dirty="0" smtClean="0">
                <a:solidFill>
                  <a:srgbClr val="000000"/>
                </a:solidFill>
                <a:latin typeface="Arial" panose="020B0604020202020204" pitchFamily="34" charset="0"/>
                <a:cs typeface="+mn-cs"/>
              </a:rPr>
              <a:t>14.12.2015 </a:t>
            </a:r>
            <a:r>
              <a:rPr lang="de-DE" altLang="de-DE" dirty="0">
                <a:solidFill>
                  <a:srgbClr val="000000"/>
                </a:solidFill>
                <a:latin typeface="Arial" panose="020B0604020202020204" pitchFamily="34" charset="0"/>
                <a:cs typeface="+mn-cs"/>
              </a:rPr>
              <a:t>anzuordnen. </a:t>
            </a:r>
          </a:p>
          <a:p>
            <a:pPr marL="0" lvl="1"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0" lvl="1"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Klageverfahren:			Klagefrist: eine Woche (§ 74 Abs. 1 S. 1 HS 2 AsylG)</a:t>
            </a:r>
          </a:p>
          <a:p>
            <a:pPr marL="0" lvl="1"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	</a:t>
            </a:r>
            <a:r>
              <a:rPr lang="de-DE" altLang="de-DE" sz="2000" dirty="0" smtClean="0">
                <a:solidFill>
                  <a:srgbClr val="000000"/>
                </a:solidFill>
                <a:latin typeface="Arial" panose="020B0604020202020204" pitchFamily="34" charset="0"/>
                <a:cs typeface="+mn-cs"/>
              </a:rPr>
              <a:t>					</a:t>
            </a:r>
          </a:p>
          <a:p>
            <a:pPr marL="0" lvl="1"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	</a:t>
            </a:r>
            <a:r>
              <a:rPr lang="de-DE" altLang="de-DE" sz="2000" dirty="0" smtClean="0">
                <a:solidFill>
                  <a:srgbClr val="000000"/>
                </a:solidFill>
                <a:latin typeface="Arial" panose="020B0604020202020204" pitchFamily="34" charset="0"/>
                <a:cs typeface="+mn-cs"/>
              </a:rPr>
              <a:t>					sachdienlicher Klageantrag siehe nächste Folie</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1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smtClean="0">
              <a:solidFill>
                <a:srgbClr val="000000"/>
              </a:solidFill>
              <a:latin typeface="Arial" panose="020B0604020202020204" pitchFamily="34" charset="0"/>
              <a:cs typeface="+mn-cs"/>
            </a:endParaRPr>
          </a:p>
        </p:txBody>
      </p:sp>
      <p:pic>
        <p:nvPicPr>
          <p:cNvPr id="6656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656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smtClean="0">
                <a:solidFill>
                  <a:srgbClr val="000000"/>
                </a:solidFill>
                <a:latin typeface="Arial" panose="020B0604020202020204" pitchFamily="34" charset="0"/>
              </a:rPr>
              <a:t>RaVG </a:t>
            </a:r>
            <a:r>
              <a:rPr lang="de-DE" altLang="de-DE" sz="1400" dirty="0">
                <a:solidFill>
                  <a:srgbClr val="000000"/>
                </a:solidFill>
                <a:latin typeface="Arial" panose="020B0604020202020204" pitchFamily="34" charset="0"/>
              </a:rPr>
              <a:t>Dr. Philipp Wittmann (VG Karlsruhe / Wissenschaftlicher Mitarbeiter am BVerfG) – </a:t>
            </a:r>
            <a:r>
              <a:rPr lang="de-DE" altLang="de-DE" sz="1400" dirty="0" smtClean="0">
                <a:solidFill>
                  <a:srgbClr val="000000"/>
                </a:solidFill>
                <a:latin typeface="Arial" panose="020B0604020202020204" pitchFamily="34" charset="0"/>
              </a:rPr>
              <a:t>Rechtsschutz</a:t>
            </a:r>
            <a:r>
              <a:rPr lang="de-DE" altLang="de-DE" sz="1400" dirty="0">
                <a:solidFill>
                  <a:srgbClr val="000000"/>
                </a:solidFill>
                <a:latin typeface="Arial" panose="020B0604020202020204" pitchFamily="34" charset="0"/>
              </a:rPr>
              <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7" end="7"/>
                                            </p:txEl>
                                          </p:spTgt>
                                        </p:tgtEl>
                                        <p:attrNameLst>
                                          <p:attrName>style.visibility</p:attrName>
                                        </p:attrNameLst>
                                      </p:cBhvr>
                                      <p:to>
                                        <p:strVal val="visible"/>
                                      </p:to>
                                    </p:set>
                                    <p:animEffect transition="in" filter="fade">
                                      <p:cBhvr>
                                        <p:cTn id="7" dur="1000"/>
                                        <p:tgtEl>
                                          <p:spTgt spid="3075">
                                            <p:txEl>
                                              <p:pRg st="7" end="7"/>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11" end="11"/>
                                            </p:txEl>
                                          </p:spTgt>
                                        </p:tgtEl>
                                        <p:attrNameLst>
                                          <p:attrName>style.visibility</p:attrName>
                                        </p:attrNameLst>
                                      </p:cBhvr>
                                      <p:to>
                                        <p:strVal val="visible"/>
                                      </p:to>
                                    </p:set>
                                    <p:animEffect transition="in" filter="fade">
                                      <p:cBhvr>
                                        <p:cTn id="12" dur="1000"/>
                                        <p:tgtEl>
                                          <p:spTgt spid="307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2288" y="895350"/>
            <a:ext cx="9072562"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900" dirty="0" smtClean="0">
                <a:solidFill>
                  <a:srgbClr val="000000"/>
                </a:solidFill>
                <a:latin typeface="Arial" panose="020B0604020202020204" pitchFamily="34" charset="0"/>
              </a:rPr>
              <a:t>VIII</a:t>
            </a:r>
            <a:r>
              <a:rPr lang="de-DE" altLang="de-DE" sz="2900" dirty="0">
                <a:solidFill>
                  <a:srgbClr val="000000"/>
                </a:solidFill>
                <a:latin typeface="Arial" panose="020B0604020202020204" pitchFamily="34" charset="0"/>
              </a:rPr>
              <a:t>. Typische Rechtschutzkonstellationen im Asylverfahrensrecht – </a:t>
            </a:r>
            <a:r>
              <a:rPr lang="de-DE" altLang="de-DE" sz="2900" b="1" dirty="0">
                <a:solidFill>
                  <a:srgbClr val="000000"/>
                </a:solidFill>
                <a:latin typeface="Arial" panose="020B0604020202020204" pitchFamily="34" charset="0"/>
              </a:rPr>
              <a:t>Ablehnungsbescheid </a:t>
            </a:r>
            <a:r>
              <a:rPr lang="de-DE" altLang="de-DE" sz="2900" b="1" u="sng" dirty="0" err="1" smtClean="0">
                <a:solidFill>
                  <a:srgbClr val="000000"/>
                </a:solidFill>
                <a:latin typeface="Arial" panose="020B0604020202020204" pitchFamily="34" charset="0"/>
              </a:rPr>
              <a:t>ou</a:t>
            </a:r>
            <a:r>
              <a:rPr lang="de-DE" altLang="de-DE" sz="2900" dirty="0" smtClean="0">
                <a:solidFill>
                  <a:srgbClr val="000000"/>
                </a:solidFill>
                <a:latin typeface="Arial" panose="020B0604020202020204" pitchFamily="34" charset="0"/>
              </a:rPr>
              <a:t> (VII</a:t>
            </a:r>
            <a:r>
              <a:rPr lang="de-DE" altLang="de-DE" sz="2900" dirty="0">
                <a:solidFill>
                  <a:srgbClr val="000000"/>
                </a:solidFill>
                <a:latin typeface="Arial" panose="020B0604020202020204" pitchFamily="34" charset="0"/>
              </a:rPr>
              <a:t>)</a:t>
            </a: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100" dirty="0" smtClean="0">
              <a:solidFill>
                <a:srgbClr val="000000"/>
              </a:solidFill>
              <a:latin typeface="Arial" panose="020B0604020202020204" pitchFamily="34" charset="0"/>
              <a:cs typeface="+mn-cs"/>
            </a:endParaRPr>
          </a:p>
          <a:p>
            <a:pPr marL="0" lvl="1"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Sachdienlicher Klageantrag: 			</a:t>
            </a:r>
          </a:p>
          <a:p>
            <a:pPr marL="0" lvl="1"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1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Es wird beantragt, Ziffern 5 (und 6) des Bescheids vom 14.12.2015 aufzuheben und die Beklagte zu verpflichten, (den Kläger als Asylberechtigten anzuerkennen und) ihm die Flüchtlingseigenschaft zuzuerkennen,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4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hilfsweise die Beklagte zu verpflichten, dem Kläger subsidiären Schutz zuzuerkennen,</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sowie weiter hilfsweise die Beklagte zur Feststellung zu verpflichten, dass hinsichtlich der Republik Albanien Abschiebungsverbote nach § 60 Abs. 5 und 7 S. 1 AufenthG vorliegen.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400" dirty="0">
                <a:solidFill>
                  <a:srgbClr val="000000"/>
                </a:solidFill>
                <a:latin typeface="Arial" panose="020B0604020202020204" pitchFamily="34" charset="0"/>
                <a:cs typeface="+mn-cs"/>
              </a:rPr>
              <a:t>[Wenn ausnahmsweise zweckmäßig:]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400" dirty="0">
                <a:solidFill>
                  <a:srgbClr val="000000"/>
                </a:solidFill>
                <a:latin typeface="Arial" panose="020B0604020202020204" pitchFamily="34" charset="0"/>
                <a:cs typeface="+mn-cs"/>
              </a:rPr>
              <a:t>Äußerst hilfsweise wird beantragt, die Beklagte unter Aufhebung der Ziffer 7 des Bescheides vom 14.12.2015 zu verpflichten, das gesetzliche Einreiseverbot des § 11 Abs. 1 AufenthG auf X Monate zu befristen / unter Beachtung der Rechtsauffassung des Gerichts erneut über die Dauer des gesetzlichen Einreise- und Aufenthaltsverbots zu entscheiden.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4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400" dirty="0">
                <a:solidFill>
                  <a:srgbClr val="000000"/>
                </a:solidFill>
                <a:latin typeface="Arial" panose="020B0604020202020204" pitchFamily="34" charset="0"/>
                <a:cs typeface="+mn-cs"/>
              </a:rPr>
              <a:t>[Wenn Ablehnung nach § 30 Abs. 3 Nr. 1 – 6 AufenthG:]</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400" dirty="0">
                <a:solidFill>
                  <a:srgbClr val="000000"/>
                </a:solidFill>
                <a:latin typeface="Arial" panose="020B0604020202020204" pitchFamily="34" charset="0"/>
                <a:cs typeface="+mn-cs"/>
              </a:rPr>
              <a:t>Äußerst hilfsweise wird beantragt, die Ziffern 1 und 2 [1 – 3] des Bescheids vom 14.12.2015 insoweit aufzuheben, als der Asylantrag dort als offensichtlich unbegründet im Sinne des § 30 Abs. 3 Nr. 1 – 6 AsylG abgelehnt wird.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smtClean="0">
              <a:solidFill>
                <a:srgbClr val="000000"/>
              </a:solidFill>
              <a:latin typeface="Arial" panose="020B0604020202020204" pitchFamily="34" charset="0"/>
              <a:cs typeface="+mn-cs"/>
            </a:endParaRPr>
          </a:p>
        </p:txBody>
      </p:sp>
      <p:pic>
        <p:nvPicPr>
          <p:cNvPr id="6861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861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smtClean="0">
                <a:solidFill>
                  <a:srgbClr val="000000"/>
                </a:solidFill>
                <a:latin typeface="Arial" panose="020B0604020202020204" pitchFamily="34" charset="0"/>
              </a:rPr>
              <a:t>RaVG </a:t>
            </a:r>
            <a:r>
              <a:rPr lang="de-DE" altLang="de-DE" sz="1400" dirty="0">
                <a:solidFill>
                  <a:srgbClr val="000000"/>
                </a:solidFill>
                <a:latin typeface="Arial" panose="020B0604020202020204" pitchFamily="34" charset="0"/>
              </a:rPr>
              <a:t>Dr. Philipp Wittmann (VG Karlsruhe / Wissenschaftlicher Mitarbeiter am BVerfG) – </a:t>
            </a:r>
            <a:r>
              <a:rPr lang="de-DE" altLang="de-DE" sz="1400" dirty="0" smtClean="0">
                <a:solidFill>
                  <a:srgbClr val="000000"/>
                </a:solidFill>
                <a:latin typeface="Arial" panose="020B0604020202020204" pitchFamily="34" charset="0"/>
              </a:rPr>
              <a:t>Rechtsschutz</a:t>
            </a:r>
            <a:r>
              <a:rPr lang="de-DE" altLang="de-DE" sz="1400" dirty="0">
                <a:solidFill>
                  <a:srgbClr val="000000"/>
                </a:solidFill>
                <a:latin typeface="Arial" panose="020B0604020202020204" pitchFamily="34" charset="0"/>
              </a:rPr>
              <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4" end="4"/>
                                            </p:txEl>
                                          </p:spTgt>
                                        </p:tgtEl>
                                        <p:attrNameLst>
                                          <p:attrName>style.visibility</p:attrName>
                                        </p:attrNameLst>
                                      </p:cBhvr>
                                      <p:to>
                                        <p:strVal val="visible"/>
                                      </p:to>
                                    </p:set>
                                    <p:animEffect transition="in" filter="fade">
                                      <p:cBhvr>
                                        <p:cTn id="7" dur="1000"/>
                                        <p:tgtEl>
                                          <p:spTgt spid="3075">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6" end="6"/>
                                            </p:txEl>
                                          </p:spTgt>
                                        </p:tgtEl>
                                        <p:attrNameLst>
                                          <p:attrName>style.visibility</p:attrName>
                                        </p:attrNameLst>
                                      </p:cBhvr>
                                      <p:to>
                                        <p:strVal val="visible"/>
                                      </p:to>
                                    </p:set>
                                    <p:animEffect transition="in" filter="fade">
                                      <p:cBhvr>
                                        <p:cTn id="12" dur="1000"/>
                                        <p:tgtEl>
                                          <p:spTgt spid="3075">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8" end="8"/>
                                            </p:txEl>
                                          </p:spTgt>
                                        </p:tgtEl>
                                        <p:attrNameLst>
                                          <p:attrName>style.visibility</p:attrName>
                                        </p:attrNameLst>
                                      </p:cBhvr>
                                      <p:to>
                                        <p:strVal val="visible"/>
                                      </p:to>
                                    </p:set>
                                    <p:animEffect transition="in" filter="fade">
                                      <p:cBhvr>
                                        <p:cTn id="17" dur="1000"/>
                                        <p:tgtEl>
                                          <p:spTgt spid="3075">
                                            <p:txEl>
                                              <p:pRg st="8" end="8"/>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11" end="11"/>
                                            </p:txEl>
                                          </p:spTgt>
                                        </p:tgtEl>
                                        <p:attrNameLst>
                                          <p:attrName>style.visibility</p:attrName>
                                        </p:attrNameLst>
                                      </p:cBhvr>
                                      <p:to>
                                        <p:strVal val="visible"/>
                                      </p:to>
                                    </p:set>
                                    <p:animEffect transition="in" filter="fade">
                                      <p:cBhvr>
                                        <p:cTn id="22" dur="1000"/>
                                        <p:tgtEl>
                                          <p:spTgt spid="3075">
                                            <p:txEl>
                                              <p:pRg st="11" end="11"/>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075">
                                            <p:txEl>
                                              <p:pRg st="12" end="12"/>
                                            </p:txEl>
                                          </p:spTgt>
                                        </p:tgtEl>
                                        <p:attrNameLst>
                                          <p:attrName>style.visibility</p:attrName>
                                        </p:attrNameLst>
                                      </p:cBhvr>
                                      <p:to>
                                        <p:strVal val="visible"/>
                                      </p:to>
                                    </p:set>
                                    <p:animEffect transition="in" filter="fade">
                                      <p:cBhvr>
                                        <p:cTn id="25" dur="1000"/>
                                        <p:tgtEl>
                                          <p:spTgt spid="3075">
                                            <p:txEl>
                                              <p:pRg st="12" end="1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075">
                                            <p:txEl>
                                              <p:pRg st="14" end="14"/>
                                            </p:txEl>
                                          </p:spTgt>
                                        </p:tgtEl>
                                        <p:attrNameLst>
                                          <p:attrName>style.visibility</p:attrName>
                                        </p:attrNameLst>
                                      </p:cBhvr>
                                      <p:to>
                                        <p:strVal val="visible"/>
                                      </p:to>
                                    </p:set>
                                    <p:animEffect transition="in" filter="fade">
                                      <p:cBhvr>
                                        <p:cTn id="30" dur="1000"/>
                                        <p:tgtEl>
                                          <p:spTgt spid="3075">
                                            <p:txEl>
                                              <p:pRg st="14" end="14"/>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075">
                                            <p:txEl>
                                              <p:pRg st="15" end="15"/>
                                            </p:txEl>
                                          </p:spTgt>
                                        </p:tgtEl>
                                        <p:attrNameLst>
                                          <p:attrName>style.visibility</p:attrName>
                                        </p:attrNameLst>
                                      </p:cBhvr>
                                      <p:to>
                                        <p:strVal val="visible"/>
                                      </p:to>
                                    </p:set>
                                    <p:animEffect transition="in" filter="fade">
                                      <p:cBhvr>
                                        <p:cTn id="33" dur="1000"/>
                                        <p:tgtEl>
                                          <p:spTgt spid="3075">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0700" y="895350"/>
            <a:ext cx="9072563"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400" dirty="0" smtClean="0">
                <a:solidFill>
                  <a:srgbClr val="000000"/>
                </a:solidFill>
                <a:latin typeface="Arial" panose="020B0604020202020204" pitchFamily="34" charset="0"/>
                <a:cs typeface="+mn-cs"/>
              </a:rPr>
              <a:t>IX. Typische Rechtschutzkonstellationen im Asylverfahrensrecht – </a:t>
            </a:r>
            <a:r>
              <a:rPr lang="de-DE" altLang="de-DE" sz="2400" b="1" dirty="0" smtClean="0">
                <a:solidFill>
                  <a:srgbClr val="000000"/>
                </a:solidFill>
                <a:latin typeface="Arial" panose="020B0604020202020204" pitchFamily="34" charset="0"/>
                <a:cs typeface="+mn-cs"/>
              </a:rPr>
              <a:t>Ablehnung Folgeantrag </a:t>
            </a:r>
            <a:r>
              <a:rPr lang="de-DE" altLang="de-DE" sz="2400" b="1" u="sng" dirty="0" smtClean="0">
                <a:solidFill>
                  <a:srgbClr val="000000"/>
                </a:solidFill>
                <a:latin typeface="Arial" panose="020B0604020202020204" pitchFamily="34" charset="0"/>
                <a:cs typeface="+mn-cs"/>
              </a:rPr>
              <a:t>mit Abschiebungsandrohung </a:t>
            </a:r>
            <a:r>
              <a:rPr lang="de-DE" altLang="de-DE" sz="2400" dirty="0" smtClean="0">
                <a:solidFill>
                  <a:srgbClr val="000000"/>
                </a:solidFill>
                <a:latin typeface="Arial" panose="020B0604020202020204" pitchFamily="34" charset="0"/>
                <a:cs typeface="+mn-cs"/>
              </a:rPr>
              <a:t>(I)</a:t>
            </a:r>
            <a:endParaRPr lang="de-DE" altLang="de-DE" sz="2400" b="1" u="sng" dirty="0" smtClean="0">
              <a:solidFill>
                <a:srgbClr val="000000"/>
              </a:solidFill>
              <a:latin typeface="Arial" panose="020B0604020202020204" pitchFamily="34" charset="0"/>
              <a:cs typeface="+mn-cs"/>
            </a:endParaRP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05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b="1" dirty="0" smtClean="0">
                <a:solidFill>
                  <a:srgbClr val="000000"/>
                </a:solidFill>
                <a:latin typeface="Arial" panose="020B0604020202020204" pitchFamily="34" charset="0"/>
                <a:cs typeface="+mn-cs"/>
              </a:rPr>
              <a:t>Typische </a:t>
            </a:r>
            <a:r>
              <a:rPr lang="de-DE" altLang="de-DE" sz="2000" b="1" dirty="0" err="1" smtClean="0">
                <a:solidFill>
                  <a:srgbClr val="000000"/>
                </a:solidFill>
                <a:latin typeface="Arial" panose="020B0604020202020204" pitchFamily="34" charset="0"/>
                <a:cs typeface="+mn-cs"/>
              </a:rPr>
              <a:t>Bescheidtenorierung</a:t>
            </a:r>
            <a:r>
              <a:rPr lang="de-DE" altLang="de-DE" sz="2000" b="1" dirty="0" smtClean="0">
                <a:solidFill>
                  <a:srgbClr val="000000"/>
                </a:solidFill>
                <a:latin typeface="Arial" panose="020B0604020202020204" pitchFamily="34" charset="0"/>
                <a:cs typeface="+mn-cs"/>
              </a:rPr>
              <a:t>: [Achtung: Neuregelung ab 06.08.2016]</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b="1"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000" dirty="0">
              <a:solidFill>
                <a:srgbClr val="000000"/>
              </a:solidFill>
              <a:latin typeface="Arial" panose="020B0604020202020204" pitchFamily="34" charset="0"/>
              <a:cs typeface="+mn-cs"/>
            </a:endParaRPr>
          </a:p>
          <a:p>
            <a:pPr marL="457200" indent="-457200" algn="just" hangingPunct="0">
              <a:spcAft>
                <a:spcPts val="0"/>
              </a:spcAft>
              <a:buClrTx/>
              <a:buFont typeface="+mj-lt"/>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rPr>
              <a:t>Der Antrag wird als unzulässig abgelehnt.</a:t>
            </a:r>
          </a:p>
          <a:p>
            <a:pPr marL="457200" indent="-457200" algn="just" hangingPunct="0">
              <a:spcAft>
                <a:spcPts val="0"/>
              </a:spcAft>
              <a:buClrTx/>
              <a:buFont typeface="+mj-lt"/>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endParaRPr>
          </a:p>
          <a:p>
            <a:pPr marL="457200" indent="-457200" algn="just" hangingPunct="0">
              <a:spcAft>
                <a:spcPts val="0"/>
              </a:spcAft>
              <a:buClrTx/>
              <a:buFont typeface="+mj-lt"/>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rPr>
              <a:t>Der Antrag auf Abänderung des Bescheides vom 29.03.2010 (Az.: XXX-170) bezüglich der Feststellung zu § 60 Abs. 5 und 7 des AufenthG wird abgelehnt.</a:t>
            </a:r>
          </a:p>
          <a:p>
            <a:pPr marL="457200" indent="-457200" algn="just" hangingPunct="0">
              <a:spcAft>
                <a:spcPts val="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endParaRPr>
          </a:p>
          <a:p>
            <a:pPr marL="457200" indent="-457200" algn="just" hangingPunct="0">
              <a:spcAft>
                <a:spcPts val="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Der </a:t>
            </a:r>
            <a:r>
              <a:rPr lang="de-DE" altLang="de-DE" dirty="0">
                <a:solidFill>
                  <a:srgbClr val="000000"/>
                </a:solidFill>
                <a:latin typeface="Arial" panose="020B0604020202020204" pitchFamily="34" charset="0"/>
                <a:cs typeface="+mn-cs"/>
              </a:rPr>
              <a:t>Antragsteller wird aufgefordert, die Bundesrepublik Deutschland innerhalb einer Woche nach Bekanntgabe dieser Entscheidung zu verlassen. Sollte der Antragsteller die Ausreisefrist nicht einhalten, wird er nach Bosnien und Herzegowina abgeschoben. Der Antragsteller kann auch in einen anderen Staat abgeschoben werden, </a:t>
            </a:r>
            <a:r>
              <a:rPr lang="de-DE" altLang="de-DE" dirty="0" smtClean="0">
                <a:solidFill>
                  <a:srgbClr val="000000"/>
                </a:solidFill>
                <a:latin typeface="Arial" panose="020B0604020202020204" pitchFamily="34" charset="0"/>
                <a:cs typeface="+mn-cs"/>
              </a:rPr>
              <a:t>[…].</a:t>
            </a:r>
          </a:p>
          <a:p>
            <a:pPr marL="457200" indent="-457200" algn="just" hangingPunct="0">
              <a:spcAft>
                <a:spcPts val="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marL="457200" indent="-457200" algn="just" hangingPunct="0">
              <a:spcAft>
                <a:spcPts val="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[Befristung des Einreise- und Aufenthaltsverbots</a:t>
            </a:r>
            <a:r>
              <a:rPr lang="de-DE" altLang="de-DE" dirty="0" smtClean="0">
                <a:solidFill>
                  <a:srgbClr val="000000"/>
                </a:solidFill>
                <a:latin typeface="Arial" panose="020B0604020202020204" pitchFamily="34" charset="0"/>
                <a:cs typeface="+mn-cs"/>
              </a:rPr>
              <a:t>]</a:t>
            </a:r>
          </a:p>
          <a:p>
            <a:pPr marL="457200" indent="-457200" algn="just" hangingPunct="0">
              <a:spcAft>
                <a:spcPts val="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smtClean="0">
              <a:solidFill>
                <a:srgbClr val="000000"/>
              </a:solidFill>
              <a:latin typeface="Arial" panose="020B0604020202020204" pitchFamily="34" charset="0"/>
              <a:cs typeface="+mn-cs"/>
            </a:endParaRPr>
          </a:p>
          <a:p>
            <a:pPr marL="457200" indent="-457200" algn="just" hangingPunct="0">
              <a:spcAft>
                <a:spcPts val="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rPr>
              <a:t>[evtl. Einreise- </a:t>
            </a:r>
            <a:r>
              <a:rPr lang="de-DE" altLang="de-DE" dirty="0">
                <a:solidFill>
                  <a:srgbClr val="000000"/>
                </a:solidFill>
                <a:latin typeface="Arial" panose="020B0604020202020204" pitchFamily="34" charset="0"/>
              </a:rPr>
              <a:t>und Aufenthaltsverbot nach § 11 Abs. </a:t>
            </a:r>
            <a:r>
              <a:rPr lang="de-DE" altLang="de-DE" dirty="0" smtClean="0">
                <a:solidFill>
                  <a:srgbClr val="000000"/>
                </a:solidFill>
                <a:latin typeface="Arial" panose="020B0604020202020204" pitchFamily="34" charset="0"/>
              </a:rPr>
              <a:t>7 </a:t>
            </a:r>
            <a:r>
              <a:rPr lang="de-DE" altLang="de-DE" dirty="0">
                <a:solidFill>
                  <a:srgbClr val="000000"/>
                </a:solidFill>
                <a:latin typeface="Arial" panose="020B0604020202020204" pitchFamily="34" charset="0"/>
              </a:rPr>
              <a:t>AufenthG]</a:t>
            </a:r>
          </a:p>
          <a:p>
            <a:pPr marL="457200" indent="-457200" algn="just" hangingPunct="0">
              <a:spcAft>
                <a:spcPts val="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000" dirty="0" smtClean="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smtClean="0">
              <a:solidFill>
                <a:srgbClr val="000000"/>
              </a:solidFill>
              <a:latin typeface="Arial" panose="020B0604020202020204" pitchFamily="34" charset="0"/>
              <a:cs typeface="+mn-cs"/>
            </a:endParaRPr>
          </a:p>
        </p:txBody>
      </p:sp>
      <p:pic>
        <p:nvPicPr>
          <p:cNvPr id="7270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70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smtClean="0">
                <a:solidFill>
                  <a:srgbClr val="000000"/>
                </a:solidFill>
                <a:latin typeface="Arial" panose="020B0604020202020204" pitchFamily="34" charset="0"/>
              </a:rPr>
              <a:t>RaVG </a:t>
            </a:r>
            <a:r>
              <a:rPr lang="de-DE" altLang="de-DE" sz="1400" dirty="0">
                <a:solidFill>
                  <a:srgbClr val="000000"/>
                </a:solidFill>
                <a:latin typeface="Arial" panose="020B0604020202020204" pitchFamily="34" charset="0"/>
              </a:rPr>
              <a:t>Dr. Philipp Wittmann (VG Karlsruhe / Wissenschaftlicher Mitarbeiter am BVerfG) – </a:t>
            </a:r>
            <a:r>
              <a:rPr lang="de-DE" altLang="de-DE" sz="1400" dirty="0" smtClean="0">
                <a:solidFill>
                  <a:srgbClr val="000000"/>
                </a:solidFill>
                <a:latin typeface="Arial" panose="020B0604020202020204" pitchFamily="34" charset="0"/>
              </a:rPr>
              <a:t>Rechtsschutz</a:t>
            </a:r>
            <a:r>
              <a:rPr lang="de-DE" altLang="de-DE" sz="1400" dirty="0">
                <a:solidFill>
                  <a:srgbClr val="000000"/>
                </a:solidFill>
                <a:latin typeface="Arial" panose="020B0604020202020204" pitchFamily="34" charset="0"/>
              </a:rPr>
              <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0700" y="895350"/>
            <a:ext cx="9072563"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400" dirty="0" smtClean="0">
                <a:solidFill>
                  <a:srgbClr val="000000"/>
                </a:solidFill>
                <a:latin typeface="Arial" panose="020B0604020202020204" pitchFamily="34" charset="0"/>
                <a:cs typeface="+mn-cs"/>
              </a:rPr>
              <a:t>IX. Typische Rechtschutzkonstellationen im Asylverfahrensrecht – </a:t>
            </a:r>
            <a:r>
              <a:rPr lang="de-DE" altLang="de-DE" sz="2400" b="1" dirty="0" smtClean="0">
                <a:solidFill>
                  <a:srgbClr val="000000"/>
                </a:solidFill>
                <a:latin typeface="Arial" panose="020B0604020202020204" pitchFamily="34" charset="0"/>
                <a:cs typeface="+mn-cs"/>
              </a:rPr>
              <a:t>Ablehnung Folgeantrag </a:t>
            </a:r>
            <a:r>
              <a:rPr lang="de-DE" altLang="de-DE" sz="2400" b="1" u="sng" dirty="0" smtClean="0">
                <a:solidFill>
                  <a:srgbClr val="000000"/>
                </a:solidFill>
                <a:latin typeface="Arial" panose="020B0604020202020204" pitchFamily="34" charset="0"/>
                <a:cs typeface="+mn-cs"/>
              </a:rPr>
              <a:t>mit Abschiebungsandrohung </a:t>
            </a:r>
            <a:r>
              <a:rPr lang="de-DE" altLang="de-DE" sz="2400" dirty="0" smtClean="0">
                <a:solidFill>
                  <a:srgbClr val="000000"/>
                </a:solidFill>
                <a:latin typeface="Arial" panose="020B0604020202020204" pitchFamily="34" charset="0"/>
                <a:cs typeface="+mn-cs"/>
              </a:rPr>
              <a:t>(II)</a:t>
            </a:r>
            <a:endParaRPr lang="de-DE" altLang="de-DE" sz="2400" b="1" u="sng"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0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err="1" smtClean="0">
                <a:solidFill>
                  <a:srgbClr val="000000"/>
                </a:solidFill>
                <a:latin typeface="Arial" panose="020B0604020202020204" pitchFamily="34" charset="0"/>
                <a:cs typeface="+mn-cs"/>
              </a:rPr>
              <a:t>Hauptsacherechtsschutz</a:t>
            </a:r>
            <a:r>
              <a:rPr lang="de-DE" altLang="de-DE" sz="2000" dirty="0" smtClean="0">
                <a:solidFill>
                  <a:srgbClr val="000000"/>
                </a:solidFill>
                <a:latin typeface="Arial" panose="020B0604020202020204" pitchFamily="34" charset="0"/>
                <a:cs typeface="+mn-cs"/>
              </a:rPr>
              <a:t>: </a:t>
            </a:r>
            <a:r>
              <a:rPr lang="de-DE" altLang="de-DE" sz="2000" b="1" dirty="0">
                <a:solidFill>
                  <a:srgbClr val="000000"/>
                </a:solidFill>
                <a:latin typeface="Arial" panose="020B0604020202020204" pitchFamily="34" charset="0"/>
              </a:rPr>
              <a:t>[Achtung: Neuregelung </a:t>
            </a:r>
            <a:r>
              <a:rPr lang="de-DE" altLang="de-DE" sz="2000" b="1" dirty="0" smtClean="0">
                <a:solidFill>
                  <a:srgbClr val="000000"/>
                </a:solidFill>
                <a:latin typeface="Arial" panose="020B0604020202020204" pitchFamily="34" charset="0"/>
              </a:rPr>
              <a:t>/ Änderung d. Rspr!]</a:t>
            </a:r>
            <a:endParaRPr lang="de-DE" altLang="de-DE" sz="2000" b="1" dirty="0">
              <a:solidFill>
                <a:srgbClr val="000000"/>
              </a:solidFill>
              <a:latin typeface="Arial" panose="020B0604020202020204" pitchFamily="34" charset="0"/>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444500" lvl="1"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gegen Ziffer 1 (Ablehnung als unzulässig): </a:t>
            </a:r>
          </a:p>
          <a:p>
            <a:pPr marL="844550" lvl="2"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früher: Verpflichtungsklage auf Statuszuerkennung; VG ist zum „Durchentscheiden“ verpflichtet (BVerwGE 106, 171 &lt;172 ff.&gt;)</a:t>
            </a:r>
          </a:p>
          <a:p>
            <a:pPr marL="844550" lvl="2"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b="1" dirty="0" smtClean="0">
                <a:solidFill>
                  <a:srgbClr val="000000"/>
                </a:solidFill>
                <a:latin typeface="Arial" panose="020B0604020202020204" pitchFamily="34" charset="0"/>
                <a:cs typeface="+mn-cs"/>
              </a:rPr>
              <a:t>Rechtsprechungsänderung: </a:t>
            </a:r>
            <a:r>
              <a:rPr lang="de-DE" altLang="de-DE" sz="1600" dirty="0" smtClean="0">
                <a:solidFill>
                  <a:srgbClr val="000000"/>
                </a:solidFill>
                <a:latin typeface="Arial" panose="020B0604020202020204" pitchFamily="34" charset="0"/>
                <a:cs typeface="+mn-cs"/>
              </a:rPr>
              <a:t>BVerwG, Urt. v. 14.12.2016 – 1 C 4/16 –, Rn. 16 ff.: Anfechtungsklage; Behörde muss dann ggf. erneut entscheiden)</a:t>
            </a:r>
          </a:p>
          <a:p>
            <a:pPr marL="444500" lvl="1"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gegen Ziffer 2 (Nichtvorliegen von Abschiebungsverboten)</a:t>
            </a:r>
          </a:p>
          <a:p>
            <a:pPr marL="844550" lvl="2"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grds. Anfechtungsklage (BVerwG a.a.O. Rn. 21)</a:t>
            </a:r>
          </a:p>
          <a:p>
            <a:pPr marL="844550" lvl="2"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ggf. hilfsweise Verpflichtungsklage (vgl. </a:t>
            </a:r>
            <a:r>
              <a:rPr lang="de-DE" altLang="de-DE" sz="1600" dirty="0" err="1">
                <a:solidFill>
                  <a:srgbClr val="000000"/>
                </a:solidFill>
                <a:latin typeface="Arial" panose="020B0604020202020204" pitchFamily="34" charset="0"/>
                <a:cs typeface="+mn-cs"/>
              </a:rPr>
              <a:t>Diesterhöft</a:t>
            </a:r>
            <a:r>
              <a:rPr lang="de-DE" altLang="de-DE" sz="1600" dirty="0">
                <a:solidFill>
                  <a:srgbClr val="000000"/>
                </a:solidFill>
                <a:latin typeface="Arial" panose="020B0604020202020204" pitchFamily="34" charset="0"/>
                <a:cs typeface="+mn-cs"/>
              </a:rPr>
              <a:t>, HTK-</a:t>
            </a:r>
            <a:r>
              <a:rPr lang="de-DE" altLang="de-DE" sz="1600" dirty="0" err="1">
                <a:solidFill>
                  <a:srgbClr val="000000"/>
                </a:solidFill>
                <a:latin typeface="Arial" panose="020B0604020202020204" pitchFamily="34" charset="0"/>
                <a:cs typeface="+mn-cs"/>
              </a:rPr>
              <a:t>AuslR</a:t>
            </a:r>
            <a:r>
              <a:rPr lang="de-DE" altLang="de-DE" sz="1600" dirty="0">
                <a:solidFill>
                  <a:srgbClr val="000000"/>
                </a:solidFill>
                <a:latin typeface="Arial" panose="020B0604020202020204" pitchFamily="34" charset="0"/>
                <a:cs typeface="+mn-cs"/>
              </a:rPr>
              <a:t> / § 71 AsylG / Klageverfahren 01/2017 </a:t>
            </a:r>
            <a:r>
              <a:rPr lang="de-DE" altLang="de-DE" sz="1600" dirty="0" smtClean="0">
                <a:solidFill>
                  <a:srgbClr val="000000"/>
                </a:solidFill>
                <a:latin typeface="Arial" panose="020B0604020202020204" pitchFamily="34" charset="0"/>
                <a:cs typeface="+mn-cs"/>
              </a:rPr>
              <a:t>Nr. 2; Berlit, jurisPR-BVerwG 4/2017 Anm. 2)</a:t>
            </a:r>
          </a:p>
          <a:p>
            <a:pPr marL="844550" lvl="2"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vgl. zum materiellen Prüfungsmaßstab – § 51 VwVfG oder § 31 Abs. 3 S. 1 AsylG – VG Oldenburg – 3 B 1322/17 –, juris, Rn. 11)</a:t>
            </a:r>
          </a:p>
          <a:p>
            <a:pPr marL="444500" lvl="1"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gegen Ziffer 3 (Abschiebungsandrohung): Anfechtungsklage </a:t>
            </a:r>
          </a:p>
          <a:p>
            <a:pPr marL="444500" lvl="1"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gegen Ziffer 4 (Befristung des gesetzlichen </a:t>
            </a:r>
            <a:r>
              <a:rPr lang="de-DE" altLang="de-DE" sz="1600" dirty="0" err="1" smtClean="0">
                <a:solidFill>
                  <a:srgbClr val="000000"/>
                </a:solidFill>
                <a:latin typeface="Arial" panose="020B0604020202020204" pitchFamily="34" charset="0"/>
                <a:cs typeface="+mn-cs"/>
              </a:rPr>
              <a:t>Aufenth</a:t>
            </a:r>
            <a:r>
              <a:rPr lang="de-DE" altLang="de-DE" sz="1600" dirty="0" smtClean="0">
                <a:solidFill>
                  <a:srgbClr val="000000"/>
                </a:solidFill>
                <a:latin typeface="Arial" panose="020B0604020202020204" pitchFamily="34" charset="0"/>
                <a:cs typeface="+mn-cs"/>
              </a:rPr>
              <a:t>.-/Einreiseverbots): ggf. Verpflichtungsklage</a:t>
            </a:r>
          </a:p>
          <a:p>
            <a:pPr marL="444500" lvl="1"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gegen Ziffer 5 (Anordnung eines </a:t>
            </a:r>
            <a:r>
              <a:rPr lang="de-DE" altLang="de-DE" sz="1600" dirty="0" err="1" smtClean="0">
                <a:solidFill>
                  <a:srgbClr val="000000"/>
                </a:solidFill>
                <a:latin typeface="Arial" panose="020B0604020202020204" pitchFamily="34" charset="0"/>
                <a:cs typeface="+mn-cs"/>
              </a:rPr>
              <a:t>Aufenth</a:t>
            </a:r>
            <a:r>
              <a:rPr lang="de-DE" altLang="de-DE" sz="1600" dirty="0" smtClean="0">
                <a:solidFill>
                  <a:srgbClr val="000000"/>
                </a:solidFill>
                <a:latin typeface="Arial" panose="020B0604020202020204" pitchFamily="34" charset="0"/>
                <a:cs typeface="+mn-cs"/>
              </a:rPr>
              <a:t>.- und Einreiseverb.): ggf. Anfechtungsklage (wie bei </a:t>
            </a:r>
            <a:r>
              <a:rPr lang="de-DE" altLang="de-DE" sz="1600" dirty="0" err="1" smtClean="0">
                <a:solidFill>
                  <a:srgbClr val="000000"/>
                </a:solidFill>
                <a:latin typeface="Arial" panose="020B0604020202020204" pitchFamily="34" charset="0"/>
                <a:cs typeface="+mn-cs"/>
              </a:rPr>
              <a:t>ou</a:t>
            </a:r>
            <a:r>
              <a:rPr lang="de-DE" altLang="de-DE" sz="1600" dirty="0" smtClean="0">
                <a:solidFill>
                  <a:srgbClr val="000000"/>
                </a:solidFill>
                <a:latin typeface="Arial" panose="020B0604020202020204" pitchFamily="34" charset="0"/>
                <a:cs typeface="+mn-cs"/>
              </a:rPr>
              <a:t>-Ablehnung)</a:t>
            </a:r>
          </a:p>
          <a:p>
            <a:pPr marL="1169988" lvl="2"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smtClean="0">
              <a:solidFill>
                <a:srgbClr val="000000"/>
              </a:solidFill>
              <a:latin typeface="Arial" panose="020B0604020202020204" pitchFamily="34" charset="0"/>
              <a:cs typeface="+mn-cs"/>
            </a:endParaRPr>
          </a:p>
          <a:p>
            <a:pPr marL="447675" indent="-3556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Klagefrist: eine Woche (§ 74 Abs. 1 HS 2 AsylG; § 71 Abs. 4 i.V.m.  § 36 Abs. 3 S. 1 AsylG)</a:t>
            </a:r>
          </a:p>
          <a:p>
            <a:pPr marL="447675" indent="-3556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smtClean="0">
              <a:solidFill>
                <a:srgbClr val="000000"/>
              </a:solidFill>
              <a:latin typeface="Arial" panose="020B0604020202020204" pitchFamily="34" charset="0"/>
              <a:cs typeface="+mn-cs"/>
            </a:endParaRPr>
          </a:p>
          <a:p>
            <a:pPr marL="447675" indent="-3556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Achtung: bei Vortrag zudem </a:t>
            </a:r>
            <a:r>
              <a:rPr lang="de-DE" altLang="de-DE" sz="1600" u="sng" dirty="0" smtClean="0">
                <a:solidFill>
                  <a:srgbClr val="000000"/>
                </a:solidFill>
                <a:latin typeface="Arial" panose="020B0604020202020204" pitchFamily="34" charset="0"/>
                <a:cs typeface="+mn-cs"/>
              </a:rPr>
              <a:t>materielle Präklusionswirkung</a:t>
            </a:r>
            <a:r>
              <a:rPr lang="de-DE" altLang="de-DE" sz="1600" dirty="0" smtClean="0">
                <a:solidFill>
                  <a:srgbClr val="000000"/>
                </a:solidFill>
                <a:latin typeface="Arial" panose="020B0604020202020204" pitchFamily="34" charset="0"/>
                <a:cs typeface="+mn-cs"/>
              </a:rPr>
              <a:t> des § 71 Abs. 1 AsylG i.V.m. § 51 Abs. 1 – 3 VwVfG beachten (rechtzeitiger und vollständiger Vortrag!) </a:t>
            </a: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smtClean="0">
              <a:solidFill>
                <a:srgbClr val="000000"/>
              </a:solidFill>
              <a:latin typeface="Arial" panose="020B0604020202020204" pitchFamily="34" charset="0"/>
              <a:cs typeface="+mn-cs"/>
            </a:endParaRPr>
          </a:p>
        </p:txBody>
      </p:sp>
      <p:pic>
        <p:nvPicPr>
          <p:cNvPr id="7270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70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smtClean="0">
                <a:solidFill>
                  <a:srgbClr val="000000"/>
                </a:solidFill>
                <a:latin typeface="Arial" panose="020B0604020202020204" pitchFamily="34" charset="0"/>
              </a:rPr>
              <a:t>RaVG </a:t>
            </a:r>
            <a:r>
              <a:rPr lang="de-DE" altLang="de-DE" sz="1400" dirty="0">
                <a:solidFill>
                  <a:srgbClr val="000000"/>
                </a:solidFill>
                <a:latin typeface="Arial" panose="020B0604020202020204" pitchFamily="34" charset="0"/>
              </a:rPr>
              <a:t>Dr. Philipp Wittmann (VG Karlsruhe / Wissenschaftlicher Mitarbeiter am BVerfG) – </a:t>
            </a:r>
            <a:r>
              <a:rPr lang="de-DE" altLang="de-DE" sz="1400" dirty="0" smtClean="0">
                <a:solidFill>
                  <a:srgbClr val="000000"/>
                </a:solidFill>
                <a:latin typeface="Arial" panose="020B0604020202020204" pitchFamily="34" charset="0"/>
              </a:rPr>
              <a:t>Rechtsschutz</a:t>
            </a:r>
            <a:r>
              <a:rPr lang="de-DE" altLang="de-DE" sz="1400" dirty="0">
                <a:solidFill>
                  <a:srgbClr val="000000"/>
                </a:solidFill>
                <a:latin typeface="Arial" panose="020B0604020202020204" pitchFamily="34" charset="0"/>
              </a:rPr>
              <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90864427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5" end="5"/>
                                            </p:txEl>
                                          </p:spTgt>
                                        </p:tgtEl>
                                        <p:attrNameLst>
                                          <p:attrName>style.visibility</p:attrName>
                                        </p:attrNameLst>
                                      </p:cBhvr>
                                      <p:to>
                                        <p:strVal val="visible"/>
                                      </p:to>
                                    </p:set>
                                    <p:animEffect transition="in" filter="fade">
                                      <p:cBhvr>
                                        <p:cTn id="7" dur="1000"/>
                                        <p:tgtEl>
                                          <p:spTgt spid="3075">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6" end="6"/>
                                            </p:txEl>
                                          </p:spTgt>
                                        </p:tgtEl>
                                        <p:attrNameLst>
                                          <p:attrName>style.visibility</p:attrName>
                                        </p:attrNameLst>
                                      </p:cBhvr>
                                      <p:to>
                                        <p:strVal val="visible"/>
                                      </p:to>
                                    </p:set>
                                    <p:animEffect transition="in" filter="fade">
                                      <p:cBhvr>
                                        <p:cTn id="12" dur="1000"/>
                                        <p:tgtEl>
                                          <p:spTgt spid="3075">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8" end="8"/>
                                            </p:txEl>
                                          </p:spTgt>
                                        </p:tgtEl>
                                        <p:attrNameLst>
                                          <p:attrName>style.visibility</p:attrName>
                                        </p:attrNameLst>
                                      </p:cBhvr>
                                      <p:to>
                                        <p:strVal val="visible"/>
                                      </p:to>
                                    </p:set>
                                    <p:animEffect transition="in" filter="fade">
                                      <p:cBhvr>
                                        <p:cTn id="17" dur="1000"/>
                                        <p:tgtEl>
                                          <p:spTgt spid="3075">
                                            <p:txEl>
                                              <p:pRg st="8" end="8"/>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9" end="9"/>
                                            </p:txEl>
                                          </p:spTgt>
                                        </p:tgtEl>
                                        <p:attrNameLst>
                                          <p:attrName>style.visibility</p:attrName>
                                        </p:attrNameLst>
                                      </p:cBhvr>
                                      <p:to>
                                        <p:strVal val="visible"/>
                                      </p:to>
                                    </p:set>
                                    <p:animEffect transition="in" filter="fade">
                                      <p:cBhvr>
                                        <p:cTn id="22" dur="1000"/>
                                        <p:tgtEl>
                                          <p:spTgt spid="3075">
                                            <p:txEl>
                                              <p:pRg st="9" end="9"/>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075">
                                            <p:txEl>
                                              <p:pRg st="10" end="10"/>
                                            </p:txEl>
                                          </p:spTgt>
                                        </p:tgtEl>
                                        <p:attrNameLst>
                                          <p:attrName>style.visibility</p:attrName>
                                        </p:attrNameLst>
                                      </p:cBhvr>
                                      <p:to>
                                        <p:strVal val="visible"/>
                                      </p:to>
                                    </p:set>
                                    <p:animEffect transition="in" filter="fade">
                                      <p:cBhvr>
                                        <p:cTn id="27" dur="1000"/>
                                        <p:tgtEl>
                                          <p:spTgt spid="3075">
                                            <p:txEl>
                                              <p:pRg st="10" end="1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075">
                                            <p:txEl>
                                              <p:pRg st="11" end="11"/>
                                            </p:txEl>
                                          </p:spTgt>
                                        </p:tgtEl>
                                        <p:attrNameLst>
                                          <p:attrName>style.visibility</p:attrName>
                                        </p:attrNameLst>
                                      </p:cBhvr>
                                      <p:to>
                                        <p:strVal val="visible"/>
                                      </p:to>
                                    </p:set>
                                    <p:animEffect transition="in" filter="fade">
                                      <p:cBhvr>
                                        <p:cTn id="32" dur="1000"/>
                                        <p:tgtEl>
                                          <p:spTgt spid="3075">
                                            <p:txEl>
                                              <p:pRg st="11" end="1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075">
                                            <p:txEl>
                                              <p:pRg st="12" end="12"/>
                                            </p:txEl>
                                          </p:spTgt>
                                        </p:tgtEl>
                                        <p:attrNameLst>
                                          <p:attrName>style.visibility</p:attrName>
                                        </p:attrNameLst>
                                      </p:cBhvr>
                                      <p:to>
                                        <p:strVal val="visible"/>
                                      </p:to>
                                    </p:set>
                                    <p:animEffect transition="in" filter="fade">
                                      <p:cBhvr>
                                        <p:cTn id="37" dur="1000"/>
                                        <p:tgtEl>
                                          <p:spTgt spid="3075">
                                            <p:txEl>
                                              <p:pRg st="12" end="1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075">
                                            <p:txEl>
                                              <p:pRg st="13" end="13"/>
                                            </p:txEl>
                                          </p:spTgt>
                                        </p:tgtEl>
                                        <p:attrNameLst>
                                          <p:attrName>style.visibility</p:attrName>
                                        </p:attrNameLst>
                                      </p:cBhvr>
                                      <p:to>
                                        <p:strVal val="visible"/>
                                      </p:to>
                                    </p:set>
                                    <p:animEffect transition="in" filter="fade">
                                      <p:cBhvr>
                                        <p:cTn id="42" dur="1000"/>
                                        <p:tgtEl>
                                          <p:spTgt spid="3075">
                                            <p:txEl>
                                              <p:pRg st="13" end="1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075">
                                            <p:txEl>
                                              <p:pRg st="15" end="15"/>
                                            </p:txEl>
                                          </p:spTgt>
                                        </p:tgtEl>
                                        <p:attrNameLst>
                                          <p:attrName>style.visibility</p:attrName>
                                        </p:attrNameLst>
                                      </p:cBhvr>
                                      <p:to>
                                        <p:strVal val="visible"/>
                                      </p:to>
                                    </p:set>
                                    <p:animEffect transition="in" filter="fade">
                                      <p:cBhvr>
                                        <p:cTn id="47" dur="1000"/>
                                        <p:tgtEl>
                                          <p:spTgt spid="3075">
                                            <p:txEl>
                                              <p:pRg st="15" end="15"/>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075">
                                            <p:txEl>
                                              <p:pRg st="17" end="17"/>
                                            </p:txEl>
                                          </p:spTgt>
                                        </p:tgtEl>
                                        <p:attrNameLst>
                                          <p:attrName>style.visibility</p:attrName>
                                        </p:attrNameLst>
                                      </p:cBhvr>
                                      <p:to>
                                        <p:strVal val="visible"/>
                                      </p:to>
                                    </p:set>
                                    <p:animEffect transition="in" filter="fade">
                                      <p:cBhvr>
                                        <p:cTn id="52" dur="1000"/>
                                        <p:tgtEl>
                                          <p:spTgt spid="3075">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0700" y="895350"/>
            <a:ext cx="9072563"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400" dirty="0" smtClean="0">
                <a:solidFill>
                  <a:srgbClr val="000000"/>
                </a:solidFill>
                <a:latin typeface="Arial" panose="020B0604020202020204" pitchFamily="34" charset="0"/>
                <a:cs typeface="+mn-cs"/>
              </a:rPr>
              <a:t>IX. Typische Rechtschutzkonstellationen im Asylverfahrensrecht – </a:t>
            </a:r>
            <a:r>
              <a:rPr lang="de-DE" altLang="de-DE" sz="2400" b="1" dirty="0" smtClean="0">
                <a:solidFill>
                  <a:srgbClr val="000000"/>
                </a:solidFill>
                <a:latin typeface="Arial" panose="020B0604020202020204" pitchFamily="34" charset="0"/>
                <a:cs typeface="+mn-cs"/>
              </a:rPr>
              <a:t>Ablehnung Folgeantrag </a:t>
            </a:r>
            <a:r>
              <a:rPr lang="de-DE" altLang="de-DE" sz="2400" b="1" u="sng" dirty="0" smtClean="0">
                <a:solidFill>
                  <a:srgbClr val="000000"/>
                </a:solidFill>
                <a:latin typeface="Arial" panose="020B0604020202020204" pitchFamily="34" charset="0"/>
                <a:cs typeface="+mn-cs"/>
              </a:rPr>
              <a:t>mit Abschiebungsandrohung </a:t>
            </a:r>
            <a:r>
              <a:rPr lang="de-DE" altLang="de-DE" sz="2400" dirty="0" smtClean="0">
                <a:solidFill>
                  <a:srgbClr val="000000"/>
                </a:solidFill>
                <a:latin typeface="Arial" panose="020B0604020202020204" pitchFamily="34" charset="0"/>
                <a:cs typeface="+mn-cs"/>
              </a:rPr>
              <a:t>(III)</a:t>
            </a:r>
            <a:endParaRPr lang="de-DE" altLang="de-DE" sz="2400" b="1" u="sng"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0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Eilrechtsschutz: </a:t>
            </a: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gegen Ziffern 1 und 2 (Ablehnung des Antrags als unzulässig; Abschiebungsverbote)</a:t>
            </a:r>
          </a:p>
          <a:p>
            <a:pPr marL="719138"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nach früherer Rechtsprechung kein Eilrechtsschutz nach § 123 Abs. 1 VwGO nötig; § 80 Abs. 5 VwGO gegen Abschiebungsandrohung genügt (vgl. auch § 71 Abs. 4 i.V.m. § 36 Abs. 3 S. 1 AsylG)</a:t>
            </a:r>
          </a:p>
          <a:p>
            <a:pPr marL="719138"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wg. Rechtsprechungsänderung (AK statt VK in der Hauptsache): Antrag nach § 80 Abs. 5 VwGO? (</a:t>
            </a:r>
            <a:r>
              <a:rPr lang="de-DE" altLang="de-DE" sz="1600" dirty="0" err="1">
                <a:solidFill>
                  <a:srgbClr val="000000"/>
                </a:solidFill>
                <a:latin typeface="Arial" panose="020B0604020202020204" pitchFamily="34" charset="0"/>
              </a:rPr>
              <a:t>Diesterhöft</a:t>
            </a:r>
            <a:r>
              <a:rPr lang="de-DE" altLang="de-DE" sz="1600" dirty="0">
                <a:solidFill>
                  <a:srgbClr val="000000"/>
                </a:solidFill>
                <a:latin typeface="Arial" panose="020B0604020202020204" pitchFamily="34" charset="0"/>
              </a:rPr>
              <a:t>, HTK-</a:t>
            </a:r>
            <a:r>
              <a:rPr lang="de-DE" altLang="de-DE" sz="1600" dirty="0" err="1">
                <a:solidFill>
                  <a:srgbClr val="000000"/>
                </a:solidFill>
                <a:latin typeface="Arial" panose="020B0604020202020204" pitchFamily="34" charset="0"/>
              </a:rPr>
              <a:t>AuslR</a:t>
            </a:r>
            <a:r>
              <a:rPr lang="de-DE" altLang="de-DE" sz="1600" dirty="0">
                <a:solidFill>
                  <a:srgbClr val="000000"/>
                </a:solidFill>
                <a:latin typeface="Arial" panose="020B0604020202020204" pitchFamily="34" charset="0"/>
              </a:rPr>
              <a:t> / § 71 AsylG / </a:t>
            </a:r>
            <a:r>
              <a:rPr lang="de-DE" altLang="de-DE" sz="1600" dirty="0" smtClean="0">
                <a:solidFill>
                  <a:srgbClr val="000000"/>
                </a:solidFill>
                <a:latin typeface="Arial" panose="020B0604020202020204" pitchFamily="34" charset="0"/>
              </a:rPr>
              <a:t>Vorläufiger Rechtsschutz 01/2017 </a:t>
            </a:r>
            <a:r>
              <a:rPr lang="de-DE" altLang="de-DE" sz="1600" dirty="0">
                <a:solidFill>
                  <a:srgbClr val="000000"/>
                </a:solidFill>
                <a:latin typeface="Arial" panose="020B0604020202020204" pitchFamily="34" charset="0"/>
              </a:rPr>
              <a:t>Nr. </a:t>
            </a:r>
            <a:r>
              <a:rPr lang="de-DE" altLang="de-DE" sz="1600" dirty="0" smtClean="0">
                <a:solidFill>
                  <a:srgbClr val="000000"/>
                </a:solidFill>
                <a:latin typeface="Arial" panose="020B0604020202020204" pitchFamily="34" charset="0"/>
              </a:rPr>
              <a:t>1)</a:t>
            </a:r>
          </a:p>
          <a:p>
            <a:pPr marL="719138"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smtClean="0">
              <a:solidFill>
                <a:srgbClr val="000000"/>
              </a:solidFill>
              <a:latin typeface="Arial" panose="020B0604020202020204" pitchFamily="34" charset="0"/>
              <a:cs typeface="+mn-cs"/>
            </a:endParaRPr>
          </a:p>
          <a:p>
            <a:pPr marL="354013" lvl="1"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gegen Ziffer 4 und 5 (Einreiseverbote / Befristung): kein Eilrechtsschutz nötig</a:t>
            </a:r>
          </a:p>
          <a:p>
            <a:pPr marL="354013" lvl="1"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354013" lvl="1"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gegen Ziffer 3 (Abschiebungsandrohung)</a:t>
            </a:r>
          </a:p>
          <a:p>
            <a:pPr marL="376238" lvl="1"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smtClean="0">
              <a:solidFill>
                <a:srgbClr val="000000"/>
              </a:solidFill>
              <a:latin typeface="Arial" panose="020B0604020202020204" pitchFamily="34" charset="0"/>
              <a:cs typeface="+mn-cs"/>
            </a:endParaRPr>
          </a:p>
          <a:p>
            <a:pPr marL="71755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Eilrechtsschutz nach § 80 Abs. 5 VwGO nötig</a:t>
            </a:r>
          </a:p>
          <a:p>
            <a:pPr marL="1071563" lvl="1" indent="-342900" algn="just" hangingPunct="0">
              <a:spcAft>
                <a:spcPts val="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wie </a:t>
            </a:r>
            <a:r>
              <a:rPr lang="de-DE" altLang="de-DE" sz="1600" dirty="0" err="1" smtClean="0">
                <a:solidFill>
                  <a:srgbClr val="000000"/>
                </a:solidFill>
                <a:latin typeface="Arial" panose="020B0604020202020204" pitchFamily="34" charset="0"/>
                <a:cs typeface="+mn-cs"/>
              </a:rPr>
              <a:t>gg</a:t>
            </a:r>
            <a:r>
              <a:rPr lang="de-DE" altLang="de-DE" sz="1600" dirty="0" smtClean="0">
                <a:solidFill>
                  <a:srgbClr val="000000"/>
                </a:solidFill>
                <a:latin typeface="Arial" panose="020B0604020202020204" pitchFamily="34" charset="0"/>
                <a:cs typeface="+mn-cs"/>
              </a:rPr>
              <a:t>. Ablehnungsbescheid </a:t>
            </a:r>
            <a:r>
              <a:rPr lang="de-DE" altLang="de-DE" sz="1600" dirty="0" err="1" smtClean="0">
                <a:solidFill>
                  <a:srgbClr val="000000"/>
                </a:solidFill>
                <a:latin typeface="Arial" panose="020B0604020202020204" pitchFamily="34" charset="0"/>
                <a:cs typeface="+mn-cs"/>
              </a:rPr>
              <a:t>oU</a:t>
            </a:r>
            <a:r>
              <a:rPr lang="de-DE" altLang="de-DE" sz="1600" dirty="0" smtClean="0">
                <a:solidFill>
                  <a:srgbClr val="000000"/>
                </a:solidFill>
                <a:latin typeface="Arial" panose="020B0604020202020204" pitchFamily="34" charset="0"/>
                <a:cs typeface="+mn-cs"/>
              </a:rPr>
              <a:t>, weil § 71 Abs. 4 AsylG auf § 36 AsylG verweist</a:t>
            </a:r>
          </a:p>
          <a:p>
            <a:pPr marL="1071563" lvl="3" indent="-342900" algn="just" hangingPunct="0">
              <a:spcAft>
                <a:spcPts val="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Klage- und Antragsfrist </a:t>
            </a:r>
            <a:r>
              <a:rPr lang="de-DE" altLang="de-DE" sz="1600" b="1" dirty="0" smtClean="0">
                <a:solidFill>
                  <a:srgbClr val="000000"/>
                </a:solidFill>
                <a:latin typeface="Arial" panose="020B0604020202020204" pitchFamily="34" charset="0"/>
                <a:cs typeface="+mn-cs"/>
              </a:rPr>
              <a:t>eine Woche </a:t>
            </a:r>
            <a:r>
              <a:rPr lang="de-DE" altLang="de-DE" sz="1600" dirty="0" smtClean="0">
                <a:solidFill>
                  <a:srgbClr val="000000"/>
                </a:solidFill>
                <a:latin typeface="Arial" panose="020B0604020202020204" pitchFamily="34" charset="0"/>
                <a:cs typeface="+mn-cs"/>
              </a:rPr>
              <a:t>(§ 36 Abs. 3 S. 1, </a:t>
            </a:r>
            <a:r>
              <a:rPr lang="de-DE" altLang="de-DE" sz="1600" dirty="0" smtClean="0">
                <a:solidFill>
                  <a:srgbClr val="000000"/>
                </a:solidFill>
                <a:latin typeface="Arial" panose="020B0604020202020204" pitchFamily="34" charset="0"/>
              </a:rPr>
              <a:t>§ </a:t>
            </a:r>
            <a:r>
              <a:rPr lang="de-DE" altLang="de-DE" sz="1600" dirty="0">
                <a:solidFill>
                  <a:srgbClr val="000000"/>
                </a:solidFill>
                <a:latin typeface="Arial" panose="020B0604020202020204" pitchFamily="34" charset="0"/>
              </a:rPr>
              <a:t>74 Abs. 1 S. 1 HS 2 AsylG</a:t>
            </a:r>
            <a:r>
              <a:rPr lang="de-DE" altLang="de-DE" sz="1600" dirty="0" smtClean="0">
                <a:solidFill>
                  <a:srgbClr val="000000"/>
                </a:solidFill>
                <a:latin typeface="Arial" panose="020B0604020202020204" pitchFamily="34" charset="0"/>
              </a:rPr>
              <a:t>)</a:t>
            </a:r>
          </a:p>
          <a:p>
            <a:pPr marL="1071563" lvl="3" indent="-342900" algn="just" hangingPunct="0">
              <a:spcAft>
                <a:spcPts val="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rPr>
              <a:t>besondere Verfahrensgestaltung des § 36 AsylG im Eilverfahren</a:t>
            </a:r>
          </a:p>
          <a:p>
            <a:pPr marL="1071563" lvl="3"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smtClean="0">
              <a:solidFill>
                <a:srgbClr val="000000"/>
              </a:solidFill>
              <a:latin typeface="Arial" panose="020B0604020202020204" pitchFamily="34" charset="0"/>
              <a:cs typeface="+mn-cs"/>
            </a:endParaRPr>
          </a:p>
          <a:p>
            <a:pPr marL="352425"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Achtung: bei Vortrag zudem </a:t>
            </a:r>
            <a:r>
              <a:rPr lang="de-DE" altLang="de-DE" u="sng" dirty="0" smtClean="0">
                <a:solidFill>
                  <a:srgbClr val="000000"/>
                </a:solidFill>
                <a:latin typeface="Arial" panose="020B0604020202020204" pitchFamily="34" charset="0"/>
                <a:cs typeface="+mn-cs"/>
              </a:rPr>
              <a:t>materielle Präklusionswirkung</a:t>
            </a:r>
            <a:r>
              <a:rPr lang="de-DE" altLang="de-DE" dirty="0" smtClean="0">
                <a:solidFill>
                  <a:srgbClr val="000000"/>
                </a:solidFill>
                <a:latin typeface="Arial" panose="020B0604020202020204" pitchFamily="34" charset="0"/>
                <a:cs typeface="+mn-cs"/>
              </a:rPr>
              <a:t> des § 71 Abs. 1 AsylG i.V.m. § 51 Abs. 1 – 3 VwVfG beachten (rechtzeitiger und vollständiger Vortrag!) </a:t>
            </a: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smtClean="0">
              <a:solidFill>
                <a:srgbClr val="000000"/>
              </a:solidFill>
              <a:latin typeface="Arial" panose="020B0604020202020204" pitchFamily="34" charset="0"/>
              <a:cs typeface="+mn-cs"/>
            </a:endParaRPr>
          </a:p>
        </p:txBody>
      </p:sp>
      <p:pic>
        <p:nvPicPr>
          <p:cNvPr id="7270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70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smtClean="0">
                <a:solidFill>
                  <a:srgbClr val="000000"/>
                </a:solidFill>
                <a:latin typeface="Arial" panose="020B0604020202020204" pitchFamily="34" charset="0"/>
              </a:rPr>
              <a:t>RaVG </a:t>
            </a:r>
            <a:r>
              <a:rPr lang="de-DE" altLang="de-DE" sz="1400" dirty="0">
                <a:solidFill>
                  <a:srgbClr val="000000"/>
                </a:solidFill>
                <a:latin typeface="Arial" panose="020B0604020202020204" pitchFamily="34" charset="0"/>
              </a:rPr>
              <a:t>Dr. Philipp Wittmann (VG Karlsruhe / Wissenschaftlicher Mitarbeiter am BVerfG) – </a:t>
            </a:r>
            <a:r>
              <a:rPr lang="de-DE" altLang="de-DE" sz="1400" dirty="0" smtClean="0">
                <a:solidFill>
                  <a:srgbClr val="000000"/>
                </a:solidFill>
                <a:latin typeface="Arial" panose="020B0604020202020204" pitchFamily="34" charset="0"/>
              </a:rPr>
              <a:t>Rechtsschutz</a:t>
            </a:r>
            <a:r>
              <a:rPr lang="de-DE" altLang="de-DE" sz="1400" dirty="0">
                <a:solidFill>
                  <a:srgbClr val="000000"/>
                </a:solidFill>
                <a:latin typeface="Arial" panose="020B0604020202020204" pitchFamily="34" charset="0"/>
              </a:rPr>
              <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209119857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5" end="5"/>
                                            </p:txEl>
                                          </p:spTgt>
                                        </p:tgtEl>
                                        <p:attrNameLst>
                                          <p:attrName>style.visibility</p:attrName>
                                        </p:attrNameLst>
                                      </p:cBhvr>
                                      <p:to>
                                        <p:strVal val="visible"/>
                                      </p:to>
                                    </p:set>
                                    <p:animEffect transition="in" filter="fade">
                                      <p:cBhvr>
                                        <p:cTn id="7" dur="1000"/>
                                        <p:tgtEl>
                                          <p:spTgt spid="3075">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6" end="6"/>
                                            </p:txEl>
                                          </p:spTgt>
                                        </p:tgtEl>
                                        <p:attrNameLst>
                                          <p:attrName>style.visibility</p:attrName>
                                        </p:attrNameLst>
                                      </p:cBhvr>
                                      <p:to>
                                        <p:strVal val="visible"/>
                                      </p:to>
                                    </p:set>
                                    <p:animEffect transition="in" filter="fade">
                                      <p:cBhvr>
                                        <p:cTn id="12" dur="1000"/>
                                        <p:tgtEl>
                                          <p:spTgt spid="3075">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8" end="8"/>
                                            </p:txEl>
                                          </p:spTgt>
                                        </p:tgtEl>
                                        <p:attrNameLst>
                                          <p:attrName>style.visibility</p:attrName>
                                        </p:attrNameLst>
                                      </p:cBhvr>
                                      <p:to>
                                        <p:strVal val="visible"/>
                                      </p:to>
                                    </p:set>
                                    <p:animEffect transition="in" filter="fade">
                                      <p:cBhvr>
                                        <p:cTn id="17" dur="1000"/>
                                        <p:tgtEl>
                                          <p:spTgt spid="3075">
                                            <p:txEl>
                                              <p:pRg st="8" end="8"/>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10" end="10"/>
                                            </p:txEl>
                                          </p:spTgt>
                                        </p:tgtEl>
                                        <p:attrNameLst>
                                          <p:attrName>style.visibility</p:attrName>
                                        </p:attrNameLst>
                                      </p:cBhvr>
                                      <p:to>
                                        <p:strVal val="visible"/>
                                      </p:to>
                                    </p:set>
                                    <p:animEffect transition="in" filter="fade">
                                      <p:cBhvr>
                                        <p:cTn id="22" dur="1000"/>
                                        <p:tgtEl>
                                          <p:spTgt spid="3075">
                                            <p:txEl>
                                              <p:pRg st="10" end="1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075">
                                            <p:txEl>
                                              <p:pRg st="12" end="12"/>
                                            </p:txEl>
                                          </p:spTgt>
                                        </p:tgtEl>
                                        <p:attrNameLst>
                                          <p:attrName>style.visibility</p:attrName>
                                        </p:attrNameLst>
                                      </p:cBhvr>
                                      <p:to>
                                        <p:strVal val="visible"/>
                                      </p:to>
                                    </p:set>
                                    <p:animEffect transition="in" filter="fade">
                                      <p:cBhvr>
                                        <p:cTn id="27" dur="1000"/>
                                        <p:tgtEl>
                                          <p:spTgt spid="3075">
                                            <p:txEl>
                                              <p:pRg st="12" end="1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075">
                                            <p:txEl>
                                              <p:pRg st="13" end="13"/>
                                            </p:txEl>
                                          </p:spTgt>
                                        </p:tgtEl>
                                        <p:attrNameLst>
                                          <p:attrName>style.visibility</p:attrName>
                                        </p:attrNameLst>
                                      </p:cBhvr>
                                      <p:to>
                                        <p:strVal val="visible"/>
                                      </p:to>
                                    </p:set>
                                    <p:animEffect transition="in" filter="fade">
                                      <p:cBhvr>
                                        <p:cTn id="32" dur="1000"/>
                                        <p:tgtEl>
                                          <p:spTgt spid="3075">
                                            <p:txEl>
                                              <p:pRg st="13" end="1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075">
                                            <p:txEl>
                                              <p:pRg st="14" end="14"/>
                                            </p:txEl>
                                          </p:spTgt>
                                        </p:tgtEl>
                                        <p:attrNameLst>
                                          <p:attrName>style.visibility</p:attrName>
                                        </p:attrNameLst>
                                      </p:cBhvr>
                                      <p:to>
                                        <p:strVal val="visible"/>
                                      </p:to>
                                    </p:set>
                                    <p:animEffect transition="in" filter="fade">
                                      <p:cBhvr>
                                        <p:cTn id="37" dur="1000"/>
                                        <p:tgtEl>
                                          <p:spTgt spid="3075">
                                            <p:txEl>
                                              <p:pRg st="14" end="1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075">
                                            <p:txEl>
                                              <p:pRg st="15" end="15"/>
                                            </p:txEl>
                                          </p:spTgt>
                                        </p:tgtEl>
                                        <p:attrNameLst>
                                          <p:attrName>style.visibility</p:attrName>
                                        </p:attrNameLst>
                                      </p:cBhvr>
                                      <p:to>
                                        <p:strVal val="visible"/>
                                      </p:to>
                                    </p:set>
                                    <p:animEffect transition="in" filter="fade">
                                      <p:cBhvr>
                                        <p:cTn id="42" dur="1000"/>
                                        <p:tgtEl>
                                          <p:spTgt spid="3075">
                                            <p:txEl>
                                              <p:pRg st="15" end="1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075">
                                            <p:txEl>
                                              <p:pRg st="17" end="17"/>
                                            </p:txEl>
                                          </p:spTgt>
                                        </p:tgtEl>
                                        <p:attrNameLst>
                                          <p:attrName>style.visibility</p:attrName>
                                        </p:attrNameLst>
                                      </p:cBhvr>
                                      <p:to>
                                        <p:strVal val="visible"/>
                                      </p:to>
                                    </p:set>
                                    <p:animEffect transition="in" filter="fade">
                                      <p:cBhvr>
                                        <p:cTn id="47" dur="1000"/>
                                        <p:tgtEl>
                                          <p:spTgt spid="3075">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0700" y="895350"/>
            <a:ext cx="9072563"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400" dirty="0" smtClean="0">
                <a:solidFill>
                  <a:srgbClr val="000000"/>
                </a:solidFill>
                <a:latin typeface="Arial" panose="020B0604020202020204" pitchFamily="34" charset="0"/>
                <a:cs typeface="+mn-cs"/>
              </a:rPr>
              <a:t>IX. </a:t>
            </a:r>
            <a:r>
              <a:rPr lang="de-DE" altLang="de-DE" sz="2400" dirty="0">
                <a:solidFill>
                  <a:srgbClr val="000000"/>
                </a:solidFill>
                <a:latin typeface="Arial" panose="020B0604020202020204" pitchFamily="34" charset="0"/>
                <a:cs typeface="+mn-cs"/>
              </a:rPr>
              <a:t>Typische Rechtschutzkonstellationen im Asylverfahrensrecht – </a:t>
            </a:r>
            <a:r>
              <a:rPr lang="de-DE" altLang="de-DE" sz="2400" b="1" dirty="0">
                <a:solidFill>
                  <a:srgbClr val="000000"/>
                </a:solidFill>
                <a:latin typeface="Arial" panose="020B0604020202020204" pitchFamily="34" charset="0"/>
                <a:cs typeface="+mn-cs"/>
              </a:rPr>
              <a:t>Ablehnung Folgeantrag </a:t>
            </a:r>
            <a:r>
              <a:rPr lang="de-DE" altLang="de-DE" sz="2400" b="1" u="sng" dirty="0" smtClean="0">
                <a:solidFill>
                  <a:srgbClr val="000000"/>
                </a:solidFill>
                <a:latin typeface="Arial" panose="020B0604020202020204" pitchFamily="34" charset="0"/>
                <a:cs typeface="+mn-cs"/>
              </a:rPr>
              <a:t>mit Abschiebungsandrohung</a:t>
            </a:r>
            <a:r>
              <a:rPr lang="de-DE" altLang="de-DE" sz="2400" dirty="0" smtClean="0">
                <a:solidFill>
                  <a:srgbClr val="000000"/>
                </a:solidFill>
                <a:latin typeface="Arial" panose="020B0604020202020204" pitchFamily="34" charset="0"/>
                <a:cs typeface="+mn-cs"/>
              </a:rPr>
              <a:t> (IV)</a:t>
            </a:r>
            <a:endParaRPr lang="de-DE" altLang="de-DE" sz="2400" b="1" u="sng" dirty="0">
              <a:solidFill>
                <a:srgbClr val="000000"/>
              </a:solidFill>
              <a:latin typeface="Arial" panose="020B0604020202020204" pitchFamily="34" charset="0"/>
              <a:cs typeface="+mn-cs"/>
            </a:endParaRP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b="1" dirty="0" smtClean="0">
                <a:solidFill>
                  <a:srgbClr val="000000"/>
                </a:solidFill>
                <a:latin typeface="Arial" panose="020B0604020202020204" pitchFamily="34" charset="0"/>
                <a:cs typeface="+mn-cs"/>
              </a:rPr>
              <a:t>Zusammenfassung – sachdienliche Rechtsschutzanträge: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spc="-10" dirty="0" smtClean="0">
                <a:solidFill>
                  <a:srgbClr val="000000"/>
                </a:solidFill>
                <a:latin typeface="Arial" panose="020B0604020202020204" pitchFamily="34" charset="0"/>
                <a:cs typeface="+mn-cs"/>
              </a:rPr>
              <a:t>Eilrechtsschutz:	</a:t>
            </a:r>
            <a:r>
              <a:rPr lang="de-DE" altLang="de-DE" sz="2000" spc="-10" dirty="0">
                <a:solidFill>
                  <a:srgbClr val="000000"/>
                </a:solidFill>
                <a:latin typeface="Arial" panose="020B0604020202020204" pitchFamily="34" charset="0"/>
                <a:cs typeface="+mn-cs"/>
              </a:rPr>
              <a:t>	</a:t>
            </a:r>
            <a:r>
              <a:rPr lang="de-DE" altLang="de-DE" sz="2000" spc="-10" dirty="0" smtClean="0">
                <a:solidFill>
                  <a:srgbClr val="000000"/>
                </a:solidFill>
                <a:latin typeface="Arial" panose="020B0604020202020204" pitchFamily="34" charset="0"/>
                <a:cs typeface="+mn-cs"/>
              </a:rPr>
              <a:t>	Antragsfrist: </a:t>
            </a:r>
            <a:r>
              <a:rPr lang="de-DE" altLang="de-DE" sz="2000" b="1" spc="-10" dirty="0" smtClean="0">
                <a:solidFill>
                  <a:srgbClr val="000000"/>
                </a:solidFill>
                <a:latin typeface="Arial" panose="020B0604020202020204" pitchFamily="34" charset="0"/>
                <a:cs typeface="+mn-cs"/>
              </a:rPr>
              <a:t>eine Woche </a:t>
            </a:r>
            <a:r>
              <a:rPr lang="de-DE" altLang="de-DE" sz="2000" spc="-10" dirty="0" smtClean="0">
                <a:solidFill>
                  <a:srgbClr val="000000"/>
                </a:solidFill>
                <a:latin typeface="Arial" panose="020B0604020202020204" pitchFamily="34" charset="0"/>
                <a:cs typeface="+mn-cs"/>
              </a:rPr>
              <a:t>(§ 71 Abs. 4, § 36 Abs. 3 AsylG)</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	</a:t>
            </a:r>
            <a:r>
              <a:rPr lang="de-DE" altLang="de-DE" sz="2000" dirty="0" smtClean="0">
                <a:solidFill>
                  <a:srgbClr val="000000"/>
                </a:solidFill>
                <a:latin typeface="Arial" panose="020B0604020202020204" pitchFamily="34" charset="0"/>
                <a:cs typeface="+mn-cs"/>
              </a:rPr>
              <a:t>					</a:t>
            </a:r>
          </a:p>
          <a:p>
            <a:pPr algn="just" hangingPunct="0">
              <a:spcAft>
                <a:spcPts val="60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Es </a:t>
            </a:r>
            <a:r>
              <a:rPr lang="de-DE" altLang="de-DE" dirty="0">
                <a:solidFill>
                  <a:srgbClr val="000000"/>
                </a:solidFill>
                <a:latin typeface="Arial" panose="020B0604020202020204" pitchFamily="34" charset="0"/>
                <a:cs typeface="+mn-cs"/>
              </a:rPr>
              <a:t>wird beantragt, </a:t>
            </a:r>
            <a:r>
              <a:rPr lang="de-DE" altLang="de-DE" dirty="0" smtClean="0">
                <a:solidFill>
                  <a:srgbClr val="000000"/>
                </a:solidFill>
                <a:latin typeface="Arial" panose="020B0604020202020204" pitchFamily="34" charset="0"/>
                <a:cs typeface="+mn-cs"/>
              </a:rPr>
              <a:t>die aufschiebende Wirkung der Klage gegen Ziffer 3 des Bescheides vom 10.02.2017 anzuordnen. </a:t>
            </a:r>
            <a:endParaRPr lang="de-DE" altLang="de-DE" dirty="0">
              <a:solidFill>
                <a:srgbClr val="000000"/>
              </a:solidFill>
              <a:latin typeface="Arial" panose="020B0604020202020204" pitchFamily="34" charset="0"/>
              <a:cs typeface="+mn-cs"/>
            </a:endParaRPr>
          </a:p>
          <a:p>
            <a:pPr marL="0" lvl="1"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0" lvl="1"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Klageverfahren: 		Klagefrist: </a:t>
            </a:r>
            <a:r>
              <a:rPr lang="de-DE" altLang="de-DE" sz="2000" b="1" dirty="0" smtClean="0">
                <a:solidFill>
                  <a:srgbClr val="000000"/>
                </a:solidFill>
                <a:latin typeface="Arial" panose="020B0604020202020204" pitchFamily="34" charset="0"/>
                <a:cs typeface="+mn-cs"/>
              </a:rPr>
              <a:t>eine Woche </a:t>
            </a:r>
            <a:r>
              <a:rPr lang="de-DE" altLang="de-DE" sz="2000" dirty="0" smtClean="0">
                <a:solidFill>
                  <a:srgbClr val="000000"/>
                </a:solidFill>
                <a:latin typeface="Arial" panose="020B0604020202020204" pitchFamily="34" charset="0"/>
                <a:cs typeface="+mn-cs"/>
              </a:rPr>
              <a:t>(§ 74 Abs. 1 S. 1 HS 2 AsylG)</a:t>
            </a:r>
            <a:endParaRPr lang="de-DE" altLang="de-DE" sz="11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Es </a:t>
            </a:r>
            <a:r>
              <a:rPr lang="de-DE" altLang="de-DE" dirty="0">
                <a:solidFill>
                  <a:srgbClr val="000000"/>
                </a:solidFill>
                <a:latin typeface="Arial" panose="020B0604020202020204" pitchFamily="34" charset="0"/>
                <a:cs typeface="+mn-cs"/>
              </a:rPr>
              <a:t>wird beantragt, </a:t>
            </a:r>
            <a:r>
              <a:rPr lang="de-DE" altLang="de-DE" dirty="0" smtClean="0">
                <a:solidFill>
                  <a:srgbClr val="000000"/>
                </a:solidFill>
                <a:latin typeface="Arial" panose="020B0604020202020204" pitchFamily="34" charset="0"/>
                <a:cs typeface="+mn-cs"/>
              </a:rPr>
              <a:t>die Ziffern 1 - 3 (und 5) des Bescheids </a:t>
            </a:r>
            <a:r>
              <a:rPr lang="de-DE" altLang="de-DE" dirty="0">
                <a:solidFill>
                  <a:srgbClr val="000000"/>
                </a:solidFill>
                <a:latin typeface="Arial" panose="020B0604020202020204" pitchFamily="34" charset="0"/>
                <a:cs typeface="+mn-cs"/>
              </a:rPr>
              <a:t>vom </a:t>
            </a:r>
            <a:r>
              <a:rPr lang="de-DE" altLang="de-DE" dirty="0" smtClean="0">
                <a:solidFill>
                  <a:srgbClr val="000000"/>
                </a:solidFill>
                <a:latin typeface="Arial" panose="020B0604020202020204" pitchFamily="34" charset="0"/>
                <a:cs typeface="+mn-cs"/>
              </a:rPr>
              <a:t>10.02.2017 aufzuheben,</a:t>
            </a:r>
            <a:endParaRPr lang="de-DE" altLang="de-DE"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8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hilfsweise die Beklagte </a:t>
            </a:r>
            <a:r>
              <a:rPr lang="de-DE" altLang="de-DE" dirty="0" smtClean="0">
                <a:solidFill>
                  <a:srgbClr val="000000"/>
                </a:solidFill>
                <a:latin typeface="Arial" panose="020B0604020202020204" pitchFamily="34" charset="0"/>
                <a:cs typeface="+mn-cs"/>
              </a:rPr>
              <a:t>unter Aufhebung der Ziffer 2 des Bescheids vom 10.02.2017 zur </a:t>
            </a:r>
            <a:r>
              <a:rPr lang="de-DE" altLang="de-DE" dirty="0">
                <a:solidFill>
                  <a:srgbClr val="000000"/>
                </a:solidFill>
                <a:latin typeface="Arial" panose="020B0604020202020204" pitchFamily="34" charset="0"/>
                <a:cs typeface="+mn-cs"/>
              </a:rPr>
              <a:t>Feststellung zu verpflichten, dass hinsichtlich der Republik </a:t>
            </a:r>
            <a:r>
              <a:rPr lang="de-DE" altLang="de-DE" dirty="0" smtClean="0">
                <a:solidFill>
                  <a:srgbClr val="000000"/>
                </a:solidFill>
                <a:latin typeface="Arial" panose="020B0604020202020204" pitchFamily="34" charset="0"/>
                <a:cs typeface="+mn-cs"/>
              </a:rPr>
              <a:t>Serbien Abschiebungsverbote </a:t>
            </a:r>
            <a:r>
              <a:rPr lang="de-DE" altLang="de-DE" dirty="0">
                <a:solidFill>
                  <a:srgbClr val="000000"/>
                </a:solidFill>
                <a:latin typeface="Arial" panose="020B0604020202020204" pitchFamily="34" charset="0"/>
                <a:cs typeface="+mn-cs"/>
              </a:rPr>
              <a:t>nach § 60 Abs. 5 und 7 S. 1 AufenthG vorliegen.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rPr>
              <a:t>[Wenn </a:t>
            </a:r>
            <a:r>
              <a:rPr lang="de-DE" altLang="de-DE" sz="1600" u="sng" dirty="0">
                <a:solidFill>
                  <a:srgbClr val="000000"/>
                </a:solidFill>
                <a:latin typeface="Arial" panose="020B0604020202020204" pitchFamily="34" charset="0"/>
              </a:rPr>
              <a:t>ausnahmsweise</a:t>
            </a:r>
            <a:r>
              <a:rPr lang="de-DE" altLang="de-DE" sz="1600" dirty="0">
                <a:solidFill>
                  <a:srgbClr val="000000"/>
                </a:solidFill>
                <a:latin typeface="Arial" panose="020B0604020202020204" pitchFamily="34" charset="0"/>
              </a:rPr>
              <a:t> zweckmäßig:]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rPr>
              <a:t>Äußerst hilfsweise wird beantragt, die Beklagte unter Aufhebung der Ziffer </a:t>
            </a:r>
            <a:r>
              <a:rPr lang="de-DE" altLang="de-DE" sz="1600" dirty="0" smtClean="0">
                <a:solidFill>
                  <a:srgbClr val="000000"/>
                </a:solidFill>
                <a:latin typeface="Arial" panose="020B0604020202020204" pitchFamily="34" charset="0"/>
              </a:rPr>
              <a:t>4 </a:t>
            </a:r>
            <a:r>
              <a:rPr lang="de-DE" altLang="de-DE" sz="1600" dirty="0">
                <a:solidFill>
                  <a:srgbClr val="000000"/>
                </a:solidFill>
                <a:latin typeface="Arial" panose="020B0604020202020204" pitchFamily="34" charset="0"/>
              </a:rPr>
              <a:t>des Bescheides vom </a:t>
            </a:r>
            <a:r>
              <a:rPr lang="de-DE" altLang="de-DE" sz="1600" dirty="0" smtClean="0">
                <a:solidFill>
                  <a:srgbClr val="000000"/>
                </a:solidFill>
                <a:latin typeface="Arial" panose="020B0604020202020204" pitchFamily="34" charset="0"/>
              </a:rPr>
              <a:t>10.02.2017 </a:t>
            </a:r>
            <a:r>
              <a:rPr lang="de-DE" altLang="de-DE" sz="1600" dirty="0">
                <a:solidFill>
                  <a:srgbClr val="000000"/>
                </a:solidFill>
                <a:latin typeface="Arial" panose="020B0604020202020204" pitchFamily="34" charset="0"/>
              </a:rPr>
              <a:t>zu verpflichten, das gesetzliche Einreiseverbot des § 11 Abs. 1 AufenthG auf X Monate zu befristen / unter Beachtung der Rechtsauffassung des Gerichts erneut über die Dauer des gesetzlichen Einreise- und Aufenthaltsverbots zu entscheiden. </a:t>
            </a: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smtClean="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dirty="0" smtClean="0">
              <a:solidFill>
                <a:srgbClr val="000000"/>
              </a:solidFill>
              <a:latin typeface="Arial" panose="020B0604020202020204" pitchFamily="34" charset="0"/>
              <a:cs typeface="+mn-cs"/>
            </a:endParaRPr>
          </a:p>
        </p:txBody>
      </p:sp>
      <p:pic>
        <p:nvPicPr>
          <p:cNvPr id="808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90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smtClean="0">
                <a:solidFill>
                  <a:srgbClr val="000000"/>
                </a:solidFill>
                <a:latin typeface="Arial" panose="020B0604020202020204" pitchFamily="34" charset="0"/>
              </a:rPr>
              <a:t>RaVG </a:t>
            </a:r>
            <a:r>
              <a:rPr lang="de-DE" altLang="de-DE" sz="1400" dirty="0">
                <a:solidFill>
                  <a:srgbClr val="000000"/>
                </a:solidFill>
                <a:latin typeface="Arial" panose="020B0604020202020204" pitchFamily="34" charset="0"/>
              </a:rPr>
              <a:t>Dr. Philipp Wittmann (VG Karlsruhe / Wissenschaftlicher Mitarbeiter am BVerfG) – </a:t>
            </a:r>
            <a:r>
              <a:rPr lang="de-DE" altLang="de-DE" sz="1400" dirty="0" smtClean="0">
                <a:solidFill>
                  <a:srgbClr val="000000"/>
                </a:solidFill>
                <a:latin typeface="Arial" panose="020B0604020202020204" pitchFamily="34" charset="0"/>
              </a:rPr>
              <a:t>Rechtsschutz</a:t>
            </a:r>
            <a:r>
              <a:rPr lang="de-DE" altLang="de-DE" sz="1400" dirty="0">
                <a:solidFill>
                  <a:srgbClr val="000000"/>
                </a:solidFill>
                <a:latin typeface="Arial" panose="020B0604020202020204" pitchFamily="34" charset="0"/>
              </a:rPr>
              <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2377749545"/>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6" end="6"/>
                                            </p:txEl>
                                          </p:spTgt>
                                        </p:tgtEl>
                                        <p:attrNameLst>
                                          <p:attrName>style.visibility</p:attrName>
                                        </p:attrNameLst>
                                      </p:cBhvr>
                                      <p:to>
                                        <p:strVal val="visible"/>
                                      </p:to>
                                    </p:set>
                                    <p:animEffect transition="in" filter="fade">
                                      <p:cBhvr>
                                        <p:cTn id="7" dur="1000"/>
                                        <p:tgtEl>
                                          <p:spTgt spid="3075">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10" end="10"/>
                                            </p:txEl>
                                          </p:spTgt>
                                        </p:tgtEl>
                                        <p:attrNameLst>
                                          <p:attrName>style.visibility</p:attrName>
                                        </p:attrNameLst>
                                      </p:cBhvr>
                                      <p:to>
                                        <p:strVal val="visible"/>
                                      </p:to>
                                    </p:set>
                                    <p:animEffect transition="in" filter="fade">
                                      <p:cBhvr>
                                        <p:cTn id="12" dur="1000"/>
                                        <p:tgtEl>
                                          <p:spTgt spid="3075">
                                            <p:txEl>
                                              <p:pRg st="10" end="1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12" end="12"/>
                                            </p:txEl>
                                          </p:spTgt>
                                        </p:tgtEl>
                                        <p:attrNameLst>
                                          <p:attrName>style.visibility</p:attrName>
                                        </p:attrNameLst>
                                      </p:cBhvr>
                                      <p:to>
                                        <p:strVal val="visible"/>
                                      </p:to>
                                    </p:set>
                                    <p:animEffect transition="in" filter="fade">
                                      <p:cBhvr>
                                        <p:cTn id="17" dur="1000"/>
                                        <p:tgtEl>
                                          <p:spTgt spid="3075">
                                            <p:txEl>
                                              <p:pRg st="12" end="1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14" end="14"/>
                                            </p:txEl>
                                          </p:spTgt>
                                        </p:tgtEl>
                                        <p:attrNameLst>
                                          <p:attrName>style.visibility</p:attrName>
                                        </p:attrNameLst>
                                      </p:cBhvr>
                                      <p:to>
                                        <p:strVal val="visible"/>
                                      </p:to>
                                    </p:set>
                                    <p:animEffect transition="in" filter="fade">
                                      <p:cBhvr>
                                        <p:cTn id="22" dur="1000"/>
                                        <p:tgtEl>
                                          <p:spTgt spid="3075">
                                            <p:txEl>
                                              <p:pRg st="14" end="14"/>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075">
                                            <p:txEl>
                                              <p:pRg st="15" end="15"/>
                                            </p:txEl>
                                          </p:spTgt>
                                        </p:tgtEl>
                                        <p:attrNameLst>
                                          <p:attrName>style.visibility</p:attrName>
                                        </p:attrNameLst>
                                      </p:cBhvr>
                                      <p:to>
                                        <p:strVal val="visible"/>
                                      </p:to>
                                    </p:set>
                                    <p:animEffect transition="in" filter="fade">
                                      <p:cBhvr>
                                        <p:cTn id="25" dur="1000"/>
                                        <p:tgtEl>
                                          <p:spTgt spid="3075">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0700" y="903288"/>
            <a:ext cx="9072563"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400" dirty="0" smtClean="0">
                <a:solidFill>
                  <a:srgbClr val="000000"/>
                </a:solidFill>
                <a:latin typeface="Arial" panose="020B0604020202020204" pitchFamily="34" charset="0"/>
                <a:cs typeface="+mn-cs"/>
              </a:rPr>
              <a:t>X. Typische Rechtschutzkonstellationen im Asylverfahrensrecht – </a:t>
            </a:r>
            <a:r>
              <a:rPr lang="de-DE" altLang="de-DE" sz="2400" b="1" dirty="0" smtClean="0">
                <a:solidFill>
                  <a:srgbClr val="000000"/>
                </a:solidFill>
                <a:latin typeface="Arial" panose="020B0604020202020204" pitchFamily="34" charset="0"/>
                <a:cs typeface="+mn-cs"/>
              </a:rPr>
              <a:t>Ablehnung Folgeantrag </a:t>
            </a:r>
            <a:r>
              <a:rPr lang="de-DE" altLang="de-DE" sz="2400" b="1" u="sng" dirty="0" smtClean="0">
                <a:solidFill>
                  <a:srgbClr val="000000"/>
                </a:solidFill>
                <a:latin typeface="Arial" panose="020B0604020202020204" pitchFamily="34" charset="0"/>
                <a:cs typeface="+mn-cs"/>
              </a:rPr>
              <a:t>ohne Abschiebungsandrohung</a:t>
            </a:r>
            <a:r>
              <a:rPr lang="de-DE" altLang="de-DE" sz="2400" b="1" dirty="0" smtClean="0">
                <a:solidFill>
                  <a:srgbClr val="000000"/>
                </a:solidFill>
                <a:latin typeface="Arial" panose="020B0604020202020204" pitchFamily="34" charset="0"/>
                <a:cs typeface="+mn-cs"/>
              </a:rPr>
              <a:t> </a:t>
            </a:r>
            <a:r>
              <a:rPr lang="de-DE" altLang="de-DE" sz="2400" dirty="0" smtClean="0">
                <a:solidFill>
                  <a:srgbClr val="000000"/>
                </a:solidFill>
                <a:latin typeface="Arial" panose="020B0604020202020204" pitchFamily="34" charset="0"/>
                <a:cs typeface="+mn-cs"/>
              </a:rPr>
              <a:t>(I)</a:t>
            </a:r>
            <a:endParaRPr lang="de-DE" altLang="de-DE" sz="2400" b="1" u="sng" dirty="0" smtClean="0">
              <a:solidFill>
                <a:srgbClr val="000000"/>
              </a:solidFill>
              <a:latin typeface="Arial" panose="020B0604020202020204" pitchFamily="34" charset="0"/>
              <a:cs typeface="+mn-cs"/>
            </a:endParaRP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smtClean="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smtClean="0">
              <a:solidFill>
                <a:srgbClr val="000000"/>
              </a:solidFill>
              <a:latin typeface="Arial" panose="020B0604020202020204" pitchFamily="34" charset="0"/>
              <a:cs typeface="+mn-cs"/>
            </a:endParaRPr>
          </a:p>
        </p:txBody>
      </p:sp>
      <p:pic>
        <p:nvPicPr>
          <p:cNvPr id="7475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75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Grafik 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71575" y="1770063"/>
            <a:ext cx="7734300" cy="5314950"/>
          </a:xfrm>
          <a:prstGeom prst="rect">
            <a:avLst/>
          </a:prstGeom>
        </p:spPr>
      </p:pic>
      <p:sp>
        <p:nvSpPr>
          <p:cNvPr id="8"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smtClean="0">
                <a:solidFill>
                  <a:srgbClr val="000000"/>
                </a:solidFill>
                <a:latin typeface="Arial" panose="020B0604020202020204" pitchFamily="34" charset="0"/>
              </a:rPr>
              <a:t>RaVG </a:t>
            </a:r>
            <a:r>
              <a:rPr lang="de-DE" altLang="de-DE" sz="1400" dirty="0">
                <a:solidFill>
                  <a:srgbClr val="000000"/>
                </a:solidFill>
                <a:latin typeface="Arial" panose="020B0604020202020204" pitchFamily="34" charset="0"/>
              </a:rPr>
              <a:t>Dr. Philipp Wittmann (VG Karlsruhe / Wissenschaftlicher Mitarbeiter am BVerfG) – </a:t>
            </a:r>
            <a:r>
              <a:rPr lang="de-DE" altLang="de-DE" sz="1400" dirty="0" smtClean="0">
                <a:solidFill>
                  <a:srgbClr val="000000"/>
                </a:solidFill>
                <a:latin typeface="Arial" panose="020B0604020202020204" pitchFamily="34" charset="0"/>
              </a:rPr>
              <a:t>Rechtsschutz</a:t>
            </a:r>
            <a:r>
              <a:rPr lang="de-DE" altLang="de-DE" sz="1400" dirty="0">
                <a:solidFill>
                  <a:srgbClr val="000000"/>
                </a:solidFill>
                <a:latin typeface="Arial" panose="020B0604020202020204" pitchFamily="34" charset="0"/>
              </a:rPr>
              <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03238" y="895350"/>
            <a:ext cx="9072562" cy="6484938"/>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800" b="1" dirty="0" smtClean="0">
                <a:solidFill>
                  <a:srgbClr val="000000"/>
                </a:solidFill>
                <a:latin typeface="Arial" panose="020B0604020202020204" pitchFamily="34" charset="0"/>
                <a:cs typeface="+mn-cs"/>
              </a:rPr>
              <a:t>II. Rechtsschutz nach der VwGO – Kurzüberblick (II)</a:t>
            </a:r>
          </a:p>
          <a:p>
            <a:pPr hangingPunct="0">
              <a:spcAft>
                <a:spcPts val="0"/>
              </a:spcAft>
              <a:buClrTx/>
              <a:buFontTx/>
              <a:buNone/>
              <a:defRPr/>
            </a:pPr>
            <a:endParaRPr lang="de-DE" altLang="de-DE" sz="2200" u="sng" dirty="0" smtClean="0">
              <a:solidFill>
                <a:srgbClr val="000000"/>
              </a:solidFill>
              <a:latin typeface="Arial" panose="020B0604020202020204" pitchFamily="34" charset="0"/>
              <a:cs typeface="+mn-cs"/>
            </a:endParaRPr>
          </a:p>
          <a:p>
            <a:pPr hangingPunct="0">
              <a:spcAft>
                <a:spcPts val="0"/>
              </a:spcAft>
              <a:buClrTx/>
              <a:buFontTx/>
              <a:buNone/>
              <a:defRPr/>
            </a:pPr>
            <a:r>
              <a:rPr lang="de-DE" altLang="de-DE" sz="2400" b="1" u="sng" dirty="0" smtClean="0">
                <a:solidFill>
                  <a:srgbClr val="000000"/>
                </a:solidFill>
                <a:latin typeface="Arial" panose="020B0604020202020204" pitchFamily="34" charset="0"/>
                <a:cs typeface="+mn-cs"/>
              </a:rPr>
              <a:t>Faustregel</a:t>
            </a:r>
            <a:r>
              <a:rPr lang="de-DE" altLang="de-DE" sz="2400" b="1" dirty="0" smtClean="0">
                <a:solidFill>
                  <a:srgbClr val="000000"/>
                </a:solidFill>
                <a:latin typeface="Arial" panose="020B0604020202020204" pitchFamily="34" charset="0"/>
                <a:cs typeface="+mn-cs"/>
              </a:rPr>
              <a:t> zur Verknüpfung von Eilrechtsschutz und Klage:  </a:t>
            </a:r>
          </a:p>
          <a:p>
            <a:pPr hangingPunct="0">
              <a:spcAft>
                <a:spcPts val="0"/>
              </a:spcAft>
              <a:buClrTx/>
              <a:buFontTx/>
              <a:buNone/>
              <a:defRPr/>
            </a:pPr>
            <a:endParaRPr lang="de-DE" altLang="de-DE" sz="2200" dirty="0" smtClean="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defRPr/>
            </a:pPr>
            <a:r>
              <a:rPr lang="de-DE" altLang="de-DE" dirty="0" smtClean="0">
                <a:solidFill>
                  <a:srgbClr val="000000"/>
                </a:solidFill>
                <a:latin typeface="Arial" panose="020B0604020202020204" pitchFamily="34" charset="0"/>
                <a:cs typeface="+mn-cs"/>
              </a:rPr>
              <a:t>eine </a:t>
            </a:r>
            <a:r>
              <a:rPr lang="de-DE" altLang="de-DE" b="1" dirty="0" smtClean="0">
                <a:solidFill>
                  <a:srgbClr val="000000"/>
                </a:solidFill>
                <a:latin typeface="Arial" panose="020B0604020202020204" pitchFamily="34" charset="0"/>
                <a:cs typeface="+mn-cs"/>
              </a:rPr>
              <a:t>Anfechtungsklage</a:t>
            </a:r>
            <a:r>
              <a:rPr lang="de-DE" altLang="de-DE" dirty="0" smtClean="0">
                <a:solidFill>
                  <a:srgbClr val="000000"/>
                </a:solidFill>
                <a:latin typeface="Arial" panose="020B0604020202020204" pitchFamily="34" charset="0"/>
                <a:cs typeface="+mn-cs"/>
              </a:rPr>
              <a:t> (Abwehr eines belastenden VA) sollte i.d.R. durch einen </a:t>
            </a:r>
            <a:r>
              <a:rPr lang="de-DE" altLang="de-DE" b="1" dirty="0" smtClean="0">
                <a:solidFill>
                  <a:srgbClr val="000000"/>
                </a:solidFill>
                <a:latin typeface="Arial" panose="020B0604020202020204" pitchFamily="34" charset="0"/>
                <a:cs typeface="+mn-cs"/>
              </a:rPr>
              <a:t>Antrag nach § 80 Abs. 5 VwGO </a:t>
            </a:r>
            <a:r>
              <a:rPr lang="de-DE" altLang="de-DE" dirty="0" smtClean="0">
                <a:solidFill>
                  <a:srgbClr val="000000"/>
                </a:solidFill>
                <a:latin typeface="Arial" panose="020B0604020202020204" pitchFamily="34" charset="0"/>
                <a:cs typeface="+mn-cs"/>
              </a:rPr>
              <a:t>flankiert werden, </a:t>
            </a:r>
            <a:r>
              <a:rPr lang="de-DE" altLang="de-DE" b="1" dirty="0" smtClean="0">
                <a:solidFill>
                  <a:srgbClr val="000000"/>
                </a:solidFill>
                <a:latin typeface="Arial" panose="020B0604020202020204" pitchFamily="34" charset="0"/>
                <a:cs typeface="+mn-cs"/>
              </a:rPr>
              <a:t>wenn</a:t>
            </a:r>
            <a:r>
              <a:rPr lang="de-DE" altLang="de-DE" dirty="0" smtClean="0">
                <a:solidFill>
                  <a:srgbClr val="000000"/>
                </a:solidFill>
                <a:latin typeface="Arial" panose="020B0604020202020204" pitchFamily="34" charset="0"/>
                <a:cs typeface="+mn-cs"/>
              </a:rPr>
              <a:t> die Klage </a:t>
            </a:r>
            <a:r>
              <a:rPr lang="de-DE" altLang="de-DE" b="1" dirty="0" smtClean="0">
                <a:solidFill>
                  <a:srgbClr val="000000"/>
                </a:solidFill>
                <a:latin typeface="Arial" panose="020B0604020202020204" pitchFamily="34" charset="0"/>
                <a:cs typeface="+mn-cs"/>
              </a:rPr>
              <a:t>keine aufschiebende Wirkung</a:t>
            </a:r>
            <a:r>
              <a:rPr lang="de-DE" altLang="de-DE" dirty="0" smtClean="0">
                <a:solidFill>
                  <a:srgbClr val="000000"/>
                </a:solidFill>
                <a:latin typeface="Arial" panose="020B0604020202020204" pitchFamily="34" charset="0"/>
                <a:cs typeface="+mn-cs"/>
              </a:rPr>
              <a:t> hat</a:t>
            </a:r>
          </a:p>
          <a:p>
            <a:pPr marL="342900" indent="-342900" hangingPunct="0">
              <a:spcAft>
                <a:spcPts val="0"/>
              </a:spcAft>
              <a:buClrTx/>
              <a:buFont typeface="Arial" panose="020B0604020202020204" pitchFamily="34" charset="0"/>
              <a:buChar char="•"/>
              <a:defRPr/>
            </a:pPr>
            <a:endParaRPr lang="de-DE" altLang="de-DE" dirty="0" smtClean="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defRPr/>
            </a:pPr>
            <a:r>
              <a:rPr lang="de-DE" altLang="de-DE" dirty="0" smtClean="0">
                <a:solidFill>
                  <a:srgbClr val="000000"/>
                </a:solidFill>
                <a:latin typeface="Arial" panose="020B0604020202020204" pitchFamily="34" charset="0"/>
                <a:cs typeface="+mn-cs"/>
              </a:rPr>
              <a:t>eine </a:t>
            </a:r>
            <a:r>
              <a:rPr lang="de-DE" altLang="de-DE" b="1" dirty="0" smtClean="0">
                <a:solidFill>
                  <a:srgbClr val="000000"/>
                </a:solidFill>
                <a:latin typeface="Arial" panose="020B0604020202020204" pitchFamily="34" charset="0"/>
                <a:cs typeface="+mn-cs"/>
              </a:rPr>
              <a:t>Verpflichtungsklage</a:t>
            </a:r>
            <a:r>
              <a:rPr lang="de-DE" altLang="de-DE" dirty="0" smtClean="0">
                <a:solidFill>
                  <a:srgbClr val="000000"/>
                </a:solidFill>
                <a:latin typeface="Arial" panose="020B0604020202020204" pitchFamily="34" charset="0"/>
                <a:cs typeface="+mn-cs"/>
              </a:rPr>
              <a:t> (Klage auf Erlass eines begünstigenden VA) sollte durch einen </a:t>
            </a:r>
            <a:r>
              <a:rPr lang="de-DE" altLang="de-DE" b="1" dirty="0" smtClean="0">
                <a:solidFill>
                  <a:srgbClr val="000000"/>
                </a:solidFill>
                <a:latin typeface="Arial" panose="020B0604020202020204" pitchFamily="34" charset="0"/>
                <a:cs typeface="+mn-cs"/>
              </a:rPr>
              <a:t>Antrag nach § 123 Abs. 1 VwGO </a:t>
            </a:r>
            <a:r>
              <a:rPr lang="de-DE" altLang="de-DE" dirty="0" smtClean="0">
                <a:solidFill>
                  <a:srgbClr val="000000"/>
                </a:solidFill>
                <a:latin typeface="Arial" panose="020B0604020202020204" pitchFamily="34" charset="0"/>
                <a:cs typeface="+mn-cs"/>
              </a:rPr>
              <a:t>flankiert werden, </a:t>
            </a:r>
            <a:r>
              <a:rPr lang="de-DE" altLang="de-DE" b="1" dirty="0" smtClean="0">
                <a:solidFill>
                  <a:srgbClr val="000000"/>
                </a:solidFill>
                <a:latin typeface="Arial" panose="020B0604020202020204" pitchFamily="34" charset="0"/>
                <a:cs typeface="+mn-cs"/>
              </a:rPr>
              <a:t>wenn</a:t>
            </a:r>
            <a:r>
              <a:rPr lang="de-DE" altLang="de-DE" dirty="0" smtClean="0">
                <a:solidFill>
                  <a:srgbClr val="000000"/>
                </a:solidFill>
                <a:latin typeface="Arial" panose="020B0604020202020204" pitchFamily="34" charset="0"/>
                <a:cs typeface="+mn-cs"/>
              </a:rPr>
              <a:t> dem Kläger durch das Abwarten der Hauptsacheentscheidung </a:t>
            </a:r>
            <a:r>
              <a:rPr lang="de-DE" altLang="de-DE" b="1" dirty="0" smtClean="0">
                <a:solidFill>
                  <a:srgbClr val="000000"/>
                </a:solidFill>
                <a:latin typeface="Arial" panose="020B0604020202020204" pitchFamily="34" charset="0"/>
                <a:cs typeface="+mn-cs"/>
              </a:rPr>
              <a:t>wesentliche Nachteile </a:t>
            </a:r>
            <a:r>
              <a:rPr lang="de-DE" altLang="de-DE" dirty="0" smtClean="0">
                <a:solidFill>
                  <a:srgbClr val="000000"/>
                </a:solidFill>
                <a:latin typeface="Arial" panose="020B0604020202020204" pitchFamily="34" charset="0"/>
                <a:cs typeface="+mn-cs"/>
              </a:rPr>
              <a:t>drohen</a:t>
            </a:r>
          </a:p>
          <a:p>
            <a:pPr marL="342900" indent="-342900" hangingPunct="0">
              <a:spcAft>
                <a:spcPts val="0"/>
              </a:spcAft>
              <a:buClrTx/>
              <a:buFont typeface="Arial" panose="020B0604020202020204" pitchFamily="34" charset="0"/>
              <a:buChar char="•"/>
              <a:defRPr/>
            </a:pPr>
            <a:endParaRPr lang="de-DE" altLang="de-DE" dirty="0">
              <a:solidFill>
                <a:srgbClr val="000000"/>
              </a:solidFill>
              <a:latin typeface="Arial" panose="020B0604020202020204" pitchFamily="34" charset="0"/>
              <a:cs typeface="+mn-cs"/>
            </a:endParaRPr>
          </a:p>
          <a:p>
            <a:pPr marL="342900" indent="-342900" hangingPunct="0">
              <a:spcAft>
                <a:spcPts val="0"/>
              </a:spcAft>
              <a:buClrTx/>
              <a:buFont typeface="Arial" panose="020B0604020202020204" pitchFamily="34" charset="0"/>
              <a:buChar char="•"/>
              <a:defRPr/>
            </a:pPr>
            <a:r>
              <a:rPr lang="de-DE" altLang="de-DE" dirty="0" smtClean="0">
                <a:solidFill>
                  <a:srgbClr val="000000"/>
                </a:solidFill>
                <a:latin typeface="Arial" panose="020B0604020202020204" pitchFamily="34" charset="0"/>
                <a:cs typeface="+mn-cs"/>
              </a:rPr>
              <a:t>d.h.:</a:t>
            </a:r>
          </a:p>
          <a:p>
            <a:pPr marL="342900" indent="-342900" hangingPunct="0">
              <a:spcAft>
                <a:spcPts val="0"/>
              </a:spcAft>
              <a:buClrTx/>
              <a:buFontTx/>
              <a:buChar char="-"/>
              <a:defRPr/>
            </a:pPr>
            <a:endParaRPr lang="de-DE" altLang="de-DE" dirty="0" smtClean="0">
              <a:solidFill>
                <a:srgbClr val="000000"/>
              </a:solidFill>
              <a:latin typeface="Arial" panose="020B0604020202020204" pitchFamily="34" charset="0"/>
              <a:cs typeface="+mn-cs"/>
            </a:endParaRPr>
          </a:p>
          <a:p>
            <a:pPr marL="1085850" lvl="1" indent="-342900" hangingPunct="0">
              <a:spcAft>
                <a:spcPts val="0"/>
              </a:spcAft>
              <a:buClrTx/>
              <a:buFontTx/>
              <a:buChar char="-"/>
              <a:defRPr/>
            </a:pPr>
            <a:r>
              <a:rPr lang="de-DE" altLang="de-DE" dirty="0" smtClean="0">
                <a:solidFill>
                  <a:srgbClr val="000000"/>
                </a:solidFill>
                <a:latin typeface="Arial" panose="020B0604020202020204" pitchFamily="34" charset="0"/>
                <a:cs typeface="+mn-cs"/>
              </a:rPr>
              <a:t>prüfen, welcher Rechtsschutzantrag in der Hauptsache zu stellen wäre</a:t>
            </a:r>
          </a:p>
          <a:p>
            <a:pPr marL="1085850" lvl="1" indent="-342900" hangingPunct="0">
              <a:spcAft>
                <a:spcPts val="0"/>
              </a:spcAft>
              <a:buClrTx/>
              <a:buFontTx/>
              <a:buChar char="-"/>
              <a:defRPr/>
            </a:pPr>
            <a:endParaRPr lang="de-DE" altLang="de-DE" dirty="0" smtClean="0">
              <a:solidFill>
                <a:srgbClr val="000000"/>
              </a:solidFill>
              <a:latin typeface="Arial" panose="020B0604020202020204" pitchFamily="34" charset="0"/>
              <a:cs typeface="+mn-cs"/>
            </a:endParaRPr>
          </a:p>
          <a:p>
            <a:pPr marL="1085850" lvl="1" indent="-342900" hangingPunct="0">
              <a:spcAft>
                <a:spcPts val="0"/>
              </a:spcAft>
              <a:buClrTx/>
              <a:buFontTx/>
              <a:buChar char="-"/>
              <a:defRPr/>
            </a:pPr>
            <a:r>
              <a:rPr lang="de-DE" altLang="de-DE" dirty="0" smtClean="0">
                <a:solidFill>
                  <a:srgbClr val="000000"/>
                </a:solidFill>
                <a:latin typeface="Arial" panose="020B0604020202020204" pitchFamily="34" charset="0"/>
                <a:cs typeface="+mn-cs"/>
              </a:rPr>
              <a:t>prüfen, ob Eilrechtsschutz im Hinblick auf den konkreten Streitgegenstand nötig und zweckmäßig ist </a:t>
            </a:r>
            <a:endParaRPr lang="de-DE" altLang="de-DE" dirty="0">
              <a:solidFill>
                <a:srgbClr val="000000"/>
              </a:solidFill>
              <a:latin typeface="Arial" panose="020B0604020202020204" pitchFamily="34" charset="0"/>
              <a:cs typeface="+mn-cs"/>
            </a:endParaRPr>
          </a:p>
          <a:p>
            <a:pPr hangingPunct="0">
              <a:spcAft>
                <a:spcPts val="0"/>
              </a:spcAft>
              <a:buClrTx/>
              <a:buFontTx/>
              <a:buNone/>
              <a:defRPr/>
            </a:pPr>
            <a:endParaRPr lang="de-DE" altLang="de-DE" sz="2200" dirty="0">
              <a:solidFill>
                <a:srgbClr val="000000"/>
              </a:solidFill>
              <a:latin typeface="Arial" panose="020B0604020202020204" pitchFamily="34" charset="0"/>
              <a:cs typeface="+mn-cs"/>
            </a:endParaRPr>
          </a:p>
        </p:txBody>
      </p:sp>
      <p:pic>
        <p:nvPicPr>
          <p:cNvPr id="1741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smtClean="0">
                <a:solidFill>
                  <a:srgbClr val="000000"/>
                </a:solidFill>
                <a:latin typeface="Arial" panose="020B0604020202020204" pitchFamily="34" charset="0"/>
              </a:rPr>
              <a:t>RaVG </a:t>
            </a:r>
            <a:r>
              <a:rPr lang="de-DE" altLang="de-DE" sz="1400" dirty="0">
                <a:solidFill>
                  <a:srgbClr val="000000"/>
                </a:solidFill>
                <a:latin typeface="Arial" panose="020B0604020202020204" pitchFamily="34" charset="0"/>
              </a:rPr>
              <a:t>Dr. Philipp Wittmann (VG Karlsruhe / Wissenschaftlicher Mitarbeiter am BVerfG) – </a:t>
            </a:r>
            <a:r>
              <a:rPr lang="de-DE" altLang="de-DE" sz="1400" dirty="0" smtClean="0">
                <a:solidFill>
                  <a:srgbClr val="000000"/>
                </a:solidFill>
                <a:latin typeface="Arial" panose="020B0604020202020204" pitchFamily="34" charset="0"/>
              </a:rPr>
              <a:t>Rechtsschutz</a:t>
            </a:r>
            <a:r>
              <a:rPr lang="de-DE" altLang="de-DE" sz="1400" dirty="0">
                <a:solidFill>
                  <a:srgbClr val="000000"/>
                </a:solidFill>
                <a:latin typeface="Arial" panose="020B0604020202020204" pitchFamily="34" charset="0"/>
              </a:rPr>
              <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3720175528"/>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8" end="8"/>
                                            </p:txEl>
                                          </p:spTgt>
                                        </p:tgtEl>
                                        <p:attrNameLst>
                                          <p:attrName>style.visibility</p:attrName>
                                        </p:attrNameLst>
                                      </p:cBhvr>
                                      <p:to>
                                        <p:strVal val="visible"/>
                                      </p:to>
                                    </p:set>
                                    <p:animEffect transition="in" filter="fade">
                                      <p:cBhvr>
                                        <p:cTn id="7" dur="1000"/>
                                        <p:tgtEl>
                                          <p:spTgt spid="3075">
                                            <p:txEl>
                                              <p:pRg st="8" end="8"/>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10" end="10"/>
                                            </p:txEl>
                                          </p:spTgt>
                                        </p:tgtEl>
                                        <p:attrNameLst>
                                          <p:attrName>style.visibility</p:attrName>
                                        </p:attrNameLst>
                                      </p:cBhvr>
                                      <p:to>
                                        <p:strVal val="visible"/>
                                      </p:to>
                                    </p:set>
                                    <p:animEffect transition="in" filter="fade">
                                      <p:cBhvr>
                                        <p:cTn id="12" dur="1000"/>
                                        <p:tgtEl>
                                          <p:spTgt spid="3075">
                                            <p:txEl>
                                              <p:pRg st="10" end="1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12" end="12"/>
                                            </p:txEl>
                                          </p:spTgt>
                                        </p:tgtEl>
                                        <p:attrNameLst>
                                          <p:attrName>style.visibility</p:attrName>
                                        </p:attrNameLst>
                                      </p:cBhvr>
                                      <p:to>
                                        <p:strVal val="visible"/>
                                      </p:to>
                                    </p:set>
                                    <p:animEffect transition="in" filter="fade">
                                      <p:cBhvr>
                                        <p:cTn id="17" dur="1000"/>
                                        <p:tgtEl>
                                          <p:spTgt spid="307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03238" y="895350"/>
            <a:ext cx="9072562"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400" dirty="0" smtClean="0">
                <a:solidFill>
                  <a:srgbClr val="000000"/>
                </a:solidFill>
                <a:latin typeface="Arial" panose="020B0604020202020204" pitchFamily="34" charset="0"/>
                <a:cs typeface="+mn-cs"/>
              </a:rPr>
              <a:t>X. Typische Rechtschutzkonstellationen im Asylverfahrensrecht – </a:t>
            </a:r>
            <a:r>
              <a:rPr lang="de-DE" altLang="de-DE" sz="2400" b="1" dirty="0" smtClean="0">
                <a:solidFill>
                  <a:srgbClr val="000000"/>
                </a:solidFill>
                <a:latin typeface="Arial" panose="020B0604020202020204" pitchFamily="34" charset="0"/>
                <a:cs typeface="+mn-cs"/>
              </a:rPr>
              <a:t>Ablehnung Folgeantrag </a:t>
            </a:r>
            <a:r>
              <a:rPr lang="de-DE" altLang="de-DE" sz="2400" b="1" u="sng" dirty="0" smtClean="0">
                <a:solidFill>
                  <a:srgbClr val="000000"/>
                </a:solidFill>
                <a:latin typeface="Arial" panose="020B0604020202020204" pitchFamily="34" charset="0"/>
                <a:cs typeface="+mn-cs"/>
              </a:rPr>
              <a:t>ohne Abschiebungsandrohung</a:t>
            </a:r>
            <a:r>
              <a:rPr lang="de-DE" altLang="de-DE" sz="2400" dirty="0" smtClean="0">
                <a:solidFill>
                  <a:srgbClr val="000000"/>
                </a:solidFill>
                <a:latin typeface="Arial" panose="020B0604020202020204" pitchFamily="34" charset="0"/>
                <a:cs typeface="+mn-cs"/>
              </a:rPr>
              <a:t> (I)</a:t>
            </a:r>
            <a:endParaRPr lang="de-DE" altLang="de-DE" sz="2400" b="1" u="sng" dirty="0" smtClean="0">
              <a:solidFill>
                <a:srgbClr val="000000"/>
              </a:solidFill>
              <a:latin typeface="Arial" panose="020B0604020202020204" pitchFamily="34" charset="0"/>
              <a:cs typeface="+mn-cs"/>
            </a:endParaRP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b="1" dirty="0" smtClean="0">
                <a:solidFill>
                  <a:srgbClr val="000000"/>
                </a:solidFill>
                <a:latin typeface="Arial" panose="020B0604020202020204" pitchFamily="34" charset="0"/>
                <a:cs typeface="+mn-cs"/>
              </a:rPr>
              <a:t>Typische </a:t>
            </a:r>
            <a:r>
              <a:rPr lang="de-DE" altLang="de-DE" sz="2000" b="1" dirty="0" err="1" smtClean="0">
                <a:solidFill>
                  <a:srgbClr val="000000"/>
                </a:solidFill>
                <a:latin typeface="Arial" panose="020B0604020202020204" pitchFamily="34" charset="0"/>
                <a:cs typeface="+mn-cs"/>
              </a:rPr>
              <a:t>Bescheidtenorierung</a:t>
            </a:r>
            <a:r>
              <a:rPr lang="de-DE" altLang="de-DE" sz="2000" b="1" dirty="0" smtClean="0">
                <a:solidFill>
                  <a:srgbClr val="000000"/>
                </a:solidFill>
                <a:latin typeface="Arial" panose="020B0604020202020204" pitchFamily="34" charset="0"/>
                <a:cs typeface="+mn-cs"/>
              </a:rPr>
              <a:t>: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smtClean="0">
              <a:solidFill>
                <a:srgbClr val="000000"/>
              </a:solidFill>
              <a:latin typeface="Arial" panose="020B0604020202020204" pitchFamily="34" charset="0"/>
              <a:cs typeface="+mn-cs"/>
            </a:endParaRPr>
          </a:p>
          <a:p>
            <a:pPr marL="457200" indent="-457200" algn="just" hangingPunct="0">
              <a:spcAft>
                <a:spcPts val="0"/>
              </a:spcAft>
              <a:buClrTx/>
              <a:buFont typeface="+mj-lt"/>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Der Antrag wird als unzulässig abgelehnt.</a:t>
            </a:r>
          </a:p>
          <a:p>
            <a:pPr marL="457200" indent="-457200" algn="just" hangingPunct="0">
              <a:spcAft>
                <a:spcPts val="0"/>
              </a:spcAft>
              <a:buClrTx/>
              <a:buFont typeface="+mj-lt"/>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7200" indent="-457200" algn="just" hangingPunct="0">
              <a:spcAft>
                <a:spcPts val="0"/>
              </a:spcAft>
              <a:buClrTx/>
              <a:buFont typeface="+mj-lt"/>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Der Antrag </a:t>
            </a:r>
            <a:r>
              <a:rPr lang="de-DE" altLang="de-DE" sz="2000" dirty="0">
                <a:solidFill>
                  <a:srgbClr val="000000"/>
                </a:solidFill>
                <a:latin typeface="Arial" panose="020B0604020202020204" pitchFamily="34" charset="0"/>
                <a:cs typeface="+mn-cs"/>
              </a:rPr>
              <a:t>auf Abänderung des Bescheides vom </a:t>
            </a:r>
            <a:r>
              <a:rPr lang="de-DE" altLang="de-DE" sz="2000" dirty="0" smtClean="0">
                <a:solidFill>
                  <a:srgbClr val="000000"/>
                </a:solidFill>
                <a:latin typeface="Arial" panose="020B0604020202020204" pitchFamily="34" charset="0"/>
                <a:cs typeface="+mn-cs"/>
              </a:rPr>
              <a:t>29.03.2010 </a:t>
            </a:r>
            <a:r>
              <a:rPr lang="de-DE" altLang="de-DE" sz="2000" dirty="0">
                <a:solidFill>
                  <a:srgbClr val="000000"/>
                </a:solidFill>
                <a:latin typeface="Arial" panose="020B0604020202020204" pitchFamily="34" charset="0"/>
                <a:cs typeface="+mn-cs"/>
              </a:rPr>
              <a:t>(Az.: </a:t>
            </a:r>
            <a:r>
              <a:rPr lang="de-DE" altLang="de-DE" sz="2000" dirty="0" smtClean="0">
                <a:solidFill>
                  <a:srgbClr val="000000"/>
                </a:solidFill>
                <a:latin typeface="Arial" panose="020B0604020202020204" pitchFamily="34" charset="0"/>
                <a:cs typeface="+mn-cs"/>
              </a:rPr>
              <a:t>XXX-170</a:t>
            </a:r>
            <a:r>
              <a:rPr lang="de-DE" altLang="de-DE" sz="2000" dirty="0">
                <a:solidFill>
                  <a:srgbClr val="000000"/>
                </a:solidFill>
                <a:latin typeface="Arial" panose="020B0604020202020204" pitchFamily="34" charset="0"/>
                <a:cs typeface="+mn-cs"/>
              </a:rPr>
              <a:t>) </a:t>
            </a:r>
            <a:r>
              <a:rPr lang="de-DE" altLang="de-DE" sz="2000" dirty="0" smtClean="0">
                <a:solidFill>
                  <a:srgbClr val="000000"/>
                </a:solidFill>
                <a:latin typeface="Arial" panose="020B0604020202020204" pitchFamily="34" charset="0"/>
                <a:cs typeface="+mn-cs"/>
              </a:rPr>
              <a:t>bezüglich der </a:t>
            </a:r>
            <a:r>
              <a:rPr lang="de-DE" altLang="de-DE" sz="2000" dirty="0">
                <a:solidFill>
                  <a:srgbClr val="000000"/>
                </a:solidFill>
                <a:latin typeface="Arial" panose="020B0604020202020204" pitchFamily="34" charset="0"/>
                <a:cs typeface="+mn-cs"/>
              </a:rPr>
              <a:t>Feststellung zu § 60 Abs. 5 und 7 des </a:t>
            </a:r>
            <a:r>
              <a:rPr lang="de-DE" altLang="de-DE" sz="2000" dirty="0" smtClean="0">
                <a:solidFill>
                  <a:srgbClr val="000000"/>
                </a:solidFill>
                <a:latin typeface="Arial" panose="020B0604020202020204" pitchFamily="34" charset="0"/>
                <a:cs typeface="+mn-cs"/>
              </a:rPr>
              <a:t>AufenthG wird abgelehnt.</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	</a:t>
            </a:r>
            <a:r>
              <a:rPr lang="de-DE" altLang="de-DE" sz="2000" dirty="0" smtClean="0">
                <a:solidFill>
                  <a:srgbClr val="000000"/>
                </a:solidFill>
                <a:latin typeface="Arial" panose="020B0604020202020204" pitchFamily="34" charset="0"/>
                <a:cs typeface="+mn-cs"/>
              </a:rPr>
              <a:t>3.   [Einreise- und Aufenthaltsverbot nach § 11 Abs. 7 AufenthG]</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Hintergrund: Nach § 71 Abs. 5 und 7 AsylG bedarf es </a:t>
            </a:r>
            <a:r>
              <a:rPr lang="de-DE" altLang="de-DE" sz="1600" b="1" dirty="0" smtClean="0">
                <a:solidFill>
                  <a:srgbClr val="000000"/>
                </a:solidFill>
                <a:latin typeface="Arial" panose="020B0604020202020204" pitchFamily="34" charset="0"/>
                <a:cs typeface="+mn-cs"/>
              </a:rPr>
              <a:t>keiner erneuten Fristsetzung / Abschiebungsandrohung,</a:t>
            </a:r>
            <a:r>
              <a:rPr lang="de-DE" altLang="de-DE" sz="1600" dirty="0" smtClean="0">
                <a:solidFill>
                  <a:srgbClr val="000000"/>
                </a:solidFill>
                <a:latin typeface="Arial" panose="020B0604020202020204" pitchFamily="34" charset="0"/>
                <a:cs typeface="+mn-cs"/>
              </a:rPr>
              <a:t> wenn eine frühere Abschiebungsandrohung vollziehbar geworden ist.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0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D.h.: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 dirty="0">
              <a:solidFill>
                <a:srgbClr val="000000"/>
              </a:solidFill>
              <a:latin typeface="Arial" panose="020B0604020202020204" pitchFamily="34" charset="0"/>
              <a:cs typeface="+mn-cs"/>
            </a:endParaRPr>
          </a:p>
          <a:p>
            <a:pPr marL="285750" indent="-285750" algn="just" hangingPunct="0">
              <a:spcAft>
                <a:spcPts val="0"/>
              </a:spcAft>
              <a:buClrTx/>
              <a:buFont typeface="Symbol" panose="05050102010706020507" pitchFamily="18" charset="2"/>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b="1" dirty="0" smtClean="0">
                <a:solidFill>
                  <a:srgbClr val="000000"/>
                </a:solidFill>
                <a:latin typeface="Arial" panose="020B0604020202020204" pitchFamily="34" charset="0"/>
                <a:cs typeface="+mn-cs"/>
              </a:rPr>
              <a:t>keine erneute Abschiebungsandrohung nötig</a:t>
            </a:r>
          </a:p>
          <a:p>
            <a:pPr marL="285750" indent="-285750" algn="just" hangingPunct="0">
              <a:spcAft>
                <a:spcPts val="0"/>
              </a:spcAft>
              <a:buClrTx/>
              <a:buFont typeface="Symbol" panose="05050102010706020507" pitchFamily="18" charset="2"/>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Abschiebung würde ggf. auf Basis der </a:t>
            </a:r>
            <a:r>
              <a:rPr lang="de-DE" altLang="de-DE" sz="1600" b="1" dirty="0" smtClean="0">
                <a:solidFill>
                  <a:srgbClr val="000000"/>
                </a:solidFill>
                <a:latin typeface="Arial" panose="020B0604020202020204" pitchFamily="34" charset="0"/>
                <a:cs typeface="+mn-cs"/>
              </a:rPr>
              <a:t>bestandskräftigen früheren Androhung </a:t>
            </a:r>
            <a:r>
              <a:rPr lang="de-DE" altLang="de-DE" sz="1600" dirty="0" smtClean="0">
                <a:solidFill>
                  <a:srgbClr val="000000"/>
                </a:solidFill>
                <a:latin typeface="Arial" panose="020B0604020202020204" pitchFamily="34" charset="0"/>
                <a:cs typeface="+mn-cs"/>
              </a:rPr>
              <a:t>erfolgen</a:t>
            </a:r>
          </a:p>
          <a:p>
            <a:pPr marL="285750" indent="-285750" algn="just" hangingPunct="0">
              <a:spcAft>
                <a:spcPts val="0"/>
              </a:spcAft>
              <a:buClrTx/>
              <a:buFont typeface="Symbol" panose="05050102010706020507" pitchFamily="18" charset="2"/>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keine Befristung nach § 11 Abs. 2 AufenthG, weil bei Erlass der früheren Abschiebungsandrohung entweder schon befristet wurde oder – bei Altfällen – die Ausländerbehörde zuständig ist (§ 104 Abs. 12 AufenthG)</a:t>
            </a:r>
          </a:p>
          <a:p>
            <a:pPr marL="285750" indent="-285750" algn="just" hangingPunct="0">
              <a:spcAft>
                <a:spcPts val="0"/>
              </a:spcAft>
              <a:buClrTx/>
              <a:buFont typeface="Symbol" panose="05050102010706020507" pitchFamily="18" charset="2"/>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Anordnung eines Einreise- / Aufenthaltsverbots nur bei wiederholten Folgeanträgen (§ 11 Abs. 7 S. 1 Nr. 2 AufenthG)</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smtClean="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smtClean="0">
              <a:solidFill>
                <a:srgbClr val="000000"/>
              </a:solidFill>
              <a:latin typeface="Arial" panose="020B0604020202020204" pitchFamily="34" charset="0"/>
              <a:cs typeface="+mn-cs"/>
            </a:endParaRPr>
          </a:p>
        </p:txBody>
      </p:sp>
      <p:pic>
        <p:nvPicPr>
          <p:cNvPr id="7680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80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smtClean="0">
                <a:solidFill>
                  <a:srgbClr val="000000"/>
                </a:solidFill>
                <a:latin typeface="Arial" panose="020B0604020202020204" pitchFamily="34" charset="0"/>
              </a:rPr>
              <a:t>RaVG </a:t>
            </a:r>
            <a:r>
              <a:rPr lang="de-DE" altLang="de-DE" sz="1400" dirty="0">
                <a:solidFill>
                  <a:srgbClr val="000000"/>
                </a:solidFill>
                <a:latin typeface="Arial" panose="020B0604020202020204" pitchFamily="34" charset="0"/>
              </a:rPr>
              <a:t>Dr. Philipp Wittmann (VG Karlsruhe / Wissenschaftlicher Mitarbeiter am BVerfG) – </a:t>
            </a:r>
            <a:r>
              <a:rPr lang="de-DE" altLang="de-DE" sz="1400" dirty="0" smtClean="0">
                <a:solidFill>
                  <a:srgbClr val="000000"/>
                </a:solidFill>
                <a:latin typeface="Arial" panose="020B0604020202020204" pitchFamily="34" charset="0"/>
              </a:rPr>
              <a:t>Rechtsschutz</a:t>
            </a:r>
            <a:r>
              <a:rPr lang="de-DE" altLang="de-DE" sz="1400" dirty="0">
                <a:solidFill>
                  <a:srgbClr val="000000"/>
                </a:solidFill>
                <a:latin typeface="Arial" panose="020B0604020202020204" pitchFamily="34" charset="0"/>
              </a:rPr>
              <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9" end="9"/>
                                            </p:txEl>
                                          </p:spTgt>
                                        </p:tgtEl>
                                        <p:attrNameLst>
                                          <p:attrName>style.visibility</p:attrName>
                                        </p:attrNameLst>
                                      </p:cBhvr>
                                      <p:to>
                                        <p:strVal val="visible"/>
                                      </p:to>
                                    </p:set>
                                    <p:animEffect transition="in" filter="fade">
                                      <p:cBhvr>
                                        <p:cTn id="7" dur="1000"/>
                                        <p:tgtEl>
                                          <p:spTgt spid="3075">
                                            <p:txEl>
                                              <p:pRg st="9" end="9"/>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11" end="11"/>
                                            </p:txEl>
                                          </p:spTgt>
                                        </p:tgtEl>
                                        <p:attrNameLst>
                                          <p:attrName>style.visibility</p:attrName>
                                        </p:attrNameLst>
                                      </p:cBhvr>
                                      <p:to>
                                        <p:strVal val="visible"/>
                                      </p:to>
                                    </p:set>
                                    <p:animEffect transition="in" filter="fade">
                                      <p:cBhvr>
                                        <p:cTn id="12" dur="1000"/>
                                        <p:tgtEl>
                                          <p:spTgt spid="3075">
                                            <p:txEl>
                                              <p:pRg st="11" end="1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13" end="13"/>
                                            </p:txEl>
                                          </p:spTgt>
                                        </p:tgtEl>
                                        <p:attrNameLst>
                                          <p:attrName>style.visibility</p:attrName>
                                        </p:attrNameLst>
                                      </p:cBhvr>
                                      <p:to>
                                        <p:strVal val="visible"/>
                                      </p:to>
                                    </p:set>
                                    <p:animEffect transition="in" filter="fade">
                                      <p:cBhvr>
                                        <p:cTn id="17" dur="1000"/>
                                        <p:tgtEl>
                                          <p:spTgt spid="3075">
                                            <p:txEl>
                                              <p:pRg st="13" end="1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14" end="14"/>
                                            </p:txEl>
                                          </p:spTgt>
                                        </p:tgtEl>
                                        <p:attrNameLst>
                                          <p:attrName>style.visibility</p:attrName>
                                        </p:attrNameLst>
                                      </p:cBhvr>
                                      <p:to>
                                        <p:strVal val="visible"/>
                                      </p:to>
                                    </p:set>
                                    <p:animEffect transition="in" filter="fade">
                                      <p:cBhvr>
                                        <p:cTn id="22" dur="1000"/>
                                        <p:tgtEl>
                                          <p:spTgt spid="3075">
                                            <p:txEl>
                                              <p:pRg st="14" end="1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075">
                                            <p:txEl>
                                              <p:pRg st="15" end="15"/>
                                            </p:txEl>
                                          </p:spTgt>
                                        </p:tgtEl>
                                        <p:attrNameLst>
                                          <p:attrName>style.visibility</p:attrName>
                                        </p:attrNameLst>
                                      </p:cBhvr>
                                      <p:to>
                                        <p:strVal val="visible"/>
                                      </p:to>
                                    </p:set>
                                    <p:animEffect transition="in" filter="fade">
                                      <p:cBhvr>
                                        <p:cTn id="27" dur="1000"/>
                                        <p:tgtEl>
                                          <p:spTgt spid="3075">
                                            <p:txEl>
                                              <p:pRg st="15" end="1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075">
                                            <p:txEl>
                                              <p:pRg st="16" end="16"/>
                                            </p:txEl>
                                          </p:spTgt>
                                        </p:tgtEl>
                                        <p:attrNameLst>
                                          <p:attrName>style.visibility</p:attrName>
                                        </p:attrNameLst>
                                      </p:cBhvr>
                                      <p:to>
                                        <p:strVal val="visible"/>
                                      </p:to>
                                    </p:set>
                                    <p:animEffect transition="in" filter="fade">
                                      <p:cBhvr>
                                        <p:cTn id="32" dur="1000"/>
                                        <p:tgtEl>
                                          <p:spTgt spid="3075">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0700" y="895350"/>
            <a:ext cx="9072563"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400" dirty="0" smtClean="0">
                <a:solidFill>
                  <a:srgbClr val="000000"/>
                </a:solidFill>
                <a:latin typeface="Arial" panose="020B0604020202020204" pitchFamily="34" charset="0"/>
                <a:cs typeface="+mn-cs"/>
              </a:rPr>
              <a:t>X. Typische Rechtschutzkonstellationen im Asylverfahrensrecht – </a:t>
            </a:r>
            <a:r>
              <a:rPr lang="de-DE" altLang="de-DE" sz="2400" b="1" dirty="0" smtClean="0">
                <a:solidFill>
                  <a:srgbClr val="000000"/>
                </a:solidFill>
                <a:latin typeface="Arial" panose="020B0604020202020204" pitchFamily="34" charset="0"/>
                <a:cs typeface="+mn-cs"/>
              </a:rPr>
              <a:t>Ablehnung Folgeantrag </a:t>
            </a:r>
            <a:r>
              <a:rPr lang="de-DE" altLang="de-DE" sz="2400" b="1" u="sng" dirty="0" smtClean="0">
                <a:solidFill>
                  <a:srgbClr val="000000"/>
                </a:solidFill>
                <a:latin typeface="Arial" panose="020B0604020202020204" pitchFamily="34" charset="0"/>
                <a:cs typeface="+mn-cs"/>
              </a:rPr>
              <a:t>ohne Abschiebungsandrohung</a:t>
            </a:r>
            <a:r>
              <a:rPr lang="de-DE" altLang="de-DE" sz="2400" dirty="0" smtClean="0">
                <a:solidFill>
                  <a:srgbClr val="000000"/>
                </a:solidFill>
                <a:latin typeface="Arial" panose="020B0604020202020204" pitchFamily="34" charset="0"/>
                <a:cs typeface="+mn-cs"/>
              </a:rPr>
              <a:t> (II)</a:t>
            </a:r>
            <a:endParaRPr lang="de-DE" altLang="de-DE" sz="2400" b="1" u="sng" dirty="0" smtClean="0">
              <a:solidFill>
                <a:srgbClr val="000000"/>
              </a:solidFill>
              <a:latin typeface="Arial" panose="020B0604020202020204" pitchFamily="34" charset="0"/>
              <a:cs typeface="+mn-cs"/>
            </a:endParaRP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Rechtsschutz gegen Ablehnung des Asylfolgeantrags als unzulässig</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800" dirty="0" smtClean="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Hauptsacheverfahren</a:t>
            </a:r>
            <a:r>
              <a:rPr lang="de-DE" altLang="de-DE" sz="2000" dirty="0" smtClean="0">
                <a:solidFill>
                  <a:srgbClr val="000000"/>
                </a:solidFill>
                <a:latin typeface="Arial" panose="020B0604020202020204" pitchFamily="34" charset="0"/>
                <a:cs typeface="+mn-cs"/>
              </a:rPr>
              <a:t>:</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wie bei Ablehnung des Asylfolgeantrags mit Abschiebungsandrohung</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wg. Rechtsprechungsänderung nur Anfechtungsklage (s.o.)</a:t>
            </a:r>
          </a:p>
          <a:p>
            <a:pPr marL="374650" lvl="1"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	</a:t>
            </a:r>
            <a:endParaRPr lang="de-DE" altLang="de-DE" sz="2000" dirty="0" smtClean="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Eilrechtsschutzverfahren:</a:t>
            </a:r>
            <a:r>
              <a:rPr lang="de-DE" altLang="de-DE" sz="2000" dirty="0">
                <a:solidFill>
                  <a:srgbClr val="000000"/>
                </a:solidFill>
                <a:latin typeface="Arial" panose="020B0604020202020204" pitchFamily="34" charset="0"/>
                <a:cs typeface="+mn-cs"/>
              </a:rPr>
              <a:t>		</a:t>
            </a:r>
            <a:endParaRPr lang="de-DE" altLang="de-DE" sz="2000" dirty="0" smtClean="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b="1" dirty="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 b="1" dirty="0">
              <a:solidFill>
                <a:srgbClr val="000000"/>
              </a:solidFill>
              <a:latin typeface="Arial" panose="020B0604020202020204" pitchFamily="34" charset="0"/>
              <a:cs typeface="+mn-cs"/>
            </a:endParaRP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700" dirty="0" smtClean="0">
                <a:solidFill>
                  <a:srgbClr val="000000"/>
                </a:solidFill>
                <a:latin typeface="Arial" panose="020B0604020202020204" pitchFamily="34" charset="0"/>
                <a:cs typeface="+mn-cs"/>
              </a:rPr>
              <a:t>Problem: (eigentlich) kein Eilrechtsschutz gegenüber dem Bundesamt möglich, da die (alte) Abschiebungsandrohung bereits bestandskräftig ist</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700" dirty="0" smtClean="0">
                <a:solidFill>
                  <a:srgbClr val="000000"/>
                </a:solidFill>
                <a:latin typeface="Arial" panose="020B0604020202020204" pitchFamily="34" charset="0"/>
                <a:cs typeface="+mn-cs"/>
              </a:rPr>
              <a:t>daher: (eigentlich) müsste </a:t>
            </a:r>
            <a:r>
              <a:rPr lang="de-DE" altLang="de-DE" sz="1700" b="1" dirty="0" smtClean="0">
                <a:solidFill>
                  <a:srgbClr val="000000"/>
                </a:solidFill>
                <a:latin typeface="Arial" panose="020B0604020202020204" pitchFamily="34" charset="0"/>
                <a:cs typeface="+mn-cs"/>
              </a:rPr>
              <a:t>Aussetzung der Abschiebung </a:t>
            </a:r>
            <a:r>
              <a:rPr lang="de-DE" altLang="de-DE" sz="1700" dirty="0" smtClean="0">
                <a:solidFill>
                  <a:srgbClr val="000000"/>
                </a:solidFill>
                <a:latin typeface="Arial" panose="020B0604020202020204" pitchFamily="34" charset="0"/>
                <a:cs typeface="+mn-cs"/>
              </a:rPr>
              <a:t>gegenüber der Abschiebebehörde (in Bad.-Württ.: landesweit Regierungspräsidium Karlsruhe; § 8 Abs. 1 Nr. 1 AAZuVO) begehrt werden</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700" dirty="0" smtClean="0">
                <a:solidFill>
                  <a:srgbClr val="000000"/>
                </a:solidFill>
                <a:latin typeface="Arial" panose="020B0604020202020204" pitchFamily="34" charset="0"/>
                <a:cs typeface="+mn-cs"/>
              </a:rPr>
              <a:t>Problem: Regierungspräsidium ist mit dem Asylvortrag der Kläger überhaupt nicht befasst</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700" dirty="0" smtClean="0">
                <a:solidFill>
                  <a:srgbClr val="000000"/>
                </a:solidFill>
                <a:latin typeface="Arial" panose="020B0604020202020204" pitchFamily="34" charset="0"/>
                <a:cs typeface="+mn-cs"/>
              </a:rPr>
              <a:t>Lösung bisher: </a:t>
            </a:r>
            <a:r>
              <a:rPr lang="de-DE" altLang="de-DE" sz="1700" b="1" dirty="0" smtClean="0">
                <a:solidFill>
                  <a:srgbClr val="000000"/>
                </a:solidFill>
                <a:latin typeface="Arial" panose="020B0604020202020204" pitchFamily="34" charset="0"/>
                <a:cs typeface="+mn-cs"/>
              </a:rPr>
              <a:t>Anlehnung an § 71 Abs. 5 S. 2 AsylG: Antrag nach § 123 VwGO, gerichtet gegen das Bundesamt für Migration und Flüchtlinge / BRD (!)</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a:solidFill>
                  <a:srgbClr val="000000"/>
                </a:solidFill>
                <a:latin typeface="Arial" panose="020B0604020202020204" pitchFamily="34" charset="0"/>
              </a:rPr>
              <a:t>a</a:t>
            </a:r>
            <a:r>
              <a:rPr lang="de-DE" altLang="de-DE" sz="1600" dirty="0" smtClean="0">
                <a:solidFill>
                  <a:srgbClr val="000000"/>
                </a:solidFill>
                <a:latin typeface="Arial" panose="020B0604020202020204" pitchFamily="34" charset="0"/>
              </a:rPr>
              <a:t>ber: wg</a:t>
            </a:r>
            <a:r>
              <a:rPr lang="de-DE" altLang="de-DE" sz="1600" dirty="0">
                <a:solidFill>
                  <a:srgbClr val="000000"/>
                </a:solidFill>
                <a:latin typeface="Arial" panose="020B0604020202020204" pitchFamily="34" charset="0"/>
              </a:rPr>
              <a:t>. Rechtsprechungsänderung (AK statt VK in der Hauptsache): Antrag nach § 80 Abs. 5 VwGO? (</a:t>
            </a:r>
            <a:r>
              <a:rPr lang="de-DE" altLang="de-DE" sz="1600" dirty="0" err="1">
                <a:solidFill>
                  <a:srgbClr val="000000"/>
                </a:solidFill>
                <a:latin typeface="Arial" panose="020B0604020202020204" pitchFamily="34" charset="0"/>
              </a:rPr>
              <a:t>Diesterhöft</a:t>
            </a:r>
            <a:r>
              <a:rPr lang="de-DE" altLang="de-DE" sz="1600" dirty="0">
                <a:solidFill>
                  <a:srgbClr val="000000"/>
                </a:solidFill>
                <a:latin typeface="Arial" panose="020B0604020202020204" pitchFamily="34" charset="0"/>
              </a:rPr>
              <a:t>, HTK-</a:t>
            </a:r>
            <a:r>
              <a:rPr lang="de-DE" altLang="de-DE" sz="1600" dirty="0" err="1">
                <a:solidFill>
                  <a:srgbClr val="000000"/>
                </a:solidFill>
                <a:latin typeface="Arial" panose="020B0604020202020204" pitchFamily="34" charset="0"/>
              </a:rPr>
              <a:t>AuslR</a:t>
            </a:r>
            <a:r>
              <a:rPr lang="de-DE" altLang="de-DE" sz="1600" dirty="0">
                <a:solidFill>
                  <a:srgbClr val="000000"/>
                </a:solidFill>
                <a:latin typeface="Arial" panose="020B0604020202020204" pitchFamily="34" charset="0"/>
              </a:rPr>
              <a:t> / § 71 AsylG / </a:t>
            </a:r>
            <a:r>
              <a:rPr lang="de-DE" altLang="de-DE" sz="1600" dirty="0" smtClean="0">
                <a:solidFill>
                  <a:srgbClr val="000000"/>
                </a:solidFill>
                <a:latin typeface="Arial" panose="020B0604020202020204" pitchFamily="34" charset="0"/>
              </a:rPr>
              <a:t>Vorl. </a:t>
            </a:r>
            <a:r>
              <a:rPr lang="de-DE" altLang="de-DE" sz="1600" dirty="0">
                <a:solidFill>
                  <a:srgbClr val="000000"/>
                </a:solidFill>
                <a:latin typeface="Arial" panose="020B0604020202020204" pitchFamily="34" charset="0"/>
              </a:rPr>
              <a:t>Rechtsschutz 01/2017 Nr. 1)</a:t>
            </a:r>
          </a:p>
          <a:p>
            <a:pPr marL="7175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700" b="1" dirty="0">
              <a:solidFill>
                <a:srgbClr val="000000"/>
              </a:solidFill>
              <a:latin typeface="Arial" panose="020B0604020202020204" pitchFamily="34" charset="0"/>
              <a:cs typeface="+mn-cs"/>
            </a:endParaRPr>
          </a:p>
          <a:p>
            <a:pPr marL="0" lvl="2"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smtClean="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smtClean="0">
              <a:solidFill>
                <a:srgbClr val="000000"/>
              </a:solidFill>
              <a:latin typeface="Arial" panose="020B0604020202020204" pitchFamily="34" charset="0"/>
              <a:cs typeface="+mn-cs"/>
            </a:endParaRPr>
          </a:p>
        </p:txBody>
      </p:sp>
      <p:pic>
        <p:nvPicPr>
          <p:cNvPr id="788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8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smtClean="0">
                <a:solidFill>
                  <a:srgbClr val="000000"/>
                </a:solidFill>
                <a:latin typeface="Arial" panose="020B0604020202020204" pitchFamily="34" charset="0"/>
              </a:rPr>
              <a:t>RaVG </a:t>
            </a:r>
            <a:r>
              <a:rPr lang="de-DE" altLang="de-DE" sz="1400" dirty="0">
                <a:solidFill>
                  <a:srgbClr val="000000"/>
                </a:solidFill>
                <a:latin typeface="Arial" panose="020B0604020202020204" pitchFamily="34" charset="0"/>
              </a:rPr>
              <a:t>Dr. Philipp Wittmann (VG Karlsruhe / Wissenschaftlicher Mitarbeiter am BVerfG) – </a:t>
            </a:r>
            <a:r>
              <a:rPr lang="de-DE" altLang="de-DE" sz="1400" dirty="0" smtClean="0">
                <a:solidFill>
                  <a:srgbClr val="000000"/>
                </a:solidFill>
                <a:latin typeface="Arial" panose="020B0604020202020204" pitchFamily="34" charset="0"/>
              </a:rPr>
              <a:t>Rechtsschutz</a:t>
            </a:r>
            <a:r>
              <a:rPr lang="de-DE" altLang="de-DE" sz="1400" dirty="0">
                <a:solidFill>
                  <a:srgbClr val="000000"/>
                </a:solidFill>
                <a:latin typeface="Arial" panose="020B0604020202020204" pitchFamily="34" charset="0"/>
              </a:rPr>
              <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
        <p:nvSpPr>
          <p:cNvPr id="2" name="Textfeld 1"/>
          <p:cNvSpPr txBox="1"/>
          <p:nvPr/>
        </p:nvSpPr>
        <p:spPr>
          <a:xfrm>
            <a:off x="4248224" y="3491805"/>
            <a:ext cx="4824536" cy="646331"/>
          </a:xfrm>
          <a:prstGeom prst="rect">
            <a:avLst/>
          </a:prstGeom>
          <a:noFill/>
        </p:spPr>
        <p:txBody>
          <a:bodyPr wrap="square" rtlCol="0">
            <a:spAutoFit/>
          </a:bodyPr>
          <a:lstStyle/>
          <a:p>
            <a:r>
              <a:rPr lang="de-DE" altLang="de-DE" b="1" dirty="0">
                <a:solidFill>
                  <a:srgbClr val="000000"/>
                </a:solidFill>
                <a:latin typeface="Arial" panose="020B0604020202020204" pitchFamily="34" charset="0"/>
              </a:rPr>
              <a:t>nötig, da Abschiebung auf Grundlage der </a:t>
            </a:r>
            <a:endParaRPr lang="de-DE" altLang="de-DE" b="1" dirty="0" smtClean="0">
              <a:solidFill>
                <a:srgbClr val="000000"/>
              </a:solidFill>
              <a:latin typeface="Arial" panose="020B0604020202020204" pitchFamily="34" charset="0"/>
            </a:endParaRPr>
          </a:p>
          <a:p>
            <a:r>
              <a:rPr lang="de-DE" altLang="de-DE" b="1" dirty="0" smtClean="0">
                <a:solidFill>
                  <a:srgbClr val="000000"/>
                </a:solidFill>
                <a:latin typeface="Arial" panose="020B0604020202020204" pitchFamily="34" charset="0"/>
              </a:rPr>
              <a:t>alten </a:t>
            </a:r>
            <a:r>
              <a:rPr lang="de-DE" altLang="de-DE" b="1" dirty="0">
                <a:solidFill>
                  <a:srgbClr val="000000"/>
                </a:solidFill>
                <a:latin typeface="Arial" panose="020B0604020202020204" pitchFamily="34" charset="0"/>
              </a:rPr>
              <a:t>Abschiebungsandrohung möglich</a:t>
            </a:r>
            <a:endParaRPr lang="de-DE" dirty="0"/>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5" end="5"/>
                                            </p:txEl>
                                          </p:spTgt>
                                        </p:tgtEl>
                                        <p:attrNameLst>
                                          <p:attrName>style.visibility</p:attrName>
                                        </p:attrNameLst>
                                      </p:cBhvr>
                                      <p:to>
                                        <p:strVal val="visible"/>
                                      </p:to>
                                    </p:set>
                                    <p:animEffect transition="in" filter="fade">
                                      <p:cBhvr>
                                        <p:cTn id="7" dur="1000"/>
                                        <p:tgtEl>
                                          <p:spTgt spid="3075">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6" end="6"/>
                                            </p:txEl>
                                          </p:spTgt>
                                        </p:tgtEl>
                                        <p:attrNameLst>
                                          <p:attrName>style.visibility</p:attrName>
                                        </p:attrNameLst>
                                      </p:cBhvr>
                                      <p:to>
                                        <p:strVal val="visible"/>
                                      </p:to>
                                    </p:set>
                                    <p:animEffect transition="in" filter="fade">
                                      <p:cBhvr>
                                        <p:cTn id="12" dur="1000"/>
                                        <p:tgtEl>
                                          <p:spTgt spid="3075">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10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11" end="11"/>
                                            </p:txEl>
                                          </p:spTgt>
                                        </p:tgtEl>
                                        <p:attrNameLst>
                                          <p:attrName>style.visibility</p:attrName>
                                        </p:attrNameLst>
                                      </p:cBhvr>
                                      <p:to>
                                        <p:strVal val="visible"/>
                                      </p:to>
                                    </p:set>
                                    <p:animEffect transition="in" filter="fade">
                                      <p:cBhvr>
                                        <p:cTn id="22" dur="1000"/>
                                        <p:tgtEl>
                                          <p:spTgt spid="3075">
                                            <p:txEl>
                                              <p:pRg st="11" end="1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075">
                                            <p:txEl>
                                              <p:pRg st="12" end="12"/>
                                            </p:txEl>
                                          </p:spTgt>
                                        </p:tgtEl>
                                        <p:attrNameLst>
                                          <p:attrName>style.visibility</p:attrName>
                                        </p:attrNameLst>
                                      </p:cBhvr>
                                      <p:to>
                                        <p:strVal val="visible"/>
                                      </p:to>
                                    </p:set>
                                    <p:animEffect transition="in" filter="fade">
                                      <p:cBhvr>
                                        <p:cTn id="27" dur="1000"/>
                                        <p:tgtEl>
                                          <p:spTgt spid="3075">
                                            <p:txEl>
                                              <p:pRg st="12" end="1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075">
                                            <p:txEl>
                                              <p:pRg st="13" end="13"/>
                                            </p:txEl>
                                          </p:spTgt>
                                        </p:tgtEl>
                                        <p:attrNameLst>
                                          <p:attrName>style.visibility</p:attrName>
                                        </p:attrNameLst>
                                      </p:cBhvr>
                                      <p:to>
                                        <p:strVal val="visible"/>
                                      </p:to>
                                    </p:set>
                                    <p:animEffect transition="in" filter="fade">
                                      <p:cBhvr>
                                        <p:cTn id="32" dur="1000"/>
                                        <p:tgtEl>
                                          <p:spTgt spid="3075">
                                            <p:txEl>
                                              <p:pRg st="13" end="1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075">
                                            <p:txEl>
                                              <p:pRg st="14" end="14"/>
                                            </p:txEl>
                                          </p:spTgt>
                                        </p:tgtEl>
                                        <p:attrNameLst>
                                          <p:attrName>style.visibility</p:attrName>
                                        </p:attrNameLst>
                                      </p:cBhvr>
                                      <p:to>
                                        <p:strVal val="visible"/>
                                      </p:to>
                                    </p:set>
                                    <p:animEffect transition="in" filter="fade">
                                      <p:cBhvr>
                                        <p:cTn id="37" dur="1000"/>
                                        <p:tgtEl>
                                          <p:spTgt spid="3075">
                                            <p:txEl>
                                              <p:pRg st="14" end="1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075">
                                            <p:txEl>
                                              <p:pRg st="15" end="15"/>
                                            </p:txEl>
                                          </p:spTgt>
                                        </p:tgtEl>
                                        <p:attrNameLst>
                                          <p:attrName>style.visibility</p:attrName>
                                        </p:attrNameLst>
                                      </p:cBhvr>
                                      <p:to>
                                        <p:strVal val="visible"/>
                                      </p:to>
                                    </p:set>
                                    <p:animEffect transition="in" filter="fade">
                                      <p:cBhvr>
                                        <p:cTn id="42" dur="1000"/>
                                        <p:tgtEl>
                                          <p:spTgt spid="3075">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0700" y="895350"/>
            <a:ext cx="9072563"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400" dirty="0" smtClean="0">
                <a:solidFill>
                  <a:srgbClr val="000000"/>
                </a:solidFill>
                <a:latin typeface="Arial" panose="020B0604020202020204" pitchFamily="34" charset="0"/>
                <a:cs typeface="+mn-cs"/>
              </a:rPr>
              <a:t>X. </a:t>
            </a:r>
            <a:r>
              <a:rPr lang="de-DE" altLang="de-DE" sz="2400" dirty="0">
                <a:solidFill>
                  <a:srgbClr val="000000"/>
                </a:solidFill>
                <a:latin typeface="Arial" panose="020B0604020202020204" pitchFamily="34" charset="0"/>
                <a:cs typeface="+mn-cs"/>
              </a:rPr>
              <a:t>Typische Rechtschutzkonstellationen im Asylverfahrensrecht – </a:t>
            </a:r>
            <a:r>
              <a:rPr lang="de-DE" altLang="de-DE" sz="2400" b="1" dirty="0">
                <a:solidFill>
                  <a:srgbClr val="000000"/>
                </a:solidFill>
                <a:latin typeface="Arial" panose="020B0604020202020204" pitchFamily="34" charset="0"/>
                <a:cs typeface="+mn-cs"/>
              </a:rPr>
              <a:t>Ablehnung Folgeantrag </a:t>
            </a:r>
            <a:r>
              <a:rPr lang="de-DE" altLang="de-DE" sz="2400" b="1" u="sng" dirty="0" smtClean="0">
                <a:solidFill>
                  <a:srgbClr val="000000"/>
                </a:solidFill>
                <a:latin typeface="Arial" panose="020B0604020202020204" pitchFamily="34" charset="0"/>
                <a:cs typeface="+mn-cs"/>
              </a:rPr>
              <a:t>ohne Abschiebungsandrohung</a:t>
            </a:r>
            <a:r>
              <a:rPr lang="de-DE" altLang="de-DE" sz="2400" dirty="0" smtClean="0">
                <a:solidFill>
                  <a:srgbClr val="000000"/>
                </a:solidFill>
                <a:latin typeface="Arial" panose="020B0604020202020204" pitchFamily="34" charset="0"/>
                <a:cs typeface="+mn-cs"/>
              </a:rPr>
              <a:t> (III)</a:t>
            </a:r>
            <a:endParaRPr lang="de-DE" altLang="de-DE" sz="2400" b="1" u="sng" dirty="0">
              <a:solidFill>
                <a:srgbClr val="000000"/>
              </a:solidFill>
              <a:latin typeface="Arial" panose="020B0604020202020204" pitchFamily="34" charset="0"/>
              <a:cs typeface="+mn-cs"/>
            </a:endParaRP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b="1" dirty="0" smtClean="0">
                <a:solidFill>
                  <a:srgbClr val="000000"/>
                </a:solidFill>
                <a:latin typeface="Arial" panose="020B0604020202020204" pitchFamily="34" charset="0"/>
                <a:cs typeface="+mn-cs"/>
              </a:rPr>
              <a:t>Zusammenfassung – sachdienliche Rechtsschutzanträge: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spc="-10" dirty="0" smtClean="0">
                <a:solidFill>
                  <a:srgbClr val="000000"/>
                </a:solidFill>
                <a:latin typeface="Arial" panose="020B0604020202020204" pitchFamily="34" charset="0"/>
                <a:cs typeface="+mn-cs"/>
              </a:rPr>
              <a:t>Eilrechtsschutz:	</a:t>
            </a:r>
            <a:r>
              <a:rPr lang="de-DE" altLang="de-DE" sz="2000" spc="-10" dirty="0">
                <a:solidFill>
                  <a:srgbClr val="000000"/>
                </a:solidFill>
                <a:latin typeface="Arial" panose="020B0604020202020204" pitchFamily="34" charset="0"/>
                <a:cs typeface="+mn-cs"/>
              </a:rPr>
              <a:t>	</a:t>
            </a:r>
            <a:r>
              <a:rPr lang="de-DE" altLang="de-DE" sz="2000" spc="-10" dirty="0" smtClean="0">
                <a:solidFill>
                  <a:srgbClr val="000000"/>
                </a:solidFill>
                <a:latin typeface="Arial" panose="020B0604020202020204" pitchFamily="34" charset="0"/>
                <a:cs typeface="+mn-cs"/>
              </a:rPr>
              <a:t>	Antragsfrist: </a:t>
            </a:r>
            <a:r>
              <a:rPr lang="de-DE" altLang="de-DE" sz="2000" b="1" spc="-10" dirty="0" smtClean="0">
                <a:solidFill>
                  <a:srgbClr val="000000"/>
                </a:solidFill>
                <a:latin typeface="Arial" panose="020B0604020202020204" pitchFamily="34" charset="0"/>
                <a:cs typeface="+mn-cs"/>
              </a:rPr>
              <a:t>unbefristet </a:t>
            </a:r>
            <a:r>
              <a:rPr lang="de-DE" altLang="de-DE" sz="2000" spc="-10" dirty="0" smtClean="0">
                <a:solidFill>
                  <a:srgbClr val="000000"/>
                </a:solidFill>
                <a:latin typeface="Arial" panose="020B0604020202020204" pitchFamily="34" charset="0"/>
                <a:cs typeface="+mn-cs"/>
              </a:rPr>
              <a:t>(§ 71 Abs. 4 AsylG n. </a:t>
            </a:r>
            <a:r>
              <a:rPr lang="de-DE" altLang="de-DE" sz="2000" spc="-10" dirty="0" err="1" smtClean="0">
                <a:solidFill>
                  <a:srgbClr val="000000"/>
                </a:solidFill>
                <a:latin typeface="Arial" panose="020B0604020202020204" pitchFamily="34" charset="0"/>
                <a:cs typeface="+mn-cs"/>
              </a:rPr>
              <a:t>anwendb</a:t>
            </a:r>
            <a:r>
              <a:rPr lang="de-DE" altLang="de-DE" sz="2000" spc="-10" dirty="0" smtClean="0">
                <a:solidFill>
                  <a:srgbClr val="000000"/>
                </a:solidFill>
                <a:latin typeface="Arial" panose="020B0604020202020204" pitchFamily="34" charset="0"/>
                <a:cs typeface="+mn-cs"/>
              </a:rPr>
              <a:t>.)</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	</a:t>
            </a:r>
            <a:r>
              <a:rPr lang="de-DE" altLang="de-DE" sz="2000" dirty="0" smtClean="0">
                <a:solidFill>
                  <a:srgbClr val="000000"/>
                </a:solidFill>
                <a:latin typeface="Arial" panose="020B0604020202020204" pitchFamily="34" charset="0"/>
                <a:cs typeface="+mn-cs"/>
              </a:rPr>
              <a:t>					</a:t>
            </a:r>
          </a:p>
          <a:p>
            <a:pPr algn="just" hangingPunct="0">
              <a:spcAft>
                <a:spcPts val="60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Es </a:t>
            </a:r>
            <a:r>
              <a:rPr lang="de-DE" altLang="de-DE" dirty="0">
                <a:solidFill>
                  <a:srgbClr val="000000"/>
                </a:solidFill>
                <a:latin typeface="Arial" panose="020B0604020202020204" pitchFamily="34" charset="0"/>
                <a:cs typeface="+mn-cs"/>
              </a:rPr>
              <a:t>wird beantragt, </a:t>
            </a:r>
            <a:r>
              <a:rPr lang="de-DE" altLang="de-DE" dirty="0" smtClean="0">
                <a:solidFill>
                  <a:srgbClr val="000000"/>
                </a:solidFill>
                <a:latin typeface="Arial" panose="020B0604020202020204" pitchFamily="34" charset="0"/>
                <a:cs typeface="+mn-cs"/>
              </a:rPr>
              <a:t>der Antragsgegnerin [Bundesrepublik Deutschland] im Wege der einstweiligen Anordnung aufzugeben, dem Regierungspräsidium Karlsruhe [zuständige Ausländerbehörde] mitzuteilen, dass eine Abschiebung nicht erfolgen kann. </a:t>
            </a:r>
            <a:endParaRPr lang="de-DE" altLang="de-DE" dirty="0">
              <a:solidFill>
                <a:srgbClr val="000000"/>
              </a:solidFill>
              <a:latin typeface="Arial" panose="020B0604020202020204" pitchFamily="34" charset="0"/>
              <a:cs typeface="+mn-cs"/>
            </a:endParaRPr>
          </a:p>
          <a:p>
            <a:pPr marL="0" lvl="1"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400" dirty="0" smtClean="0">
              <a:solidFill>
                <a:srgbClr val="000000"/>
              </a:solidFill>
              <a:latin typeface="Arial" panose="020B0604020202020204" pitchFamily="34" charset="0"/>
              <a:cs typeface="+mn-cs"/>
            </a:endParaRPr>
          </a:p>
          <a:p>
            <a:pPr marL="0" lvl="1"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Klageverfahren: 		Klagefrist: </a:t>
            </a:r>
            <a:r>
              <a:rPr lang="de-DE" altLang="de-DE" sz="2000" b="1" dirty="0" smtClean="0">
                <a:solidFill>
                  <a:srgbClr val="000000"/>
                </a:solidFill>
                <a:latin typeface="Arial" panose="020B0604020202020204" pitchFamily="34" charset="0"/>
                <a:cs typeface="+mn-cs"/>
              </a:rPr>
              <a:t>zwei Wochen </a:t>
            </a:r>
            <a:r>
              <a:rPr lang="de-DE" altLang="de-DE" sz="2000" dirty="0" smtClean="0">
                <a:solidFill>
                  <a:srgbClr val="000000"/>
                </a:solidFill>
                <a:latin typeface="Arial" panose="020B0604020202020204" pitchFamily="34" charset="0"/>
                <a:cs typeface="+mn-cs"/>
              </a:rPr>
              <a:t>(§ 74 Abs. 1 S. 1 HS 1 AsylG)</a:t>
            </a:r>
            <a:endParaRPr lang="de-DE" altLang="de-DE" sz="11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Es </a:t>
            </a:r>
            <a:r>
              <a:rPr lang="de-DE" altLang="de-DE" dirty="0">
                <a:solidFill>
                  <a:srgbClr val="000000"/>
                </a:solidFill>
                <a:latin typeface="Arial" panose="020B0604020202020204" pitchFamily="34" charset="0"/>
                <a:cs typeface="+mn-cs"/>
              </a:rPr>
              <a:t>wird beantragt, </a:t>
            </a:r>
            <a:r>
              <a:rPr lang="de-DE" altLang="de-DE" dirty="0" smtClean="0">
                <a:solidFill>
                  <a:srgbClr val="000000"/>
                </a:solidFill>
                <a:latin typeface="Arial" panose="020B0604020202020204" pitchFamily="34" charset="0"/>
                <a:cs typeface="+mn-cs"/>
              </a:rPr>
              <a:t>die Ziffern 1 - 3 des Bescheids </a:t>
            </a:r>
            <a:r>
              <a:rPr lang="de-DE" altLang="de-DE" dirty="0">
                <a:solidFill>
                  <a:srgbClr val="000000"/>
                </a:solidFill>
                <a:latin typeface="Arial" panose="020B0604020202020204" pitchFamily="34" charset="0"/>
                <a:cs typeface="+mn-cs"/>
              </a:rPr>
              <a:t>vom </a:t>
            </a:r>
            <a:r>
              <a:rPr lang="de-DE" altLang="de-DE" dirty="0" smtClean="0">
                <a:solidFill>
                  <a:srgbClr val="000000"/>
                </a:solidFill>
                <a:latin typeface="Arial" panose="020B0604020202020204" pitchFamily="34" charset="0"/>
                <a:cs typeface="+mn-cs"/>
              </a:rPr>
              <a:t>10.02.2017 aufzuheben,</a:t>
            </a:r>
            <a:endParaRPr lang="de-DE" altLang="de-DE"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8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rPr>
              <a:t>hilfsweise die Beklagte unter Aufhebung der Ziffer 2 des Bescheids vom 10.02.2017 zur Feststellung zu verpflichten, dass hinsichtlich der Republik Serbien Abschiebungsverbote nach § 60 Abs. 5 und 7 S. 1 AufenthG vorliegen.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smtClean="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dirty="0" smtClean="0">
              <a:solidFill>
                <a:srgbClr val="000000"/>
              </a:solidFill>
              <a:latin typeface="Arial" panose="020B0604020202020204" pitchFamily="34" charset="0"/>
              <a:cs typeface="+mn-cs"/>
            </a:endParaRPr>
          </a:p>
        </p:txBody>
      </p:sp>
      <p:pic>
        <p:nvPicPr>
          <p:cNvPr id="808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90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smtClean="0">
                <a:solidFill>
                  <a:srgbClr val="000000"/>
                </a:solidFill>
                <a:latin typeface="Arial" panose="020B0604020202020204" pitchFamily="34" charset="0"/>
              </a:rPr>
              <a:t>RaVG </a:t>
            </a:r>
            <a:r>
              <a:rPr lang="de-DE" altLang="de-DE" sz="1400" dirty="0">
                <a:solidFill>
                  <a:srgbClr val="000000"/>
                </a:solidFill>
                <a:latin typeface="Arial" panose="020B0604020202020204" pitchFamily="34" charset="0"/>
              </a:rPr>
              <a:t>Dr. Philipp Wittmann (VG Karlsruhe / Wissenschaftlicher Mitarbeiter am BVerfG) – </a:t>
            </a:r>
            <a:r>
              <a:rPr lang="de-DE" altLang="de-DE" sz="1400" dirty="0" smtClean="0">
                <a:solidFill>
                  <a:srgbClr val="000000"/>
                </a:solidFill>
                <a:latin typeface="Arial" panose="020B0604020202020204" pitchFamily="34" charset="0"/>
              </a:rPr>
              <a:t>Rechtsschutz</a:t>
            </a:r>
            <a:r>
              <a:rPr lang="de-DE" altLang="de-DE" sz="1400" dirty="0">
                <a:solidFill>
                  <a:srgbClr val="000000"/>
                </a:solidFill>
                <a:latin typeface="Arial" panose="020B0604020202020204" pitchFamily="34" charset="0"/>
              </a:rPr>
              <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2955893094"/>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6" end="6"/>
                                            </p:txEl>
                                          </p:spTgt>
                                        </p:tgtEl>
                                        <p:attrNameLst>
                                          <p:attrName>style.visibility</p:attrName>
                                        </p:attrNameLst>
                                      </p:cBhvr>
                                      <p:to>
                                        <p:strVal val="visible"/>
                                      </p:to>
                                    </p:set>
                                    <p:animEffect transition="in" filter="fade">
                                      <p:cBhvr>
                                        <p:cTn id="7" dur="1000"/>
                                        <p:tgtEl>
                                          <p:spTgt spid="3075">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10" end="10"/>
                                            </p:txEl>
                                          </p:spTgt>
                                        </p:tgtEl>
                                        <p:attrNameLst>
                                          <p:attrName>style.visibility</p:attrName>
                                        </p:attrNameLst>
                                      </p:cBhvr>
                                      <p:to>
                                        <p:strVal val="visible"/>
                                      </p:to>
                                    </p:set>
                                    <p:animEffect transition="in" filter="fade">
                                      <p:cBhvr>
                                        <p:cTn id="12" dur="1000"/>
                                        <p:tgtEl>
                                          <p:spTgt spid="3075">
                                            <p:txEl>
                                              <p:pRg st="10" end="1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12" end="12"/>
                                            </p:txEl>
                                          </p:spTgt>
                                        </p:tgtEl>
                                        <p:attrNameLst>
                                          <p:attrName>style.visibility</p:attrName>
                                        </p:attrNameLst>
                                      </p:cBhvr>
                                      <p:to>
                                        <p:strVal val="visible"/>
                                      </p:to>
                                    </p:set>
                                    <p:animEffect transition="in" filter="fade">
                                      <p:cBhvr>
                                        <p:cTn id="17" dur="1000"/>
                                        <p:tgtEl>
                                          <p:spTgt spid="307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03238" y="895350"/>
            <a:ext cx="9072562"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400" dirty="0" smtClean="0">
                <a:solidFill>
                  <a:srgbClr val="000000"/>
                </a:solidFill>
                <a:latin typeface="Arial" panose="020B0604020202020204" pitchFamily="34" charset="0"/>
                <a:cs typeface="+mn-cs"/>
              </a:rPr>
              <a:t>XI. Typische Rechtschutzkonstellationen im Asylverfahrensrecht – </a:t>
            </a:r>
            <a:r>
              <a:rPr lang="de-DE" altLang="de-DE" sz="2400" b="1" dirty="0" smtClean="0">
                <a:solidFill>
                  <a:srgbClr val="000000"/>
                </a:solidFill>
                <a:latin typeface="Arial" panose="020B0604020202020204" pitchFamily="34" charset="0"/>
                <a:cs typeface="+mn-cs"/>
              </a:rPr>
              <a:t>Ablehnung wg. Anerkennung in anderem Unionsstaat</a:t>
            </a:r>
            <a:r>
              <a:rPr lang="de-DE" altLang="de-DE" sz="2400" dirty="0" smtClean="0">
                <a:solidFill>
                  <a:srgbClr val="000000"/>
                </a:solidFill>
                <a:latin typeface="Arial" panose="020B0604020202020204" pitchFamily="34" charset="0"/>
                <a:cs typeface="+mn-cs"/>
              </a:rPr>
              <a:t> (I)</a:t>
            </a:r>
            <a:endParaRPr lang="de-DE" altLang="de-DE" sz="2400" b="1" u="sng" dirty="0" smtClean="0">
              <a:solidFill>
                <a:srgbClr val="000000"/>
              </a:solidFill>
              <a:latin typeface="Arial" panose="020B0604020202020204" pitchFamily="34" charset="0"/>
              <a:cs typeface="+mn-cs"/>
            </a:endParaRP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b="1" dirty="0" smtClean="0">
                <a:solidFill>
                  <a:srgbClr val="000000"/>
                </a:solidFill>
                <a:latin typeface="Arial" panose="020B0604020202020204" pitchFamily="34" charset="0"/>
                <a:cs typeface="+mn-cs"/>
              </a:rPr>
              <a:t>Typische </a:t>
            </a:r>
            <a:r>
              <a:rPr lang="de-DE" altLang="de-DE" sz="2000" b="1" dirty="0" err="1" smtClean="0">
                <a:solidFill>
                  <a:srgbClr val="000000"/>
                </a:solidFill>
                <a:latin typeface="Arial" panose="020B0604020202020204" pitchFamily="34" charset="0"/>
                <a:cs typeface="+mn-cs"/>
              </a:rPr>
              <a:t>Bescheidtenorierung</a:t>
            </a:r>
            <a:r>
              <a:rPr lang="de-DE" altLang="de-DE" sz="2000" b="1" dirty="0" smtClean="0">
                <a:solidFill>
                  <a:srgbClr val="000000"/>
                </a:solidFill>
                <a:latin typeface="Arial" panose="020B0604020202020204" pitchFamily="34" charset="0"/>
                <a:cs typeface="+mn-cs"/>
              </a:rPr>
              <a:t>: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smtClean="0">
              <a:solidFill>
                <a:srgbClr val="000000"/>
              </a:solidFill>
              <a:latin typeface="Arial" panose="020B0604020202020204" pitchFamily="34" charset="0"/>
              <a:cs typeface="+mn-cs"/>
            </a:endParaRPr>
          </a:p>
          <a:p>
            <a:pPr marL="457200" indent="-457200" algn="just" hangingPunct="0">
              <a:spcAft>
                <a:spcPts val="0"/>
              </a:spcAft>
              <a:buClrTx/>
              <a:buFont typeface="+mj-lt"/>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Der Antrag wird als unzulässig abgelehnt.</a:t>
            </a:r>
          </a:p>
          <a:p>
            <a:pPr marL="457200" indent="-457200" algn="just" hangingPunct="0">
              <a:spcAft>
                <a:spcPts val="0"/>
              </a:spcAft>
              <a:buClrTx/>
              <a:buFont typeface="+mj-lt"/>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457200" indent="-457200" algn="just" hangingPunct="0">
              <a:spcAft>
                <a:spcPts val="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rPr>
              <a:t>Abschiebungsverbote nach § 60 Abs. 5 und 7 S. 1 AufenthG liegen nicht vor. </a:t>
            </a:r>
          </a:p>
          <a:p>
            <a:pPr marL="457200" indent="-457200" algn="just" hangingPunct="0">
              <a:spcAft>
                <a:spcPts val="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endParaRPr>
          </a:p>
          <a:p>
            <a:pPr marL="457200" indent="-457200" algn="just" hangingPunct="0">
              <a:spcAft>
                <a:spcPts val="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rPr>
              <a:t>Der </a:t>
            </a:r>
            <a:r>
              <a:rPr lang="de-DE" altLang="de-DE" sz="2000" dirty="0">
                <a:solidFill>
                  <a:srgbClr val="000000"/>
                </a:solidFill>
                <a:latin typeface="Arial" panose="020B0604020202020204" pitchFamily="34" charset="0"/>
              </a:rPr>
              <a:t>Antragsteller wird aufgefordert, die Bundesrepublik Deutschland innerhalb einer Woche nach Bekanntgabe dieser Entscheidung zu verlassen. Sollte der Antragsteller die Ausreisefrist nicht einhalten, wird er nach </a:t>
            </a:r>
            <a:r>
              <a:rPr lang="de-DE" altLang="de-DE" sz="2000" dirty="0" smtClean="0">
                <a:solidFill>
                  <a:srgbClr val="000000"/>
                </a:solidFill>
                <a:latin typeface="Arial" panose="020B0604020202020204" pitchFamily="34" charset="0"/>
              </a:rPr>
              <a:t>Schweden abgeschoben</a:t>
            </a:r>
            <a:r>
              <a:rPr lang="de-DE" altLang="de-DE" sz="2000" dirty="0">
                <a:solidFill>
                  <a:srgbClr val="000000"/>
                </a:solidFill>
                <a:latin typeface="Arial" panose="020B0604020202020204" pitchFamily="34" charset="0"/>
              </a:rPr>
              <a:t>. Der Antragsteller kann auch in einen anderen Staat abgeschoben werden, </a:t>
            </a:r>
            <a:r>
              <a:rPr lang="de-DE" altLang="de-DE" sz="2000" dirty="0" smtClean="0">
                <a:solidFill>
                  <a:srgbClr val="000000"/>
                </a:solidFill>
                <a:latin typeface="Arial" panose="020B0604020202020204" pitchFamily="34" charset="0"/>
              </a:rPr>
              <a:t>[…].</a:t>
            </a:r>
          </a:p>
          <a:p>
            <a:pPr marL="457200" indent="-457200" algn="just" hangingPunct="0">
              <a:spcAft>
                <a:spcPts val="0"/>
              </a:spcAft>
              <a:buClrTx/>
              <a:buFont typeface="Times New Roman" panose="02020603050405020304" pitchFamily="18" charset="0"/>
              <a:buAutoNum type="arabicPeriod"/>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a:solidFill>
                  <a:srgbClr val="000000"/>
                </a:solidFill>
                <a:latin typeface="Arial" panose="020B0604020202020204" pitchFamily="34" charset="0"/>
                <a:cs typeface="+mn-cs"/>
              </a:rPr>
              <a:t>	4</a:t>
            </a:r>
            <a:r>
              <a:rPr lang="de-DE" altLang="de-DE" sz="2000" dirty="0" smtClean="0">
                <a:solidFill>
                  <a:srgbClr val="000000"/>
                </a:solidFill>
                <a:latin typeface="Arial" panose="020B0604020202020204" pitchFamily="34" charset="0"/>
                <a:cs typeface="+mn-cs"/>
              </a:rPr>
              <a:t>.   [Befristung des gesetzlichen Einreise- und Aufenthaltsverbots]</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Hintergrund: Nach § 60 Abs. 1 S. 2 und 3 AufenthG wird kein weiteres Asylverfahren durchgeführt, wenn dem Betroffenen außerhalb des Bundesgebiets ein Schutzstatus zuerkannt wurde. Ist dieser Staat ein EU-Mitgliedsstaat, wird der Antrag nach § 29 Abs. 1 Nr. 2 AsylG als unzulässig abgelehnt und dem Antragsteller die Abschiebung in diesen Staat angedroht (§§ 35, 36 Abs. 1 AsylG); </a:t>
            </a:r>
            <a:r>
              <a:rPr lang="de-DE" altLang="de-DE" sz="1600" b="1" dirty="0" smtClean="0">
                <a:solidFill>
                  <a:srgbClr val="000000"/>
                </a:solidFill>
                <a:latin typeface="Arial" panose="020B0604020202020204" pitchFamily="34" charset="0"/>
                <a:cs typeface="+mn-cs"/>
              </a:rPr>
              <a:t>sog. „unechter Dublin-Fall“.</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smtClean="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smtClean="0">
              <a:solidFill>
                <a:srgbClr val="000000"/>
              </a:solidFill>
              <a:latin typeface="Arial" panose="020B0604020202020204" pitchFamily="34" charset="0"/>
              <a:cs typeface="+mn-cs"/>
            </a:endParaRPr>
          </a:p>
        </p:txBody>
      </p:sp>
      <p:pic>
        <p:nvPicPr>
          <p:cNvPr id="7680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80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smtClean="0">
                <a:solidFill>
                  <a:srgbClr val="000000"/>
                </a:solidFill>
                <a:latin typeface="Arial" panose="020B0604020202020204" pitchFamily="34" charset="0"/>
              </a:rPr>
              <a:t>RaVG </a:t>
            </a:r>
            <a:r>
              <a:rPr lang="de-DE" altLang="de-DE" sz="1400" dirty="0">
                <a:solidFill>
                  <a:srgbClr val="000000"/>
                </a:solidFill>
                <a:latin typeface="Arial" panose="020B0604020202020204" pitchFamily="34" charset="0"/>
              </a:rPr>
              <a:t>Dr. Philipp Wittmann (VG Karlsruhe / Wissenschaftlicher Mitarbeiter am BVerfG) – </a:t>
            </a:r>
            <a:r>
              <a:rPr lang="de-DE" altLang="de-DE" sz="1400" dirty="0" smtClean="0">
                <a:solidFill>
                  <a:srgbClr val="000000"/>
                </a:solidFill>
                <a:latin typeface="Arial" panose="020B0604020202020204" pitchFamily="34" charset="0"/>
              </a:rPr>
              <a:t>Rechtsschutz</a:t>
            </a:r>
            <a:r>
              <a:rPr lang="de-DE" altLang="de-DE" sz="1400" dirty="0">
                <a:solidFill>
                  <a:srgbClr val="000000"/>
                </a:solidFill>
                <a:latin typeface="Arial" panose="020B0604020202020204" pitchFamily="34" charset="0"/>
              </a:rPr>
              <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392635125"/>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12" end="12"/>
                                            </p:txEl>
                                          </p:spTgt>
                                        </p:tgtEl>
                                        <p:attrNameLst>
                                          <p:attrName>style.visibility</p:attrName>
                                        </p:attrNameLst>
                                      </p:cBhvr>
                                      <p:to>
                                        <p:strVal val="visible"/>
                                      </p:to>
                                    </p:set>
                                    <p:animEffect transition="in" filter="fade">
                                      <p:cBhvr>
                                        <p:cTn id="7" dur="1000"/>
                                        <p:tgtEl>
                                          <p:spTgt spid="307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0700" y="895350"/>
            <a:ext cx="9128124"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400" dirty="0">
                <a:solidFill>
                  <a:srgbClr val="000000"/>
                </a:solidFill>
                <a:latin typeface="Arial" panose="020B0604020202020204" pitchFamily="34" charset="0"/>
              </a:rPr>
              <a:t>XI. Typische Rechtschutzkonstellationen im Asylverfahrensrecht – </a:t>
            </a:r>
            <a:r>
              <a:rPr lang="de-DE" altLang="de-DE" sz="2400" b="1" dirty="0">
                <a:solidFill>
                  <a:srgbClr val="000000"/>
                </a:solidFill>
                <a:latin typeface="Arial" panose="020B0604020202020204" pitchFamily="34" charset="0"/>
              </a:rPr>
              <a:t>Ablehnung wg. Anerkennung in anderem Unionsstaat</a:t>
            </a:r>
            <a:r>
              <a:rPr lang="de-DE" altLang="de-DE" sz="2400" dirty="0">
                <a:solidFill>
                  <a:srgbClr val="000000"/>
                </a:solidFill>
                <a:latin typeface="Arial" panose="020B0604020202020204" pitchFamily="34" charset="0"/>
              </a:rPr>
              <a:t> (</a:t>
            </a:r>
            <a:r>
              <a:rPr lang="de-DE" altLang="de-DE" sz="2400" dirty="0" smtClean="0">
                <a:solidFill>
                  <a:srgbClr val="000000"/>
                </a:solidFill>
                <a:latin typeface="Arial" panose="020B0604020202020204" pitchFamily="34" charset="0"/>
              </a:rPr>
              <a:t>II)</a:t>
            </a:r>
            <a:endParaRPr lang="de-DE" altLang="de-DE" sz="2400" b="1" u="sng" dirty="0">
              <a:solidFill>
                <a:srgbClr val="000000"/>
              </a:solidFill>
              <a:latin typeface="Arial" panose="020B0604020202020204" pitchFamily="34" charset="0"/>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0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Hauptsacherechtsschutz:</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444500" lvl="1"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gegen Ziffer 1 (Ablehnung als unzulässig): </a:t>
            </a:r>
          </a:p>
          <a:p>
            <a:pPr marL="844550" lvl="2" indent="-342900" algn="just" hangingPunct="0">
              <a:spcAft>
                <a:spcPts val="0"/>
              </a:spcAft>
              <a:buClrTx/>
              <a:buFont typeface="Symbol" panose="05050102010706020507" pitchFamily="18" charset="2"/>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wie bei Dublin-Bescheid: BVerwG, Urt. v. 14.12.2016 – 1 C 4/16 –, Rn. 16 ff.: Anfechtungsklage; Behörde muss dann ggf. erneut entscheiden)</a:t>
            </a:r>
            <a:r>
              <a:rPr lang="de-DE" altLang="de-DE" sz="1600" b="1" dirty="0">
                <a:solidFill>
                  <a:srgbClr val="000000"/>
                </a:solidFill>
                <a:latin typeface="Arial" panose="020B0604020202020204" pitchFamily="34" charset="0"/>
              </a:rPr>
              <a:t> </a:t>
            </a:r>
            <a:endParaRPr lang="de-DE" altLang="de-DE" sz="1600" b="1" dirty="0" smtClean="0">
              <a:solidFill>
                <a:srgbClr val="000000"/>
              </a:solidFill>
              <a:latin typeface="Arial" panose="020B0604020202020204" pitchFamily="34" charset="0"/>
            </a:endParaRPr>
          </a:p>
          <a:p>
            <a:pPr marL="844550" lvl="2" indent="-342900" algn="just" hangingPunct="0">
              <a:spcAft>
                <a:spcPts val="0"/>
              </a:spcAft>
              <a:buClrTx/>
              <a:buFont typeface="Symbol" panose="05050102010706020507" pitchFamily="18" charset="2"/>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aber: wg. § 37 Abs. 1 AsylG muss Klage i.d.R. nicht entschieden werden (vgl. nächste Folie)</a:t>
            </a:r>
          </a:p>
          <a:p>
            <a:pPr marL="444500" lvl="1"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gegen Ziffer 2 (Nichtvorliegen von Abschiebungsverboten):</a:t>
            </a:r>
          </a:p>
          <a:p>
            <a:pPr marL="844550" lvl="2" indent="-342900" algn="just" hangingPunct="0">
              <a:spcAft>
                <a:spcPts val="0"/>
              </a:spcAft>
              <a:buClrTx/>
              <a:buFont typeface="Symbol" panose="05050102010706020507" pitchFamily="18" charset="2"/>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wie bei Dublin-Bescheid: </a:t>
            </a:r>
            <a:r>
              <a:rPr lang="de-DE" altLang="de-DE" sz="1600" dirty="0" err="1" smtClean="0">
                <a:solidFill>
                  <a:srgbClr val="000000"/>
                </a:solidFill>
                <a:latin typeface="Arial" panose="020B0604020202020204" pitchFamily="34" charset="0"/>
                <a:cs typeface="+mn-cs"/>
              </a:rPr>
              <a:t>grds</a:t>
            </a:r>
            <a:r>
              <a:rPr lang="de-DE" altLang="de-DE" sz="1600" dirty="0" smtClean="0">
                <a:solidFill>
                  <a:srgbClr val="000000"/>
                </a:solidFill>
                <a:latin typeface="Arial" panose="020B0604020202020204" pitchFamily="34" charset="0"/>
                <a:cs typeface="+mn-cs"/>
              </a:rPr>
              <a:t>. Anfechtungsklage, ggf. hilfsweise Verpflichtungsklage</a:t>
            </a:r>
          </a:p>
          <a:p>
            <a:pPr marL="844550" lvl="2" indent="-342900" algn="just" hangingPunct="0">
              <a:spcAft>
                <a:spcPts val="0"/>
              </a:spcAft>
              <a:buClrTx/>
              <a:buFont typeface="Symbol" panose="05050102010706020507" pitchFamily="18" charset="2"/>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vgl. BVerwG a.a.O. Rn. 21; Diesterhöft</a:t>
            </a:r>
            <a:r>
              <a:rPr lang="de-DE" altLang="de-DE" sz="1600" dirty="0">
                <a:solidFill>
                  <a:srgbClr val="000000"/>
                </a:solidFill>
                <a:latin typeface="Arial" panose="020B0604020202020204" pitchFamily="34" charset="0"/>
                <a:cs typeface="+mn-cs"/>
              </a:rPr>
              <a:t>, HTK-AuslR / § 71 AsylG / Klageverfahren 01/2017 </a:t>
            </a:r>
            <a:r>
              <a:rPr lang="de-DE" altLang="de-DE" sz="1600" dirty="0" smtClean="0">
                <a:solidFill>
                  <a:srgbClr val="000000"/>
                </a:solidFill>
                <a:latin typeface="Arial" panose="020B0604020202020204" pitchFamily="34" charset="0"/>
                <a:cs typeface="+mn-cs"/>
              </a:rPr>
              <a:t>Nr. 2; Berlit, jurisPR-BVerwG 4/2017 Anm. 2)</a:t>
            </a:r>
          </a:p>
          <a:p>
            <a:pPr marL="444500" lvl="1"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gegen Ziffer 3 (Abschiebungsandrohung): </a:t>
            </a:r>
          </a:p>
          <a:p>
            <a:pPr marL="844550" lvl="2" indent="-342900" algn="just" hangingPunct="0">
              <a:spcAft>
                <a:spcPts val="0"/>
              </a:spcAft>
              <a:buClrTx/>
              <a:buFont typeface="Symbol" panose="05050102010706020507" pitchFamily="18" charset="2"/>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Anfechtungsklage (aber: § 37 Abs. 1 AsylG beachten)</a:t>
            </a:r>
          </a:p>
          <a:p>
            <a:pPr marL="444500" lvl="1"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gegen Ziffer 4 (Befristung des gesetzlichen Aufenthalts- und Einreise-verbots): </a:t>
            </a:r>
          </a:p>
          <a:p>
            <a:pPr marL="844550" lvl="2" indent="-342900" algn="just" hangingPunct="0">
              <a:spcAft>
                <a:spcPts val="0"/>
              </a:spcAft>
              <a:buClrTx/>
              <a:buFont typeface="Symbol" panose="05050102010706020507" pitchFamily="18" charset="2"/>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wie zuvor</a:t>
            </a:r>
          </a:p>
          <a:p>
            <a:pPr marL="1169988" lvl="2"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smtClean="0">
              <a:solidFill>
                <a:srgbClr val="000000"/>
              </a:solidFill>
              <a:latin typeface="Arial" panose="020B0604020202020204" pitchFamily="34" charset="0"/>
              <a:cs typeface="+mn-cs"/>
            </a:endParaRPr>
          </a:p>
          <a:p>
            <a:pPr marL="447675" indent="-3556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Klagefrist: eine Woche (§ 74 Abs. 1 HS 2 AsylG; § 36 Abs. 3 S. 1 AsylG)</a:t>
            </a:r>
          </a:p>
          <a:p>
            <a:pPr marL="447675" indent="-3556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smtClean="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smtClean="0">
              <a:solidFill>
                <a:srgbClr val="000000"/>
              </a:solidFill>
              <a:latin typeface="Arial" panose="020B0604020202020204" pitchFamily="34" charset="0"/>
              <a:cs typeface="+mn-cs"/>
            </a:endParaRPr>
          </a:p>
        </p:txBody>
      </p:sp>
      <p:pic>
        <p:nvPicPr>
          <p:cNvPr id="7270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70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smtClean="0">
                <a:solidFill>
                  <a:srgbClr val="000000"/>
                </a:solidFill>
                <a:latin typeface="Arial" panose="020B0604020202020204" pitchFamily="34" charset="0"/>
              </a:rPr>
              <a:t>RaVG </a:t>
            </a:r>
            <a:r>
              <a:rPr lang="de-DE" altLang="de-DE" sz="1400" dirty="0">
                <a:solidFill>
                  <a:srgbClr val="000000"/>
                </a:solidFill>
                <a:latin typeface="Arial" panose="020B0604020202020204" pitchFamily="34" charset="0"/>
              </a:rPr>
              <a:t>Dr. Philipp Wittmann (VG Karlsruhe / Wissenschaftlicher Mitarbeiter am BVerfG) – </a:t>
            </a:r>
            <a:r>
              <a:rPr lang="de-DE" altLang="de-DE" sz="1400" dirty="0" smtClean="0">
                <a:solidFill>
                  <a:srgbClr val="000000"/>
                </a:solidFill>
                <a:latin typeface="Arial" panose="020B0604020202020204" pitchFamily="34" charset="0"/>
              </a:rPr>
              <a:t>Rechtsschutz</a:t>
            </a:r>
            <a:r>
              <a:rPr lang="de-DE" altLang="de-DE" sz="1400" dirty="0">
                <a:solidFill>
                  <a:srgbClr val="000000"/>
                </a:solidFill>
                <a:latin typeface="Arial" panose="020B0604020202020204" pitchFamily="34" charset="0"/>
              </a:rPr>
              <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877066165"/>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5" end="5"/>
                                            </p:txEl>
                                          </p:spTgt>
                                        </p:tgtEl>
                                        <p:attrNameLst>
                                          <p:attrName>style.visibility</p:attrName>
                                        </p:attrNameLst>
                                      </p:cBhvr>
                                      <p:to>
                                        <p:strVal val="visible"/>
                                      </p:to>
                                    </p:set>
                                    <p:animEffect transition="in" filter="fade">
                                      <p:cBhvr>
                                        <p:cTn id="7" dur="1000"/>
                                        <p:tgtEl>
                                          <p:spTgt spid="3075">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6" end="6"/>
                                            </p:txEl>
                                          </p:spTgt>
                                        </p:tgtEl>
                                        <p:attrNameLst>
                                          <p:attrName>style.visibility</p:attrName>
                                        </p:attrNameLst>
                                      </p:cBhvr>
                                      <p:to>
                                        <p:strVal val="visible"/>
                                      </p:to>
                                    </p:set>
                                    <p:animEffect transition="in" filter="fade">
                                      <p:cBhvr>
                                        <p:cTn id="12" dur="1000"/>
                                        <p:tgtEl>
                                          <p:spTgt spid="3075">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8" end="8"/>
                                            </p:txEl>
                                          </p:spTgt>
                                        </p:tgtEl>
                                        <p:attrNameLst>
                                          <p:attrName>style.visibility</p:attrName>
                                        </p:attrNameLst>
                                      </p:cBhvr>
                                      <p:to>
                                        <p:strVal val="visible"/>
                                      </p:to>
                                    </p:set>
                                    <p:animEffect transition="in" filter="fade">
                                      <p:cBhvr>
                                        <p:cTn id="17" dur="1000"/>
                                        <p:tgtEl>
                                          <p:spTgt spid="3075">
                                            <p:txEl>
                                              <p:pRg st="8" end="8"/>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9" end="9"/>
                                            </p:txEl>
                                          </p:spTgt>
                                        </p:tgtEl>
                                        <p:attrNameLst>
                                          <p:attrName>style.visibility</p:attrName>
                                        </p:attrNameLst>
                                      </p:cBhvr>
                                      <p:to>
                                        <p:strVal val="visible"/>
                                      </p:to>
                                    </p:set>
                                    <p:animEffect transition="in" filter="fade">
                                      <p:cBhvr>
                                        <p:cTn id="22" dur="1000"/>
                                        <p:tgtEl>
                                          <p:spTgt spid="3075">
                                            <p:txEl>
                                              <p:pRg st="9" end="9"/>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075">
                                            <p:txEl>
                                              <p:pRg st="11" end="11"/>
                                            </p:txEl>
                                          </p:spTgt>
                                        </p:tgtEl>
                                        <p:attrNameLst>
                                          <p:attrName>style.visibility</p:attrName>
                                        </p:attrNameLst>
                                      </p:cBhvr>
                                      <p:to>
                                        <p:strVal val="visible"/>
                                      </p:to>
                                    </p:set>
                                    <p:animEffect transition="in" filter="fade">
                                      <p:cBhvr>
                                        <p:cTn id="27" dur="1000"/>
                                        <p:tgtEl>
                                          <p:spTgt spid="3075">
                                            <p:txEl>
                                              <p:pRg st="11" end="1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075">
                                            <p:txEl>
                                              <p:pRg st="13" end="13"/>
                                            </p:txEl>
                                          </p:spTgt>
                                        </p:tgtEl>
                                        <p:attrNameLst>
                                          <p:attrName>style.visibility</p:attrName>
                                        </p:attrNameLst>
                                      </p:cBhvr>
                                      <p:to>
                                        <p:strVal val="visible"/>
                                      </p:to>
                                    </p:set>
                                    <p:animEffect transition="in" filter="fade">
                                      <p:cBhvr>
                                        <p:cTn id="32" dur="500"/>
                                        <p:tgtEl>
                                          <p:spTgt spid="3075">
                                            <p:txEl>
                                              <p:pRg st="13" end="1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075">
                                            <p:txEl>
                                              <p:pRg st="15" end="15"/>
                                            </p:txEl>
                                          </p:spTgt>
                                        </p:tgtEl>
                                        <p:attrNameLst>
                                          <p:attrName>style.visibility</p:attrName>
                                        </p:attrNameLst>
                                      </p:cBhvr>
                                      <p:to>
                                        <p:strVal val="visible"/>
                                      </p:to>
                                    </p:set>
                                    <p:animEffect transition="in" filter="fade">
                                      <p:cBhvr>
                                        <p:cTn id="37" dur="1000"/>
                                        <p:tgtEl>
                                          <p:spTgt spid="3075">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0700" y="895350"/>
            <a:ext cx="9072563"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400" dirty="0">
                <a:solidFill>
                  <a:srgbClr val="000000"/>
                </a:solidFill>
                <a:latin typeface="Arial" panose="020B0604020202020204" pitchFamily="34" charset="0"/>
              </a:rPr>
              <a:t>XI. Typische Rechtschutzkonstellationen im Asylverfahrensrecht – </a:t>
            </a:r>
            <a:r>
              <a:rPr lang="de-DE" altLang="de-DE" sz="2400" b="1" dirty="0">
                <a:solidFill>
                  <a:srgbClr val="000000"/>
                </a:solidFill>
                <a:latin typeface="Arial" panose="020B0604020202020204" pitchFamily="34" charset="0"/>
              </a:rPr>
              <a:t>Ablehnung wg. Anerkennung in anderem Unionsstaat</a:t>
            </a:r>
            <a:r>
              <a:rPr lang="de-DE" altLang="de-DE" sz="2400" dirty="0">
                <a:solidFill>
                  <a:srgbClr val="000000"/>
                </a:solidFill>
                <a:latin typeface="Arial" panose="020B0604020202020204" pitchFamily="34" charset="0"/>
              </a:rPr>
              <a:t> (</a:t>
            </a:r>
            <a:r>
              <a:rPr lang="de-DE" altLang="de-DE" sz="2400" dirty="0" smtClean="0">
                <a:solidFill>
                  <a:srgbClr val="000000"/>
                </a:solidFill>
                <a:latin typeface="Arial" panose="020B0604020202020204" pitchFamily="34" charset="0"/>
              </a:rPr>
              <a:t>III)</a:t>
            </a:r>
            <a:endParaRPr lang="de-DE" altLang="de-DE" sz="2400" b="1" u="sng" dirty="0">
              <a:solidFill>
                <a:srgbClr val="000000"/>
              </a:solidFill>
              <a:latin typeface="Arial" panose="020B0604020202020204" pitchFamily="34" charset="0"/>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0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Eilrechtsschutz: </a:t>
            </a:r>
            <a:endParaRPr lang="de-DE" altLang="de-DE" sz="20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gegen Ziffern 1 und 2 (Ablehnung des Antrags als unzulässig; Abschiebungsverbote)</a:t>
            </a: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719138" lvl="1" indent="-342900" algn="just" hangingPunct="0">
              <a:spcAft>
                <a:spcPts val="0"/>
              </a:spcAft>
              <a:buClrTx/>
              <a:buFont typeface="Symbol" panose="05050102010706020507" pitchFamily="18" charset="2"/>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wie beim Dublin-Verfahren</a:t>
            </a:r>
          </a:p>
          <a:p>
            <a:pPr marL="719138" lvl="1" indent="-342900" algn="just" hangingPunct="0">
              <a:spcAft>
                <a:spcPts val="0"/>
              </a:spcAft>
              <a:buClrTx/>
              <a:buFont typeface="Symbol" panose="05050102010706020507" pitchFamily="18" charset="2"/>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 80 Abs. 5 VwGO gegen Abschiebungsandrohung genügt (vgl.  § 36 Abs. 3 S. 1 AsylG)</a:t>
            </a:r>
          </a:p>
          <a:p>
            <a:pPr marL="719138"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smtClean="0">
              <a:solidFill>
                <a:srgbClr val="000000"/>
              </a:solidFill>
              <a:latin typeface="Arial" panose="020B0604020202020204" pitchFamily="34" charset="0"/>
              <a:cs typeface="+mn-cs"/>
            </a:endParaRPr>
          </a:p>
          <a:p>
            <a:pPr marL="354013" lvl="1"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gegen Ziffer 4 (Befristung):</a:t>
            </a:r>
          </a:p>
          <a:p>
            <a:pPr marL="11113" lvl="1"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 </a:t>
            </a:r>
          </a:p>
          <a:p>
            <a:pPr marL="754063" lvl="2" indent="-342900" algn="just" hangingPunct="0">
              <a:spcAft>
                <a:spcPts val="0"/>
              </a:spcAft>
              <a:buClrTx/>
              <a:buFont typeface="Symbol" panose="05050102010706020507" pitchFamily="18" charset="2"/>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wie zuvor, kein Eilrechtsschutz nötig</a:t>
            </a:r>
          </a:p>
          <a:p>
            <a:pPr marL="354013"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a:solidFill>
                <a:srgbClr val="000000"/>
              </a:solidFill>
              <a:latin typeface="Arial" panose="020B0604020202020204" pitchFamily="34" charset="0"/>
              <a:cs typeface="+mn-cs"/>
            </a:endParaRPr>
          </a:p>
          <a:p>
            <a:pPr marL="354013" lvl="1"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gegen Ziffer 3 (Abschiebungsandrohung)</a:t>
            </a:r>
          </a:p>
          <a:p>
            <a:pPr marL="376238" lvl="1"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smtClean="0">
              <a:solidFill>
                <a:srgbClr val="000000"/>
              </a:solidFill>
              <a:latin typeface="Arial" panose="020B0604020202020204" pitchFamily="34" charset="0"/>
              <a:cs typeface="+mn-cs"/>
            </a:endParaRPr>
          </a:p>
          <a:p>
            <a:pPr marL="717550" indent="-342900" algn="just" hangingPunct="0">
              <a:spcAft>
                <a:spcPts val="0"/>
              </a:spcAft>
              <a:buClrTx/>
              <a:buFont typeface="Symbol" panose="05050102010706020507" pitchFamily="18" charset="2"/>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Eilrechtsschutz nach § 80 Abs. 5 VwGO nötig</a:t>
            </a:r>
          </a:p>
          <a:p>
            <a:pPr marL="1071563" lvl="1" indent="-342900" algn="just" hangingPunct="0">
              <a:spcAft>
                <a:spcPts val="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wie </a:t>
            </a:r>
            <a:r>
              <a:rPr lang="de-DE" altLang="de-DE" sz="1600" dirty="0" err="1" smtClean="0">
                <a:solidFill>
                  <a:srgbClr val="000000"/>
                </a:solidFill>
                <a:latin typeface="Arial" panose="020B0604020202020204" pitchFamily="34" charset="0"/>
                <a:cs typeface="+mn-cs"/>
              </a:rPr>
              <a:t>gg</a:t>
            </a:r>
            <a:r>
              <a:rPr lang="de-DE" altLang="de-DE" sz="1600" dirty="0" smtClean="0">
                <a:solidFill>
                  <a:srgbClr val="000000"/>
                </a:solidFill>
                <a:latin typeface="Arial" panose="020B0604020202020204" pitchFamily="34" charset="0"/>
                <a:cs typeface="+mn-cs"/>
              </a:rPr>
              <a:t>. Ablehnungsbescheid </a:t>
            </a:r>
            <a:r>
              <a:rPr lang="de-DE" altLang="de-DE" sz="1600" dirty="0" err="1" smtClean="0">
                <a:solidFill>
                  <a:srgbClr val="000000"/>
                </a:solidFill>
                <a:latin typeface="Arial" panose="020B0604020202020204" pitchFamily="34" charset="0"/>
                <a:cs typeface="+mn-cs"/>
              </a:rPr>
              <a:t>oU</a:t>
            </a:r>
            <a:r>
              <a:rPr lang="de-DE" altLang="de-DE" sz="1600" dirty="0" smtClean="0">
                <a:solidFill>
                  <a:srgbClr val="000000"/>
                </a:solidFill>
                <a:latin typeface="Arial" panose="020B0604020202020204" pitchFamily="34" charset="0"/>
                <a:cs typeface="+mn-cs"/>
              </a:rPr>
              <a:t>§ 36 AsylG verweist</a:t>
            </a:r>
          </a:p>
          <a:p>
            <a:pPr marL="1071563" lvl="3" indent="-342900" algn="just" hangingPunct="0">
              <a:spcAft>
                <a:spcPts val="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Klage- und Antragsfrist </a:t>
            </a:r>
            <a:r>
              <a:rPr lang="de-DE" altLang="de-DE" sz="1600" b="1" dirty="0" smtClean="0">
                <a:solidFill>
                  <a:srgbClr val="000000"/>
                </a:solidFill>
                <a:latin typeface="Arial" panose="020B0604020202020204" pitchFamily="34" charset="0"/>
                <a:cs typeface="+mn-cs"/>
              </a:rPr>
              <a:t>eine Woche </a:t>
            </a:r>
            <a:r>
              <a:rPr lang="de-DE" altLang="de-DE" sz="1600" dirty="0" smtClean="0">
                <a:solidFill>
                  <a:srgbClr val="000000"/>
                </a:solidFill>
                <a:latin typeface="Arial" panose="020B0604020202020204" pitchFamily="34" charset="0"/>
                <a:cs typeface="+mn-cs"/>
              </a:rPr>
              <a:t>(§ 36 Abs. 3 S. 1, </a:t>
            </a:r>
            <a:r>
              <a:rPr lang="de-DE" altLang="de-DE" sz="1600" dirty="0" smtClean="0">
                <a:solidFill>
                  <a:srgbClr val="000000"/>
                </a:solidFill>
                <a:latin typeface="Arial" panose="020B0604020202020204" pitchFamily="34" charset="0"/>
              </a:rPr>
              <a:t>§ </a:t>
            </a:r>
            <a:r>
              <a:rPr lang="de-DE" altLang="de-DE" sz="1600" dirty="0">
                <a:solidFill>
                  <a:srgbClr val="000000"/>
                </a:solidFill>
                <a:latin typeface="Arial" panose="020B0604020202020204" pitchFamily="34" charset="0"/>
              </a:rPr>
              <a:t>74 Abs. 1 S. 1 HS 2 AsylG</a:t>
            </a:r>
            <a:r>
              <a:rPr lang="de-DE" altLang="de-DE" sz="1600" dirty="0" smtClean="0">
                <a:solidFill>
                  <a:srgbClr val="000000"/>
                </a:solidFill>
                <a:latin typeface="Arial" panose="020B0604020202020204" pitchFamily="34" charset="0"/>
              </a:rPr>
              <a:t>)</a:t>
            </a:r>
          </a:p>
          <a:p>
            <a:pPr marL="1071563" lvl="3" indent="-342900" algn="just" hangingPunct="0">
              <a:spcAft>
                <a:spcPts val="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rPr>
              <a:t>besondere Verfahrensgestaltung des § 36 AsylG im Eilverfahren</a:t>
            </a:r>
          </a:p>
          <a:p>
            <a:pPr marL="714375" lvl="2" indent="-342900" algn="just" hangingPunct="0">
              <a:spcAft>
                <a:spcPts val="0"/>
              </a:spcAft>
              <a:buClrTx/>
              <a:buFont typeface="Symbol" panose="05050102010706020507" pitchFamily="18" charset="2"/>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rPr>
              <a:t>Besonderheit: § 37 Abs. 1 AsylG (</a:t>
            </a:r>
            <a:r>
              <a:rPr lang="de-DE" altLang="de-DE" sz="1600" dirty="0" err="1" smtClean="0">
                <a:solidFill>
                  <a:srgbClr val="000000"/>
                </a:solidFill>
                <a:latin typeface="Arial" panose="020B0604020202020204" pitchFamily="34" charset="0"/>
              </a:rPr>
              <a:t>Unwirksamwerden</a:t>
            </a:r>
            <a:r>
              <a:rPr lang="de-DE" altLang="de-DE" sz="1600" dirty="0" smtClean="0">
                <a:solidFill>
                  <a:srgbClr val="000000"/>
                </a:solidFill>
                <a:latin typeface="Arial" panose="020B0604020202020204" pitchFamily="34" charset="0"/>
              </a:rPr>
              <a:t> des Bundesamtsbescheids bei Stattgabe im Eilverfahren; Fortsetzung der Prüfung durch das Bundesamt)</a:t>
            </a:r>
          </a:p>
          <a:p>
            <a:pPr marL="1071563" lvl="3"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smtClean="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smtClean="0">
              <a:solidFill>
                <a:srgbClr val="000000"/>
              </a:solidFill>
              <a:latin typeface="Arial" panose="020B0604020202020204" pitchFamily="34" charset="0"/>
              <a:cs typeface="+mn-cs"/>
            </a:endParaRPr>
          </a:p>
        </p:txBody>
      </p:sp>
      <p:pic>
        <p:nvPicPr>
          <p:cNvPr id="7270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70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smtClean="0">
                <a:solidFill>
                  <a:srgbClr val="000000"/>
                </a:solidFill>
                <a:latin typeface="Arial" panose="020B0604020202020204" pitchFamily="34" charset="0"/>
              </a:rPr>
              <a:t>RaVG </a:t>
            </a:r>
            <a:r>
              <a:rPr lang="de-DE" altLang="de-DE" sz="1400" dirty="0">
                <a:solidFill>
                  <a:srgbClr val="000000"/>
                </a:solidFill>
                <a:latin typeface="Arial" panose="020B0604020202020204" pitchFamily="34" charset="0"/>
              </a:rPr>
              <a:t>Dr. Philipp Wittmann (VG Karlsruhe / Wissenschaftlicher Mitarbeiter am BVerfG) – </a:t>
            </a:r>
            <a:r>
              <a:rPr lang="de-DE" altLang="de-DE" sz="1400" dirty="0" smtClean="0">
                <a:solidFill>
                  <a:srgbClr val="000000"/>
                </a:solidFill>
                <a:latin typeface="Arial" panose="020B0604020202020204" pitchFamily="34" charset="0"/>
              </a:rPr>
              <a:t>Rechtsschutz</a:t>
            </a:r>
            <a:r>
              <a:rPr lang="de-DE" altLang="de-DE" sz="1400" dirty="0">
                <a:solidFill>
                  <a:srgbClr val="000000"/>
                </a:solidFill>
                <a:latin typeface="Arial" panose="020B0604020202020204" pitchFamily="34" charset="0"/>
              </a:rPr>
              <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3419582134"/>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6" end="6"/>
                                            </p:txEl>
                                          </p:spTgt>
                                        </p:tgtEl>
                                        <p:attrNameLst>
                                          <p:attrName>style.visibility</p:attrName>
                                        </p:attrNameLst>
                                      </p:cBhvr>
                                      <p:to>
                                        <p:strVal val="visible"/>
                                      </p:to>
                                    </p:set>
                                    <p:animEffect transition="in" filter="fade">
                                      <p:cBhvr>
                                        <p:cTn id="7" dur="1000"/>
                                        <p:tgtEl>
                                          <p:spTgt spid="3075">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7" end="7"/>
                                            </p:txEl>
                                          </p:spTgt>
                                        </p:tgtEl>
                                        <p:attrNameLst>
                                          <p:attrName>style.visibility</p:attrName>
                                        </p:attrNameLst>
                                      </p:cBhvr>
                                      <p:to>
                                        <p:strVal val="visible"/>
                                      </p:to>
                                    </p:set>
                                    <p:animEffect transition="in" filter="fade">
                                      <p:cBhvr>
                                        <p:cTn id="12" dur="1000"/>
                                        <p:tgtEl>
                                          <p:spTgt spid="3075">
                                            <p:txEl>
                                              <p:pRg st="7" end="7"/>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11" end="11"/>
                                            </p:txEl>
                                          </p:spTgt>
                                        </p:tgtEl>
                                        <p:attrNameLst>
                                          <p:attrName>style.visibility</p:attrName>
                                        </p:attrNameLst>
                                      </p:cBhvr>
                                      <p:to>
                                        <p:strVal val="visible"/>
                                      </p:to>
                                    </p:set>
                                    <p:animEffect transition="in" filter="fade">
                                      <p:cBhvr>
                                        <p:cTn id="17" dur="1000"/>
                                        <p:tgtEl>
                                          <p:spTgt spid="3075">
                                            <p:txEl>
                                              <p:pRg st="11" end="1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15" end="15"/>
                                            </p:txEl>
                                          </p:spTgt>
                                        </p:tgtEl>
                                        <p:attrNameLst>
                                          <p:attrName>style.visibility</p:attrName>
                                        </p:attrNameLst>
                                      </p:cBhvr>
                                      <p:to>
                                        <p:strVal val="visible"/>
                                      </p:to>
                                    </p:set>
                                    <p:animEffect transition="in" filter="fade">
                                      <p:cBhvr>
                                        <p:cTn id="22" dur="1000"/>
                                        <p:tgtEl>
                                          <p:spTgt spid="3075">
                                            <p:txEl>
                                              <p:pRg st="15" end="1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075">
                                            <p:txEl>
                                              <p:pRg st="16" end="16"/>
                                            </p:txEl>
                                          </p:spTgt>
                                        </p:tgtEl>
                                        <p:attrNameLst>
                                          <p:attrName>style.visibility</p:attrName>
                                        </p:attrNameLst>
                                      </p:cBhvr>
                                      <p:to>
                                        <p:strVal val="visible"/>
                                      </p:to>
                                    </p:set>
                                    <p:animEffect transition="in" filter="fade">
                                      <p:cBhvr>
                                        <p:cTn id="27" dur="1000"/>
                                        <p:tgtEl>
                                          <p:spTgt spid="3075">
                                            <p:txEl>
                                              <p:pRg st="16" end="1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075">
                                            <p:txEl>
                                              <p:pRg st="17" end="17"/>
                                            </p:txEl>
                                          </p:spTgt>
                                        </p:tgtEl>
                                        <p:attrNameLst>
                                          <p:attrName>style.visibility</p:attrName>
                                        </p:attrNameLst>
                                      </p:cBhvr>
                                      <p:to>
                                        <p:strVal val="visible"/>
                                      </p:to>
                                    </p:set>
                                    <p:animEffect transition="in" filter="fade">
                                      <p:cBhvr>
                                        <p:cTn id="32" dur="1000"/>
                                        <p:tgtEl>
                                          <p:spTgt spid="3075">
                                            <p:txEl>
                                              <p:pRg st="17" end="1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075">
                                            <p:txEl>
                                              <p:pRg st="18" end="18"/>
                                            </p:txEl>
                                          </p:spTgt>
                                        </p:tgtEl>
                                        <p:attrNameLst>
                                          <p:attrName>style.visibility</p:attrName>
                                        </p:attrNameLst>
                                      </p:cBhvr>
                                      <p:to>
                                        <p:strVal val="visible"/>
                                      </p:to>
                                    </p:set>
                                    <p:animEffect transition="in" filter="fade">
                                      <p:cBhvr>
                                        <p:cTn id="37" dur="1000"/>
                                        <p:tgtEl>
                                          <p:spTgt spid="3075">
                                            <p:txEl>
                                              <p:pRg st="18" end="1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075">
                                            <p:txEl>
                                              <p:pRg st="19" end="19"/>
                                            </p:txEl>
                                          </p:spTgt>
                                        </p:tgtEl>
                                        <p:attrNameLst>
                                          <p:attrName>style.visibility</p:attrName>
                                        </p:attrNameLst>
                                      </p:cBhvr>
                                      <p:to>
                                        <p:strVal val="visible"/>
                                      </p:to>
                                    </p:set>
                                    <p:animEffect transition="in" filter="fade">
                                      <p:cBhvr>
                                        <p:cTn id="42" dur="1000"/>
                                        <p:tgtEl>
                                          <p:spTgt spid="3075">
                                            <p:txEl>
                                              <p:pRg st="19" end="1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485775" y="895350"/>
            <a:ext cx="9235057"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400" dirty="0">
                <a:solidFill>
                  <a:srgbClr val="000000"/>
                </a:solidFill>
                <a:latin typeface="Arial" panose="020B0604020202020204" pitchFamily="34" charset="0"/>
              </a:rPr>
              <a:t>XI. Typische Rechtschutzkonstellationen im Asylverfahrensrecht – </a:t>
            </a:r>
            <a:r>
              <a:rPr lang="de-DE" altLang="de-DE" sz="2400" b="1" dirty="0">
                <a:solidFill>
                  <a:srgbClr val="000000"/>
                </a:solidFill>
                <a:latin typeface="Arial" panose="020B0604020202020204" pitchFamily="34" charset="0"/>
              </a:rPr>
              <a:t>Ablehnung wg. Anerkennung in anderem Unionsstaat</a:t>
            </a:r>
            <a:r>
              <a:rPr lang="de-DE" altLang="de-DE" sz="2400" dirty="0">
                <a:solidFill>
                  <a:srgbClr val="000000"/>
                </a:solidFill>
                <a:latin typeface="Arial" panose="020B0604020202020204" pitchFamily="34" charset="0"/>
              </a:rPr>
              <a:t> (</a:t>
            </a:r>
            <a:r>
              <a:rPr lang="de-DE" altLang="de-DE" sz="2400" dirty="0" smtClean="0">
                <a:solidFill>
                  <a:srgbClr val="000000"/>
                </a:solidFill>
                <a:latin typeface="Arial" panose="020B0604020202020204" pitchFamily="34" charset="0"/>
              </a:rPr>
              <a:t>IV)</a:t>
            </a:r>
            <a:endParaRPr lang="de-DE" altLang="de-DE" sz="2400" b="1" u="sng" dirty="0">
              <a:solidFill>
                <a:srgbClr val="000000"/>
              </a:solidFill>
              <a:latin typeface="Arial" panose="020B0604020202020204" pitchFamily="34" charset="0"/>
            </a:endParaRP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b="1" dirty="0" smtClean="0">
                <a:solidFill>
                  <a:srgbClr val="000000"/>
                </a:solidFill>
                <a:latin typeface="Arial" panose="020B0604020202020204" pitchFamily="34" charset="0"/>
                <a:cs typeface="+mn-cs"/>
              </a:rPr>
              <a:t>Zusammenfassung – sachdienliche Rechtsschutzanträge: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400" dirty="0" smtClean="0">
              <a:solidFill>
                <a:srgbClr val="000000"/>
              </a:solidFill>
              <a:latin typeface="Arial" panose="020B0604020202020204" pitchFamily="34" charset="0"/>
              <a:cs typeface="+mn-cs"/>
            </a:endParaRPr>
          </a:p>
          <a:p>
            <a:pPr algn="just" hangingPunct="0">
              <a:spcAft>
                <a:spcPts val="60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200" dirty="0" smtClean="0">
                <a:solidFill>
                  <a:srgbClr val="000000"/>
                </a:solidFill>
                <a:latin typeface="Arial" panose="020B0604020202020204" pitchFamily="34" charset="0"/>
                <a:cs typeface="+mn-cs"/>
              </a:rPr>
              <a:t>Eilrechtsschutz:		Antragsfrist: eine Woche (§ 34a Abs. 2 S. 1 AsylG)</a:t>
            </a:r>
          </a:p>
          <a:p>
            <a:pPr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Es wird beantragt, die aufschiebende Wirkung der Klage vom 09.04.2017 gegen Ziffer 3 des Bescheids vom </a:t>
            </a:r>
            <a:r>
              <a:rPr lang="de-DE" altLang="de-DE" dirty="0">
                <a:solidFill>
                  <a:srgbClr val="000000"/>
                </a:solidFill>
                <a:latin typeface="Arial" panose="020B0604020202020204" pitchFamily="34" charset="0"/>
              </a:rPr>
              <a:t>05.04.2017</a:t>
            </a:r>
            <a:r>
              <a:rPr lang="de-DE" altLang="de-DE" dirty="0" smtClean="0">
                <a:solidFill>
                  <a:srgbClr val="000000"/>
                </a:solidFill>
                <a:latin typeface="Arial" panose="020B0604020202020204" pitchFamily="34" charset="0"/>
                <a:cs typeface="+mn-cs"/>
              </a:rPr>
              <a:t> anzuordnen.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0" lvl="1"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Klageverfahren: 		Klagefrist: eine Woche </a:t>
            </a:r>
          </a:p>
          <a:p>
            <a:pPr marL="0" lvl="1" indent="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						(§§ 74 Abs. 1 HS 2, § 34a Abs. 2 S. 1 AsylG)</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Es wird beantragt, die Ziffern 1 - 3 des Bescheides vom </a:t>
            </a:r>
            <a:r>
              <a:rPr lang="de-DE" altLang="de-DE" dirty="0">
                <a:solidFill>
                  <a:srgbClr val="000000"/>
                </a:solidFill>
                <a:latin typeface="Arial" panose="020B0604020202020204" pitchFamily="34" charset="0"/>
              </a:rPr>
              <a:t>05.04.2017</a:t>
            </a:r>
            <a:r>
              <a:rPr lang="de-DE" altLang="de-DE" dirty="0" smtClean="0">
                <a:solidFill>
                  <a:srgbClr val="000000"/>
                </a:solidFill>
                <a:latin typeface="Arial" panose="020B0604020202020204" pitchFamily="34" charset="0"/>
                <a:cs typeface="+mn-cs"/>
              </a:rPr>
              <a:t> aufzuheben.</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a:solidFill>
                  <a:srgbClr val="000000"/>
                </a:solidFill>
                <a:latin typeface="Arial" panose="020B0604020202020204" pitchFamily="34" charset="0"/>
                <a:cs typeface="+mn-cs"/>
              </a:rPr>
              <a:t>[</a:t>
            </a:r>
            <a:r>
              <a:rPr lang="de-DE" altLang="de-DE" sz="1400" dirty="0" smtClean="0">
                <a:solidFill>
                  <a:srgbClr val="000000"/>
                </a:solidFill>
                <a:latin typeface="Arial" panose="020B0604020202020204" pitchFamily="34" charset="0"/>
                <a:cs typeface="+mn-cs"/>
              </a:rPr>
              <a:t>Hilfsweise wird beantragt, die Beklagte unter Aufhebung der Ziffer 2 des Bescheids zur Feststellung zu verpflichten, dass Abschiebungsverbote gem. § 60 Abs. 5 und 7 AufenthG vorliegen.]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400" dirty="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400" dirty="0" smtClean="0">
                <a:solidFill>
                  <a:srgbClr val="000000"/>
                </a:solidFill>
                <a:latin typeface="Arial" panose="020B0604020202020204" pitchFamily="34" charset="0"/>
                <a:cs typeface="+mn-cs"/>
              </a:rPr>
              <a:t>[Wenn ausnahmsweise zweckmäßig:]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400" dirty="0" smtClean="0">
                <a:solidFill>
                  <a:srgbClr val="000000"/>
                </a:solidFill>
                <a:latin typeface="Arial" panose="020B0604020202020204" pitchFamily="34" charset="0"/>
                <a:cs typeface="+mn-cs"/>
              </a:rPr>
              <a:t>Hilfsweise wird beantragt, die Beklagte unter Aufhebung der Ziffer 3 des Bescheides vom </a:t>
            </a:r>
            <a:r>
              <a:rPr lang="de-DE" altLang="de-DE" sz="1400" dirty="0">
                <a:solidFill>
                  <a:srgbClr val="000000"/>
                </a:solidFill>
                <a:latin typeface="Arial" panose="020B0604020202020204" pitchFamily="34" charset="0"/>
              </a:rPr>
              <a:t>05.04.2017 </a:t>
            </a:r>
            <a:r>
              <a:rPr lang="de-DE" altLang="de-DE" sz="1400" dirty="0" smtClean="0">
                <a:solidFill>
                  <a:srgbClr val="000000"/>
                </a:solidFill>
                <a:latin typeface="Arial" panose="020B0604020202020204" pitchFamily="34" charset="0"/>
                <a:cs typeface="+mn-cs"/>
              </a:rPr>
              <a:t>zu verpflichten, das gesetzliche Einreiseverbot des § 11 Abs. 1 AufenthG auf X Monate zu befristen / unter Beachtung der Rechtsauffassung des Gerichts erneut über die Dauer des gesetzlichen Einreise- und Aufenthaltsverbots zu entscheiden.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smtClean="0">
              <a:solidFill>
                <a:srgbClr val="000000"/>
              </a:solidFill>
              <a:latin typeface="Arial" panose="020B0604020202020204" pitchFamily="34" charset="0"/>
              <a:cs typeface="+mn-cs"/>
            </a:endParaRPr>
          </a:p>
        </p:txBody>
      </p:sp>
      <p:pic>
        <p:nvPicPr>
          <p:cNvPr id="522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smtClean="0">
                <a:solidFill>
                  <a:srgbClr val="000000"/>
                </a:solidFill>
                <a:latin typeface="Arial" panose="020B0604020202020204" pitchFamily="34" charset="0"/>
              </a:rPr>
              <a:t>RaVG </a:t>
            </a:r>
            <a:r>
              <a:rPr lang="de-DE" altLang="de-DE" sz="1400" dirty="0">
                <a:solidFill>
                  <a:srgbClr val="000000"/>
                </a:solidFill>
                <a:latin typeface="Arial" panose="020B0604020202020204" pitchFamily="34" charset="0"/>
              </a:rPr>
              <a:t>Dr. Philipp Wittmann (VG Karlsruhe / Wissenschaftlicher Mitarbeiter am BVerfG) – </a:t>
            </a:r>
            <a:r>
              <a:rPr lang="de-DE" altLang="de-DE" sz="1400" dirty="0" smtClean="0">
                <a:solidFill>
                  <a:srgbClr val="000000"/>
                </a:solidFill>
                <a:latin typeface="Arial" panose="020B0604020202020204" pitchFamily="34" charset="0"/>
              </a:rPr>
              <a:t>Rechtsschutz</a:t>
            </a:r>
            <a:r>
              <a:rPr lang="de-DE" altLang="de-DE" sz="1400" dirty="0">
                <a:solidFill>
                  <a:srgbClr val="000000"/>
                </a:solidFill>
                <a:latin typeface="Arial" panose="020B0604020202020204" pitchFamily="34" charset="0"/>
              </a:rPr>
              <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2880254308"/>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5" end="5"/>
                                            </p:txEl>
                                          </p:spTgt>
                                        </p:tgtEl>
                                        <p:attrNameLst>
                                          <p:attrName>style.visibility</p:attrName>
                                        </p:attrNameLst>
                                      </p:cBhvr>
                                      <p:to>
                                        <p:strVal val="visible"/>
                                      </p:to>
                                    </p:set>
                                    <p:animEffect transition="in" filter="fade">
                                      <p:cBhvr>
                                        <p:cTn id="7" dur="1000"/>
                                        <p:tgtEl>
                                          <p:spTgt spid="3075">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10" end="10"/>
                                            </p:txEl>
                                          </p:spTgt>
                                        </p:tgtEl>
                                        <p:attrNameLst>
                                          <p:attrName>style.visibility</p:attrName>
                                        </p:attrNameLst>
                                      </p:cBhvr>
                                      <p:to>
                                        <p:strVal val="visible"/>
                                      </p:to>
                                    </p:set>
                                    <p:animEffect transition="in" filter="fade">
                                      <p:cBhvr>
                                        <p:cTn id="12" dur="1000"/>
                                        <p:tgtEl>
                                          <p:spTgt spid="3075">
                                            <p:txEl>
                                              <p:pRg st="10" end="1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12" end="12"/>
                                            </p:txEl>
                                          </p:spTgt>
                                        </p:tgtEl>
                                        <p:attrNameLst>
                                          <p:attrName>style.visibility</p:attrName>
                                        </p:attrNameLst>
                                      </p:cBhvr>
                                      <p:to>
                                        <p:strVal val="visible"/>
                                      </p:to>
                                    </p:set>
                                    <p:animEffect transition="in" filter="fade">
                                      <p:cBhvr>
                                        <p:cTn id="17" dur="1000"/>
                                        <p:tgtEl>
                                          <p:spTgt spid="3075">
                                            <p:txEl>
                                              <p:pRg st="12" end="1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14" end="14"/>
                                            </p:txEl>
                                          </p:spTgt>
                                        </p:tgtEl>
                                        <p:attrNameLst>
                                          <p:attrName>style.visibility</p:attrName>
                                        </p:attrNameLst>
                                      </p:cBhvr>
                                      <p:to>
                                        <p:strVal val="visible"/>
                                      </p:to>
                                    </p:set>
                                    <p:animEffect transition="in" filter="fade">
                                      <p:cBhvr>
                                        <p:cTn id="22" dur="1000"/>
                                        <p:tgtEl>
                                          <p:spTgt spid="3075">
                                            <p:txEl>
                                              <p:pRg st="14" end="14"/>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075">
                                            <p:txEl>
                                              <p:pRg st="15" end="15"/>
                                            </p:txEl>
                                          </p:spTgt>
                                        </p:tgtEl>
                                        <p:attrNameLst>
                                          <p:attrName>style.visibility</p:attrName>
                                        </p:attrNameLst>
                                      </p:cBhvr>
                                      <p:to>
                                        <p:strVal val="visible"/>
                                      </p:to>
                                    </p:set>
                                    <p:animEffect transition="in" filter="fade">
                                      <p:cBhvr>
                                        <p:cTn id="25" dur="1000"/>
                                        <p:tgtEl>
                                          <p:spTgt spid="3075">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485775" y="895350"/>
            <a:ext cx="9235057"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400" dirty="0">
                <a:solidFill>
                  <a:srgbClr val="000000"/>
                </a:solidFill>
                <a:latin typeface="Arial" panose="020B0604020202020204" pitchFamily="34" charset="0"/>
              </a:rPr>
              <a:t>XI. Typische Rechtschutzkonstellationen im Asylverfahrensrecht – </a:t>
            </a:r>
            <a:r>
              <a:rPr lang="de-DE" altLang="de-DE" sz="2400" b="1" dirty="0">
                <a:solidFill>
                  <a:srgbClr val="000000"/>
                </a:solidFill>
                <a:latin typeface="Arial" panose="020B0604020202020204" pitchFamily="34" charset="0"/>
              </a:rPr>
              <a:t>Ablehnung wg. Anerkennung in anderem Unionsstaat</a:t>
            </a:r>
            <a:r>
              <a:rPr lang="de-DE" altLang="de-DE" sz="2400" dirty="0">
                <a:solidFill>
                  <a:srgbClr val="000000"/>
                </a:solidFill>
                <a:latin typeface="Arial" panose="020B0604020202020204" pitchFamily="34" charset="0"/>
              </a:rPr>
              <a:t> </a:t>
            </a:r>
            <a:r>
              <a:rPr lang="de-DE" altLang="de-DE" sz="2400" dirty="0" smtClean="0">
                <a:solidFill>
                  <a:srgbClr val="000000"/>
                </a:solidFill>
                <a:latin typeface="Arial" panose="020B0604020202020204" pitchFamily="34" charset="0"/>
              </a:rPr>
              <a:t>(V)</a:t>
            </a:r>
            <a:endParaRPr lang="de-DE" altLang="de-DE" sz="2400" b="1" u="sng" dirty="0">
              <a:solidFill>
                <a:srgbClr val="000000"/>
              </a:solidFill>
              <a:latin typeface="Arial" panose="020B0604020202020204" pitchFamily="34" charset="0"/>
            </a:endParaRP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b="1" dirty="0" smtClean="0">
                <a:solidFill>
                  <a:srgbClr val="000000"/>
                </a:solidFill>
                <a:latin typeface="Arial" panose="020B0604020202020204" pitchFamily="34" charset="0"/>
                <a:cs typeface="+mn-cs"/>
              </a:rPr>
              <a:t>§ </a:t>
            </a:r>
            <a:r>
              <a:rPr lang="de-DE" altLang="de-DE" b="1" dirty="0">
                <a:solidFill>
                  <a:srgbClr val="000000"/>
                </a:solidFill>
                <a:latin typeface="Arial" panose="020B0604020202020204" pitchFamily="34" charset="0"/>
                <a:cs typeface="+mn-cs"/>
              </a:rPr>
              <a:t>37 </a:t>
            </a:r>
            <a:r>
              <a:rPr lang="de-DE" altLang="de-DE" b="1" dirty="0" smtClean="0">
                <a:solidFill>
                  <a:srgbClr val="000000"/>
                </a:solidFill>
                <a:latin typeface="Arial" panose="020B0604020202020204" pitchFamily="34" charset="0"/>
                <a:cs typeface="+mn-cs"/>
              </a:rPr>
              <a:t>AsylG - Weiteres </a:t>
            </a:r>
            <a:r>
              <a:rPr lang="de-DE" altLang="de-DE" b="1" dirty="0">
                <a:solidFill>
                  <a:srgbClr val="000000"/>
                </a:solidFill>
                <a:latin typeface="Arial" panose="020B0604020202020204" pitchFamily="34" charset="0"/>
                <a:cs typeface="+mn-cs"/>
              </a:rPr>
              <a:t>Verfahren bei stattgebender gerichtlicher Entscheidung</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b="1" dirty="0">
              <a:solidFill>
                <a:srgbClr val="000000"/>
              </a:solidFill>
              <a:latin typeface="Arial" panose="020B0604020202020204" pitchFamily="34" charset="0"/>
              <a:cs typeface="+mn-cs"/>
            </a:endParaRPr>
          </a:p>
          <a:p>
            <a:pPr marL="342900" indent="-342900" algn="just" hangingPunct="0">
              <a:spcAft>
                <a:spcPts val="0"/>
              </a:spcAft>
              <a:buClrTx/>
              <a:buAutoNum type="arabicParenBoth"/>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Die </a:t>
            </a:r>
            <a:r>
              <a:rPr lang="de-DE" altLang="de-DE" dirty="0">
                <a:solidFill>
                  <a:srgbClr val="000000"/>
                </a:solidFill>
                <a:latin typeface="Arial" panose="020B0604020202020204" pitchFamily="34" charset="0"/>
                <a:cs typeface="+mn-cs"/>
              </a:rPr>
              <a:t>Entscheidung des Bundesamtes über die Unzulässigkeit nach § 29 Absatz 1 Nummer 2 und 4 des Antrags und die Abschiebungsandrohung </a:t>
            </a:r>
            <a:r>
              <a:rPr lang="de-DE" altLang="de-DE" b="1" u="sng" dirty="0">
                <a:solidFill>
                  <a:srgbClr val="000000"/>
                </a:solidFill>
                <a:latin typeface="Arial" panose="020B0604020202020204" pitchFamily="34" charset="0"/>
                <a:cs typeface="+mn-cs"/>
              </a:rPr>
              <a:t>werden unwirksam, </a:t>
            </a:r>
            <a:r>
              <a:rPr lang="de-DE" altLang="de-DE" dirty="0">
                <a:solidFill>
                  <a:srgbClr val="000000"/>
                </a:solidFill>
                <a:latin typeface="Arial" panose="020B0604020202020204" pitchFamily="34" charset="0"/>
                <a:cs typeface="+mn-cs"/>
              </a:rPr>
              <a:t>wenn das Verwaltungsgericht dem Antrag nach § 80 Abs. 5 der Verwaltungsgerichtsordnung entspricht. Das Bundesamt hat das Asylverfahren fortzuführen</a:t>
            </a:r>
            <a:r>
              <a:rPr lang="de-DE" altLang="de-DE" dirty="0" smtClean="0">
                <a:solidFill>
                  <a:srgbClr val="000000"/>
                </a:solidFill>
                <a:latin typeface="Arial" panose="020B0604020202020204" pitchFamily="34" charset="0"/>
                <a:cs typeface="+mn-cs"/>
              </a:rPr>
              <a:t>.</a:t>
            </a:r>
          </a:p>
          <a:p>
            <a:pPr marL="342900" indent="-342900" algn="just" hangingPunct="0">
              <a:spcAft>
                <a:spcPts val="0"/>
              </a:spcAft>
              <a:buClrTx/>
              <a:buAutoNum type="arabicParenBoth"/>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a:t>
            </a:r>
          </a:p>
          <a:p>
            <a:pPr marL="342900" indent="-342900" algn="just" hangingPunct="0">
              <a:spcAft>
                <a:spcPts val="0"/>
              </a:spcAft>
              <a:buClrTx/>
              <a:buAutoNum type="arabicParenBoth"/>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b="1" dirty="0" smtClean="0">
                <a:solidFill>
                  <a:srgbClr val="000000"/>
                </a:solidFill>
                <a:latin typeface="Arial" panose="020B0604020202020204" pitchFamily="34" charset="0"/>
                <a:cs typeface="+mn-cs"/>
              </a:rPr>
              <a:t>Folge: </a:t>
            </a:r>
            <a:r>
              <a:rPr lang="de-DE" altLang="de-DE" dirty="0" smtClean="0">
                <a:solidFill>
                  <a:srgbClr val="000000"/>
                </a:solidFill>
                <a:latin typeface="Arial" panose="020B0604020202020204" pitchFamily="34" charset="0"/>
                <a:cs typeface="+mn-cs"/>
              </a:rPr>
              <a:t>Im Fall einer Stattgabe im Eilrechtsschutzverfahren, die nach § 36 Abs. 4 AsylG ohne Sachverhaltsermittlung und schon bei „ernstlichen Rechtmäßigkeitszweifeln“ erfolgt, wird der Bescheid unwirksam; eine Klärung im Hauptsacheverfahren unterbleibt.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smtClean="0">
              <a:solidFill>
                <a:srgbClr val="000000"/>
              </a:solidFill>
              <a:latin typeface="Arial" panose="020B0604020202020204" pitchFamily="34" charset="0"/>
              <a:cs typeface="+mn-cs"/>
            </a:endParaRPr>
          </a:p>
        </p:txBody>
      </p:sp>
      <p:pic>
        <p:nvPicPr>
          <p:cNvPr id="522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smtClean="0">
                <a:solidFill>
                  <a:srgbClr val="000000"/>
                </a:solidFill>
                <a:latin typeface="Arial" panose="020B0604020202020204" pitchFamily="34" charset="0"/>
              </a:rPr>
              <a:t>RaVG </a:t>
            </a:r>
            <a:r>
              <a:rPr lang="de-DE" altLang="de-DE" sz="1400" dirty="0">
                <a:solidFill>
                  <a:srgbClr val="000000"/>
                </a:solidFill>
                <a:latin typeface="Arial" panose="020B0604020202020204" pitchFamily="34" charset="0"/>
              </a:rPr>
              <a:t>Dr. Philipp Wittmann (VG Karlsruhe / Wissenschaftlicher Mitarbeiter am BVerfG) – </a:t>
            </a:r>
            <a:r>
              <a:rPr lang="de-DE" altLang="de-DE" sz="1400" dirty="0" smtClean="0">
                <a:solidFill>
                  <a:srgbClr val="000000"/>
                </a:solidFill>
                <a:latin typeface="Arial" panose="020B0604020202020204" pitchFamily="34" charset="0"/>
              </a:rPr>
              <a:t>Rechtsschutz</a:t>
            </a:r>
            <a:r>
              <a:rPr lang="de-DE" altLang="de-DE" sz="1400" dirty="0">
                <a:solidFill>
                  <a:srgbClr val="000000"/>
                </a:solidFill>
                <a:latin typeface="Arial" panose="020B0604020202020204" pitchFamily="34" charset="0"/>
              </a:rPr>
              <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138964582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8" end="8"/>
                                            </p:txEl>
                                          </p:spTgt>
                                        </p:tgtEl>
                                        <p:attrNameLst>
                                          <p:attrName>style.visibility</p:attrName>
                                        </p:attrNameLst>
                                      </p:cBhvr>
                                      <p:to>
                                        <p:strVal val="visible"/>
                                      </p:to>
                                    </p:set>
                                    <p:animEffect transition="in" filter="fade">
                                      <p:cBhvr>
                                        <p:cTn id="7" dur="1000"/>
                                        <p:tgtEl>
                                          <p:spTgt spid="307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485775" y="895350"/>
            <a:ext cx="9235057"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400" dirty="0">
                <a:solidFill>
                  <a:srgbClr val="000000"/>
                </a:solidFill>
                <a:latin typeface="Arial" panose="020B0604020202020204" pitchFamily="34" charset="0"/>
              </a:rPr>
              <a:t>XI. Typische Rechtschutzkonstellationen im Asylverfahrensrecht – </a:t>
            </a:r>
            <a:r>
              <a:rPr lang="de-DE" altLang="de-DE" sz="2400" b="1" dirty="0">
                <a:solidFill>
                  <a:srgbClr val="000000"/>
                </a:solidFill>
                <a:latin typeface="Arial" panose="020B0604020202020204" pitchFamily="34" charset="0"/>
              </a:rPr>
              <a:t>Ablehnung wg. Anerkennung in anderem Unionsstaat</a:t>
            </a:r>
            <a:r>
              <a:rPr lang="de-DE" altLang="de-DE" sz="2400" dirty="0">
                <a:solidFill>
                  <a:srgbClr val="000000"/>
                </a:solidFill>
                <a:latin typeface="Arial" panose="020B0604020202020204" pitchFamily="34" charset="0"/>
              </a:rPr>
              <a:t> </a:t>
            </a:r>
            <a:r>
              <a:rPr lang="de-DE" altLang="de-DE" sz="2400" dirty="0" smtClean="0">
                <a:solidFill>
                  <a:srgbClr val="000000"/>
                </a:solidFill>
                <a:latin typeface="Arial" panose="020B0604020202020204" pitchFamily="34" charset="0"/>
              </a:rPr>
              <a:t>(VI)</a:t>
            </a:r>
            <a:endParaRPr lang="de-DE" altLang="de-DE" sz="2400" b="1" u="sng" dirty="0">
              <a:solidFill>
                <a:srgbClr val="000000"/>
              </a:solidFill>
              <a:latin typeface="Arial" panose="020B0604020202020204" pitchFamily="34" charset="0"/>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Aktueller „Trick“ des BAMF: </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000" dirty="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statt der in § 36 Abs. 1 AsylG vorgesehenen Wochenfrist setzt das BAMF eine Ausreise-frist von 30 Tagen nach Rechtskraft </a:t>
            </a:r>
            <a:r>
              <a:rPr lang="de-DE" altLang="de-DE" dirty="0">
                <a:solidFill>
                  <a:srgbClr val="000000"/>
                </a:solidFill>
                <a:latin typeface="Arial" panose="020B0604020202020204" pitchFamily="34" charset="0"/>
                <a:cs typeface="+mn-cs"/>
              </a:rPr>
              <a:t>der </a:t>
            </a:r>
            <a:r>
              <a:rPr lang="de-DE" altLang="de-DE" dirty="0" smtClean="0">
                <a:solidFill>
                  <a:srgbClr val="000000"/>
                </a:solidFill>
                <a:latin typeface="Arial" panose="020B0604020202020204" pitchFamily="34" charset="0"/>
                <a:cs typeface="+mn-cs"/>
              </a:rPr>
              <a:t>Entscheidung (zur obj. Rechtswidrigkeit dieser Praxis VG </a:t>
            </a:r>
            <a:r>
              <a:rPr lang="de-DE" altLang="de-DE" dirty="0">
                <a:solidFill>
                  <a:srgbClr val="000000"/>
                </a:solidFill>
                <a:latin typeface="Arial" panose="020B0604020202020204" pitchFamily="34" charset="0"/>
                <a:cs typeface="+mn-cs"/>
              </a:rPr>
              <a:t>Bayreuth, </a:t>
            </a:r>
            <a:r>
              <a:rPr lang="de-DE" altLang="de-DE" dirty="0" smtClean="0">
                <a:solidFill>
                  <a:srgbClr val="000000"/>
                </a:solidFill>
                <a:latin typeface="Arial" panose="020B0604020202020204" pitchFamily="34" charset="0"/>
                <a:cs typeface="+mn-cs"/>
              </a:rPr>
              <a:t>Urt. v. 29.9.2017</a:t>
            </a:r>
            <a:r>
              <a:rPr lang="de-DE" altLang="de-DE" dirty="0">
                <a:solidFill>
                  <a:srgbClr val="000000"/>
                </a:solidFill>
                <a:latin typeface="Arial" panose="020B0604020202020204" pitchFamily="34" charset="0"/>
                <a:cs typeface="+mn-cs"/>
              </a:rPr>
              <a:t> – B 3 K 17.32644 –, </a:t>
            </a:r>
            <a:r>
              <a:rPr lang="de-DE" altLang="de-DE" dirty="0" smtClean="0">
                <a:solidFill>
                  <a:srgbClr val="000000"/>
                </a:solidFill>
                <a:latin typeface="Arial" panose="020B0604020202020204" pitchFamily="34" charset="0"/>
                <a:cs typeface="+mn-cs"/>
              </a:rPr>
              <a:t>juris, Rn</a:t>
            </a:r>
            <a:r>
              <a:rPr lang="de-DE" altLang="de-DE" dirty="0">
                <a:solidFill>
                  <a:srgbClr val="000000"/>
                </a:solidFill>
                <a:latin typeface="Arial" panose="020B0604020202020204" pitchFamily="34" charset="0"/>
                <a:cs typeface="+mn-cs"/>
              </a:rPr>
              <a:t>. </a:t>
            </a:r>
            <a:r>
              <a:rPr lang="de-DE" altLang="de-DE" dirty="0" smtClean="0">
                <a:solidFill>
                  <a:srgbClr val="000000"/>
                </a:solidFill>
                <a:latin typeface="Arial" panose="020B0604020202020204" pitchFamily="34" charset="0"/>
                <a:cs typeface="+mn-cs"/>
              </a:rPr>
              <a:t>30)</a:t>
            </a: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beabsichtigte Folge: </a:t>
            </a:r>
          </a:p>
          <a:p>
            <a:pPr marL="717550" lvl="1" indent="-342900" algn="just" hangingPunct="0">
              <a:spcAft>
                <a:spcPts val="0"/>
              </a:spcAft>
              <a:buClrTx/>
              <a:buFont typeface="Symbol" panose="05050102010706020507" pitchFamily="18" charset="2"/>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400" dirty="0" smtClean="0">
                <a:solidFill>
                  <a:srgbClr val="000000"/>
                </a:solidFill>
                <a:latin typeface="Arial" panose="020B0604020202020204" pitchFamily="34" charset="0"/>
                <a:cs typeface="+mn-cs"/>
              </a:rPr>
              <a:t>(angeblich) keine sofortige Vollziehbarkeit des VA, daher Antrag nach § 80 Abs. 5 VwGO (angeblich</a:t>
            </a:r>
            <a:r>
              <a:rPr lang="de-DE" altLang="de-DE" sz="1400" dirty="0">
                <a:solidFill>
                  <a:srgbClr val="000000"/>
                </a:solidFill>
                <a:latin typeface="Arial" panose="020B0604020202020204" pitchFamily="34" charset="0"/>
                <a:cs typeface="+mn-cs"/>
              </a:rPr>
              <a:t>) </a:t>
            </a:r>
            <a:r>
              <a:rPr lang="de-DE" altLang="de-DE" sz="1400" dirty="0" smtClean="0">
                <a:solidFill>
                  <a:srgbClr val="000000"/>
                </a:solidFill>
                <a:latin typeface="Arial" panose="020B0604020202020204" pitchFamily="34" charset="0"/>
                <a:cs typeface="+mn-cs"/>
              </a:rPr>
              <a:t>unstatthaft </a:t>
            </a:r>
          </a:p>
          <a:p>
            <a:pPr marL="717550" lvl="1" indent="-342900" algn="just" hangingPunct="0">
              <a:spcAft>
                <a:spcPts val="0"/>
              </a:spcAft>
              <a:buClrTx/>
              <a:buFont typeface="Symbol" panose="05050102010706020507" pitchFamily="18" charset="2"/>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400" dirty="0" smtClean="0">
                <a:solidFill>
                  <a:srgbClr val="000000"/>
                </a:solidFill>
                <a:latin typeface="Arial" panose="020B0604020202020204" pitchFamily="34" charset="0"/>
                <a:cs typeface="+mn-cs"/>
              </a:rPr>
              <a:t>(angeblich) kein Rechtsschutzbedürfnis für Antrag nach § 80 Abs. 5 VwGO, da keine Abschiebung vor Bestandskraft droht</a:t>
            </a:r>
          </a:p>
          <a:p>
            <a:pPr marL="717550" lvl="1" indent="-342900" algn="just" hangingPunct="0">
              <a:spcAft>
                <a:spcPts val="0"/>
              </a:spcAft>
              <a:buClrTx/>
              <a:buFont typeface="Symbol" panose="05050102010706020507" pitchFamily="18" charset="2"/>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400" dirty="0" smtClean="0">
                <a:solidFill>
                  <a:srgbClr val="000000"/>
                </a:solidFill>
                <a:latin typeface="Arial" panose="020B0604020202020204" pitchFamily="34" charset="0"/>
                <a:cs typeface="+mn-cs"/>
              </a:rPr>
              <a:t>Zweck: bei Unzulässigkeit des Eilantrags droht keine Anwendung des § 37 Abs. 1 AsylG</a:t>
            </a:r>
          </a:p>
          <a:p>
            <a:pPr indent="-3683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Behandlung des „Tricks“ in Rechtsprechung umstritten</a:t>
            </a:r>
          </a:p>
          <a:p>
            <a:pPr marL="368300" indent="-3683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eigene Einschätzung: Antrag nach § 80 Abs. 5 VwGO bleibt statthaft, Trick funktioniert daher nicht</a:t>
            </a:r>
          </a:p>
          <a:p>
            <a:pPr lvl="1" indent="-368300" algn="just" hangingPunct="0">
              <a:spcAft>
                <a:spcPts val="0"/>
              </a:spcAft>
              <a:buClrTx/>
              <a:buFont typeface="Symbol" panose="05050102010706020507" pitchFamily="18" charset="2"/>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400" dirty="0" smtClean="0">
                <a:solidFill>
                  <a:srgbClr val="000000"/>
                </a:solidFill>
                <a:latin typeface="Arial" panose="020B0604020202020204" pitchFamily="34" charset="0"/>
                <a:cs typeface="+mn-cs"/>
              </a:rPr>
              <a:t>sofortige Vollziehbarkeit ist automatische Folge der Anwendung des § 29 Abs. 1 Nr. 2 AsylG, nicht der tatsächlich gesetzten Frist </a:t>
            </a:r>
            <a:r>
              <a:rPr lang="de-DE" altLang="de-DE" sz="1400" dirty="0" smtClean="0">
                <a:solidFill>
                  <a:srgbClr val="000000"/>
                </a:solidFill>
                <a:latin typeface="Arial" panose="020B0604020202020204" pitchFamily="34" charset="0"/>
              </a:rPr>
              <a:t>(so auch </a:t>
            </a:r>
            <a:r>
              <a:rPr lang="de-DE" altLang="de-DE" sz="1400" dirty="0">
                <a:solidFill>
                  <a:srgbClr val="000000"/>
                </a:solidFill>
                <a:latin typeface="Arial" panose="020B0604020202020204" pitchFamily="34" charset="0"/>
              </a:rPr>
              <a:t>VG Ansbach, Beschl. v. 12.10.2017 – AN 11 S 17.35257 –, juris, Rn. 26</a:t>
            </a:r>
            <a:r>
              <a:rPr lang="de-DE" altLang="de-DE" sz="1400" dirty="0" smtClean="0">
                <a:solidFill>
                  <a:srgbClr val="000000"/>
                </a:solidFill>
                <a:latin typeface="Arial" panose="020B0604020202020204" pitchFamily="34" charset="0"/>
              </a:rPr>
              <a:t>)</a:t>
            </a:r>
          </a:p>
          <a:p>
            <a:pPr lvl="1" indent="-368300" algn="just" hangingPunct="0">
              <a:spcAft>
                <a:spcPts val="0"/>
              </a:spcAft>
              <a:buClrTx/>
              <a:buFont typeface="Symbol" panose="05050102010706020507" pitchFamily="18" charset="2"/>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400" dirty="0" smtClean="0">
                <a:solidFill>
                  <a:srgbClr val="000000"/>
                </a:solidFill>
                <a:latin typeface="Arial" panose="020B0604020202020204" pitchFamily="34" charset="0"/>
              </a:rPr>
              <a:t>Rechtsschutzbedürfnis für Eilantrag ergibt sich zwar nicht aus drohender Abschiebungsgefahr, aber aus Möglichkeit der Anwendung des § 37 Abs. 1 AsylG (VG </a:t>
            </a:r>
            <a:r>
              <a:rPr lang="de-DE" altLang="de-DE" sz="1400" dirty="0">
                <a:solidFill>
                  <a:srgbClr val="000000"/>
                </a:solidFill>
                <a:latin typeface="Arial" panose="020B0604020202020204" pitchFamily="34" charset="0"/>
              </a:rPr>
              <a:t>Berlin, </a:t>
            </a:r>
            <a:r>
              <a:rPr lang="de-DE" altLang="de-DE" sz="1400" dirty="0" smtClean="0">
                <a:solidFill>
                  <a:srgbClr val="000000"/>
                </a:solidFill>
                <a:latin typeface="Arial" panose="020B0604020202020204" pitchFamily="34" charset="0"/>
              </a:rPr>
              <a:t>Beschl. v. 9.1.2018 </a:t>
            </a:r>
            <a:r>
              <a:rPr lang="de-DE" altLang="de-DE" sz="1400" dirty="0">
                <a:solidFill>
                  <a:srgbClr val="000000"/>
                </a:solidFill>
                <a:latin typeface="Arial" panose="020B0604020202020204" pitchFamily="34" charset="0"/>
              </a:rPr>
              <a:t>– 28 L 741.17 A –, </a:t>
            </a:r>
            <a:r>
              <a:rPr lang="de-DE" altLang="de-DE" sz="1400" dirty="0" smtClean="0">
                <a:solidFill>
                  <a:srgbClr val="000000"/>
                </a:solidFill>
                <a:latin typeface="Arial" panose="020B0604020202020204" pitchFamily="34" charset="0"/>
              </a:rPr>
              <a:t>juris, Rn</a:t>
            </a:r>
            <a:r>
              <a:rPr lang="de-DE" altLang="de-DE" sz="1400" dirty="0">
                <a:solidFill>
                  <a:srgbClr val="000000"/>
                </a:solidFill>
                <a:latin typeface="Arial" panose="020B0604020202020204" pitchFamily="34" charset="0"/>
              </a:rPr>
              <a:t>. </a:t>
            </a:r>
            <a:r>
              <a:rPr lang="de-DE" altLang="de-DE" sz="1400" dirty="0" smtClean="0">
                <a:solidFill>
                  <a:srgbClr val="000000"/>
                </a:solidFill>
                <a:latin typeface="Arial" panose="020B0604020202020204" pitchFamily="34" charset="0"/>
              </a:rPr>
              <a:t>8 ff.; a.A. VG </a:t>
            </a:r>
            <a:r>
              <a:rPr lang="de-DE" altLang="de-DE" sz="1400" dirty="0">
                <a:solidFill>
                  <a:srgbClr val="000000"/>
                </a:solidFill>
                <a:latin typeface="Arial" panose="020B0604020202020204" pitchFamily="34" charset="0"/>
              </a:rPr>
              <a:t>Cottbus, </a:t>
            </a:r>
            <a:r>
              <a:rPr lang="de-DE" altLang="de-DE" sz="1400" dirty="0" smtClean="0">
                <a:solidFill>
                  <a:srgbClr val="000000"/>
                </a:solidFill>
                <a:latin typeface="Arial" panose="020B0604020202020204" pitchFamily="34" charset="0"/>
              </a:rPr>
              <a:t>Beschl. v. 4.5.2018 </a:t>
            </a:r>
            <a:r>
              <a:rPr lang="de-DE" altLang="de-DE" sz="1400" dirty="0">
                <a:solidFill>
                  <a:srgbClr val="000000"/>
                </a:solidFill>
                <a:latin typeface="Arial" panose="020B0604020202020204" pitchFamily="34" charset="0"/>
              </a:rPr>
              <a:t>– VG 5 L 259/18.A –, </a:t>
            </a:r>
            <a:r>
              <a:rPr lang="de-DE" altLang="de-DE" sz="1400" dirty="0" smtClean="0">
                <a:solidFill>
                  <a:srgbClr val="000000"/>
                </a:solidFill>
                <a:latin typeface="Arial" panose="020B0604020202020204" pitchFamily="34" charset="0"/>
              </a:rPr>
              <a:t>juris, Rn</a:t>
            </a:r>
            <a:r>
              <a:rPr lang="de-DE" altLang="de-DE" sz="1400" dirty="0">
                <a:solidFill>
                  <a:srgbClr val="000000"/>
                </a:solidFill>
                <a:latin typeface="Arial" panose="020B0604020202020204" pitchFamily="34" charset="0"/>
              </a:rPr>
              <a:t>. </a:t>
            </a:r>
            <a:r>
              <a:rPr lang="de-DE" altLang="de-DE" sz="1400" dirty="0" smtClean="0">
                <a:solidFill>
                  <a:srgbClr val="000000"/>
                </a:solidFill>
                <a:latin typeface="Arial" panose="020B0604020202020204" pitchFamily="34" charset="0"/>
              </a:rPr>
              <a:t>7)</a:t>
            </a:r>
          </a:p>
          <a:p>
            <a:pPr lvl="1" indent="-368300" algn="just" hangingPunct="0">
              <a:spcAft>
                <a:spcPts val="0"/>
              </a:spcAft>
              <a:buClrTx/>
              <a:buFont typeface="Symbol" panose="05050102010706020507" pitchFamily="18" charset="2"/>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400" dirty="0" smtClean="0">
                <a:solidFill>
                  <a:srgbClr val="000000"/>
                </a:solidFill>
                <a:latin typeface="Arial" panose="020B0604020202020204" pitchFamily="34" charset="0"/>
              </a:rPr>
              <a:t>zudem: BAMF darf den gesetzlich vorgesehenen Rechtsschutz nicht durch bewusst rechtswidriges Verhalten entziehen (Art. 19 Abs. 4 GG)</a:t>
            </a:r>
            <a:endParaRPr lang="de-DE" altLang="de-DE" sz="1400" dirty="0">
              <a:solidFill>
                <a:srgbClr val="000000"/>
              </a:solidFill>
              <a:latin typeface="Arial" panose="020B0604020202020204" pitchFamily="34" charset="0"/>
            </a:endParaRPr>
          </a:p>
          <a:p>
            <a:pPr lvl="1" indent="-3683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1600" dirty="0" smtClean="0">
              <a:solidFill>
                <a:srgbClr val="000000"/>
              </a:solidFill>
              <a:latin typeface="Arial" panose="020B0604020202020204" pitchFamily="34" charset="0"/>
              <a:cs typeface="+mn-cs"/>
            </a:endParaRPr>
          </a:p>
          <a:p>
            <a:pPr lvl="1" indent="-3683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smtClean="0">
              <a:solidFill>
                <a:srgbClr val="000000"/>
              </a:solidFill>
              <a:latin typeface="Arial" panose="020B0604020202020204" pitchFamily="34" charset="0"/>
              <a:cs typeface="+mn-cs"/>
            </a:endParaRPr>
          </a:p>
        </p:txBody>
      </p:sp>
      <p:pic>
        <p:nvPicPr>
          <p:cNvPr id="522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smtClean="0">
                <a:solidFill>
                  <a:srgbClr val="000000"/>
                </a:solidFill>
                <a:latin typeface="Arial" panose="020B0604020202020204" pitchFamily="34" charset="0"/>
              </a:rPr>
              <a:t>RaVG </a:t>
            </a:r>
            <a:r>
              <a:rPr lang="de-DE" altLang="de-DE" sz="1400" dirty="0">
                <a:solidFill>
                  <a:srgbClr val="000000"/>
                </a:solidFill>
                <a:latin typeface="Arial" panose="020B0604020202020204" pitchFamily="34" charset="0"/>
              </a:rPr>
              <a:t>Dr. Philipp Wittmann (VG Karlsruhe / Wissenschaftlicher Mitarbeiter am BVerfG) – </a:t>
            </a:r>
            <a:r>
              <a:rPr lang="de-DE" altLang="de-DE" sz="1400" dirty="0" smtClean="0">
                <a:solidFill>
                  <a:srgbClr val="000000"/>
                </a:solidFill>
                <a:latin typeface="Arial" panose="020B0604020202020204" pitchFamily="34" charset="0"/>
              </a:rPr>
              <a:t>Rechtsschutz</a:t>
            </a:r>
            <a:r>
              <a:rPr lang="de-DE" altLang="de-DE" sz="1400" dirty="0">
                <a:solidFill>
                  <a:srgbClr val="000000"/>
                </a:solidFill>
                <a:latin typeface="Arial" panose="020B0604020202020204" pitchFamily="34" charset="0"/>
              </a:rPr>
              <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spTree>
    <p:extLst>
      <p:ext uri="{BB962C8B-B14F-4D97-AF65-F5344CB8AC3E}">
        <p14:creationId xmlns:p14="http://schemas.microsoft.com/office/powerpoint/2010/main" val="439284661"/>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5">
                                            <p:txEl>
                                              <p:pRg st="3" end="3"/>
                                            </p:txEl>
                                          </p:spTgt>
                                        </p:tgtEl>
                                        <p:attrNameLst>
                                          <p:attrName>style.visibility</p:attrName>
                                        </p:attrNameLst>
                                      </p:cBhvr>
                                      <p:to>
                                        <p:strVal val="visible"/>
                                      </p:to>
                                    </p:set>
                                    <p:animEffect transition="in" filter="fade">
                                      <p:cBhvr>
                                        <p:cTn id="7" dur="1000"/>
                                        <p:tgtEl>
                                          <p:spTgt spid="3075">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075">
                                            <p:txEl>
                                              <p:pRg st="4" end="4"/>
                                            </p:txEl>
                                          </p:spTgt>
                                        </p:tgtEl>
                                        <p:attrNameLst>
                                          <p:attrName>style.visibility</p:attrName>
                                        </p:attrNameLst>
                                      </p:cBhvr>
                                      <p:to>
                                        <p:strVal val="visible"/>
                                      </p:to>
                                    </p:set>
                                    <p:animEffect transition="in" filter="fade">
                                      <p:cBhvr>
                                        <p:cTn id="12" dur="1000"/>
                                        <p:tgtEl>
                                          <p:spTgt spid="3075">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5">
                                            <p:txEl>
                                              <p:pRg st="5" end="5"/>
                                            </p:txEl>
                                          </p:spTgt>
                                        </p:tgtEl>
                                        <p:attrNameLst>
                                          <p:attrName>style.visibility</p:attrName>
                                        </p:attrNameLst>
                                      </p:cBhvr>
                                      <p:to>
                                        <p:strVal val="visible"/>
                                      </p:to>
                                    </p:set>
                                    <p:animEffect transition="in" filter="fade">
                                      <p:cBhvr>
                                        <p:cTn id="17" dur="1000"/>
                                        <p:tgtEl>
                                          <p:spTgt spid="3075">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075">
                                            <p:txEl>
                                              <p:pRg st="6" end="6"/>
                                            </p:txEl>
                                          </p:spTgt>
                                        </p:tgtEl>
                                        <p:attrNameLst>
                                          <p:attrName>style.visibility</p:attrName>
                                        </p:attrNameLst>
                                      </p:cBhvr>
                                      <p:to>
                                        <p:strVal val="visible"/>
                                      </p:to>
                                    </p:set>
                                    <p:animEffect transition="in" filter="fade">
                                      <p:cBhvr>
                                        <p:cTn id="22" dur="1000"/>
                                        <p:tgtEl>
                                          <p:spTgt spid="3075">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075">
                                            <p:txEl>
                                              <p:pRg st="7" end="7"/>
                                            </p:txEl>
                                          </p:spTgt>
                                        </p:tgtEl>
                                        <p:attrNameLst>
                                          <p:attrName>style.visibility</p:attrName>
                                        </p:attrNameLst>
                                      </p:cBhvr>
                                      <p:to>
                                        <p:strVal val="visible"/>
                                      </p:to>
                                    </p:set>
                                    <p:animEffect transition="in" filter="fade">
                                      <p:cBhvr>
                                        <p:cTn id="27" dur="1000"/>
                                        <p:tgtEl>
                                          <p:spTgt spid="3075">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075">
                                            <p:txEl>
                                              <p:pRg st="8" end="8"/>
                                            </p:txEl>
                                          </p:spTgt>
                                        </p:tgtEl>
                                        <p:attrNameLst>
                                          <p:attrName>style.visibility</p:attrName>
                                        </p:attrNameLst>
                                      </p:cBhvr>
                                      <p:to>
                                        <p:strVal val="visible"/>
                                      </p:to>
                                    </p:set>
                                    <p:animEffect transition="in" filter="fade">
                                      <p:cBhvr>
                                        <p:cTn id="32" dur="1000"/>
                                        <p:tgtEl>
                                          <p:spTgt spid="3075">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075">
                                            <p:txEl>
                                              <p:pRg st="9" end="9"/>
                                            </p:txEl>
                                          </p:spTgt>
                                        </p:tgtEl>
                                        <p:attrNameLst>
                                          <p:attrName>style.visibility</p:attrName>
                                        </p:attrNameLst>
                                      </p:cBhvr>
                                      <p:to>
                                        <p:strVal val="visible"/>
                                      </p:to>
                                    </p:set>
                                    <p:animEffect transition="in" filter="fade">
                                      <p:cBhvr>
                                        <p:cTn id="37" dur="1000"/>
                                        <p:tgtEl>
                                          <p:spTgt spid="3075">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075">
                                            <p:txEl>
                                              <p:pRg st="10" end="10"/>
                                            </p:txEl>
                                          </p:spTgt>
                                        </p:tgtEl>
                                        <p:attrNameLst>
                                          <p:attrName>style.visibility</p:attrName>
                                        </p:attrNameLst>
                                      </p:cBhvr>
                                      <p:to>
                                        <p:strVal val="visible"/>
                                      </p:to>
                                    </p:set>
                                    <p:animEffect transition="in" filter="fade">
                                      <p:cBhvr>
                                        <p:cTn id="42" dur="1000"/>
                                        <p:tgtEl>
                                          <p:spTgt spid="3075">
                                            <p:txEl>
                                              <p:pRg st="10" end="1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075">
                                            <p:txEl>
                                              <p:pRg st="11" end="11"/>
                                            </p:txEl>
                                          </p:spTgt>
                                        </p:tgtEl>
                                        <p:attrNameLst>
                                          <p:attrName>style.visibility</p:attrName>
                                        </p:attrNameLst>
                                      </p:cBhvr>
                                      <p:to>
                                        <p:strVal val="visible"/>
                                      </p:to>
                                    </p:set>
                                    <p:animEffect transition="in" filter="fade">
                                      <p:cBhvr>
                                        <p:cTn id="47" dur="1000"/>
                                        <p:tgtEl>
                                          <p:spTgt spid="3075">
                                            <p:txEl>
                                              <p:pRg st="11" end="1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075">
                                            <p:txEl>
                                              <p:pRg st="12" end="12"/>
                                            </p:txEl>
                                          </p:spTgt>
                                        </p:tgtEl>
                                        <p:attrNameLst>
                                          <p:attrName>style.visibility</p:attrName>
                                        </p:attrNameLst>
                                      </p:cBhvr>
                                      <p:to>
                                        <p:strVal val="visible"/>
                                      </p:to>
                                    </p:set>
                                    <p:animEffect transition="in" filter="fade">
                                      <p:cBhvr>
                                        <p:cTn id="52" dur="1000"/>
                                        <p:tgtEl>
                                          <p:spTgt spid="307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00063" y="895350"/>
            <a:ext cx="9072562"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200"/>
              </a:spcAft>
              <a:buClrTx/>
              <a:buFontTx/>
              <a:buNone/>
              <a:defRPr/>
            </a:pPr>
            <a:r>
              <a:rPr lang="de-DE" altLang="de-DE" sz="2800" b="1" dirty="0" smtClean="0">
                <a:solidFill>
                  <a:srgbClr val="000000"/>
                </a:solidFill>
                <a:latin typeface="Arial" panose="020B0604020202020204" pitchFamily="34" charset="0"/>
                <a:cs typeface="+mn-cs"/>
              </a:rPr>
              <a:t>III. Besonderheiten des AsylG gegenüber der VwGO – Allgemeines (nicht abschließend) (I)</a:t>
            </a:r>
          </a:p>
          <a:p>
            <a:pPr marL="457200" indent="-457200" algn="just" hangingPunct="0">
              <a:spcAft>
                <a:spcPts val="0"/>
              </a:spcAft>
              <a:buClrTx/>
              <a:buFont typeface="Arial" panose="020B0604020202020204" pitchFamily="34" charset="0"/>
              <a:buChar char="•"/>
              <a:defRPr/>
            </a:pPr>
            <a:endParaRPr lang="de-DE" altLang="de-DE" sz="2200" b="1" dirty="0" smtClean="0">
              <a:solidFill>
                <a:srgbClr val="000000"/>
              </a:solidFill>
              <a:latin typeface="Arial" panose="020B0604020202020204" pitchFamily="34" charset="0"/>
              <a:cs typeface="+mn-cs"/>
            </a:endParaRPr>
          </a:p>
          <a:p>
            <a:pPr marL="457200" indent="-457200" algn="just" hangingPunct="0">
              <a:spcAft>
                <a:spcPts val="0"/>
              </a:spcAft>
              <a:buClrTx/>
              <a:buFont typeface="Arial" panose="020B0604020202020204" pitchFamily="34" charset="0"/>
              <a:buChar char="•"/>
              <a:defRPr/>
            </a:pPr>
            <a:r>
              <a:rPr lang="de-DE" altLang="de-DE" sz="2200" b="1" dirty="0" smtClean="0">
                <a:solidFill>
                  <a:srgbClr val="000000"/>
                </a:solidFill>
                <a:latin typeface="Arial" panose="020B0604020202020204" pitchFamily="34" charset="0"/>
                <a:cs typeface="+mn-cs"/>
              </a:rPr>
              <a:t>genereller Ausschluss des Widerspruchsverfahrens </a:t>
            </a:r>
            <a:r>
              <a:rPr lang="de-DE" altLang="de-DE" sz="2200" dirty="0" smtClean="0">
                <a:solidFill>
                  <a:srgbClr val="000000"/>
                </a:solidFill>
                <a:latin typeface="Arial" panose="020B0604020202020204" pitchFamily="34" charset="0"/>
                <a:cs typeface="+mn-cs"/>
              </a:rPr>
              <a:t>(§ 11 AsylG, § 83 Abs. 3 AufenthG)</a:t>
            </a:r>
          </a:p>
          <a:p>
            <a:pPr marL="457200" indent="-457200" algn="just" hangingPunct="0">
              <a:spcAft>
                <a:spcPts val="0"/>
              </a:spcAft>
              <a:buClrTx/>
              <a:buFont typeface="Arial" panose="020B0604020202020204" pitchFamily="34" charset="0"/>
              <a:buChar char="•"/>
              <a:defRPr/>
            </a:pPr>
            <a:endParaRPr lang="de-DE" altLang="de-DE" sz="2200" u="sng" dirty="0" smtClean="0">
              <a:solidFill>
                <a:srgbClr val="000000"/>
              </a:solidFill>
              <a:latin typeface="Arial" panose="020B0604020202020204" pitchFamily="34" charset="0"/>
              <a:cs typeface="+mn-cs"/>
            </a:endParaRPr>
          </a:p>
          <a:p>
            <a:pPr marL="457200" indent="-457200" algn="just" hangingPunct="0">
              <a:spcAft>
                <a:spcPts val="0"/>
              </a:spcAft>
              <a:buClrTx/>
              <a:buFont typeface="Arial" panose="020B0604020202020204" pitchFamily="34" charset="0"/>
              <a:buChar char="•"/>
              <a:defRPr/>
            </a:pPr>
            <a:r>
              <a:rPr lang="de-DE" altLang="de-DE" sz="2200" u="sng" dirty="0" smtClean="0">
                <a:solidFill>
                  <a:srgbClr val="000000"/>
                </a:solidFill>
                <a:latin typeface="Arial" panose="020B0604020202020204" pitchFamily="34" charset="0"/>
                <a:cs typeface="+mn-cs"/>
              </a:rPr>
              <a:t>grundsätzlich</a:t>
            </a:r>
            <a:r>
              <a:rPr lang="de-DE" altLang="de-DE" sz="2200" dirty="0" smtClean="0">
                <a:solidFill>
                  <a:srgbClr val="000000"/>
                </a:solidFill>
                <a:latin typeface="Arial" panose="020B0604020202020204" pitchFamily="34" charset="0"/>
                <a:cs typeface="+mn-cs"/>
              </a:rPr>
              <a:t> </a:t>
            </a:r>
            <a:r>
              <a:rPr lang="de-DE" altLang="de-DE" sz="2200" b="1" dirty="0" smtClean="0">
                <a:solidFill>
                  <a:srgbClr val="000000"/>
                </a:solidFill>
                <a:latin typeface="Arial" panose="020B0604020202020204" pitchFamily="34" charset="0"/>
                <a:cs typeface="+mn-cs"/>
              </a:rPr>
              <a:t>keine aufschiebende Wirkung der Klage </a:t>
            </a:r>
            <a:r>
              <a:rPr lang="de-DE" altLang="de-DE" sz="2200" dirty="0" smtClean="0">
                <a:solidFill>
                  <a:srgbClr val="000000"/>
                </a:solidFill>
                <a:latin typeface="Arial" panose="020B0604020202020204" pitchFamily="34" charset="0"/>
                <a:cs typeface="+mn-cs"/>
              </a:rPr>
              <a:t>(§ 75 Abs. 1 AsylG)</a:t>
            </a:r>
            <a:r>
              <a:rPr lang="de-DE" altLang="de-DE" sz="2200" dirty="0">
                <a:solidFill>
                  <a:srgbClr val="000000"/>
                </a:solidFill>
                <a:latin typeface="Arial" panose="020B0604020202020204" pitchFamily="34" charset="0"/>
                <a:cs typeface="+mn-cs"/>
              </a:rPr>
              <a:t> </a:t>
            </a:r>
            <a:r>
              <a:rPr lang="de-DE" altLang="de-DE" sz="2200" dirty="0" smtClean="0">
                <a:solidFill>
                  <a:srgbClr val="000000"/>
                </a:solidFill>
                <a:latin typeface="Arial" panose="020B0604020202020204" pitchFamily="34" charset="0"/>
                <a:cs typeface="+mn-cs"/>
              </a:rPr>
              <a:t>		</a:t>
            </a:r>
            <a:r>
              <a:rPr lang="de-DE" altLang="de-DE" sz="2200" u="sng" dirty="0" smtClean="0">
                <a:solidFill>
                  <a:srgbClr val="000000"/>
                </a:solidFill>
                <a:latin typeface="Arial" panose="020B0604020202020204" pitchFamily="34" charset="0"/>
                <a:cs typeface="+mn-cs"/>
                <a:sym typeface="Wingdings" panose="05000000000000000000" pitchFamily="2" charset="2"/>
              </a:rPr>
              <a:t> stets prüfen, ob </a:t>
            </a:r>
            <a:r>
              <a:rPr lang="de-DE" altLang="de-DE" sz="2200" u="sng" dirty="0" err="1" smtClean="0">
                <a:solidFill>
                  <a:srgbClr val="000000"/>
                </a:solidFill>
                <a:latin typeface="Arial" panose="020B0604020202020204" pitchFamily="34" charset="0"/>
                <a:cs typeface="+mn-cs"/>
                <a:sym typeface="Wingdings" panose="05000000000000000000" pitchFamily="2" charset="2"/>
              </a:rPr>
              <a:t>einstw</a:t>
            </a:r>
            <a:r>
              <a:rPr lang="de-DE" altLang="de-DE" sz="2200" u="sng" dirty="0" smtClean="0">
                <a:solidFill>
                  <a:srgbClr val="000000"/>
                </a:solidFill>
                <a:latin typeface="Arial" panose="020B0604020202020204" pitchFamily="34" charset="0"/>
                <a:cs typeface="+mn-cs"/>
                <a:sym typeface="Wingdings" panose="05000000000000000000" pitchFamily="2" charset="2"/>
              </a:rPr>
              <a:t>. Rechtsschutz nötig ist</a:t>
            </a:r>
          </a:p>
          <a:p>
            <a:pPr marL="457200" indent="-457200" algn="just" hangingPunct="0">
              <a:spcAft>
                <a:spcPts val="0"/>
              </a:spcAft>
              <a:buClrTx/>
              <a:buFont typeface="Arial" panose="020B0604020202020204" pitchFamily="34" charset="0"/>
              <a:buChar char="•"/>
              <a:defRPr/>
            </a:pPr>
            <a:endParaRPr lang="de-DE" altLang="de-DE" sz="2200" u="sng" dirty="0" smtClean="0">
              <a:solidFill>
                <a:srgbClr val="000000"/>
              </a:solidFill>
              <a:latin typeface="Arial" panose="020B0604020202020204" pitchFamily="34" charset="0"/>
              <a:cs typeface="+mn-cs"/>
            </a:endParaRPr>
          </a:p>
          <a:p>
            <a:pPr marL="8064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Ausnahme: § 38 Abs. 1 AsylG</a:t>
            </a:r>
          </a:p>
          <a:p>
            <a:pPr marL="8064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smtClean="0">
              <a:solidFill>
                <a:srgbClr val="000000"/>
              </a:solidFill>
              <a:latin typeface="Arial" panose="020B0604020202020204" pitchFamily="34" charset="0"/>
              <a:cs typeface="+mn-cs"/>
            </a:endParaRPr>
          </a:p>
          <a:p>
            <a:pPr marL="1206500" lvl="2" indent="-342900" algn="just" hangingPunct="0">
              <a:spcAft>
                <a:spcPts val="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z.B. „einfache“ Ablehnung des Asylantrags als unbegründet</a:t>
            </a:r>
          </a:p>
          <a:p>
            <a:pPr marL="1206500" lvl="2" indent="-342900" algn="just" hangingPunct="0">
              <a:spcAft>
                <a:spcPts val="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z.B. Dublin-Bescheid mit Abschiebungsan</a:t>
            </a:r>
            <a:r>
              <a:rPr lang="de-DE" altLang="de-DE" u="sng" dirty="0" smtClean="0">
                <a:solidFill>
                  <a:srgbClr val="000000"/>
                </a:solidFill>
                <a:latin typeface="Arial" panose="020B0604020202020204" pitchFamily="34" charset="0"/>
                <a:cs typeface="+mn-cs"/>
              </a:rPr>
              <a:t>drohung</a:t>
            </a:r>
            <a:r>
              <a:rPr lang="de-DE" altLang="de-DE" dirty="0" smtClean="0">
                <a:solidFill>
                  <a:srgbClr val="000000"/>
                </a:solidFill>
                <a:latin typeface="Arial" panose="020B0604020202020204" pitchFamily="34" charset="0"/>
                <a:cs typeface="+mn-cs"/>
              </a:rPr>
              <a:t> (§ 34a Abs. 1 S. 4 AsylG; </a:t>
            </a:r>
            <a:r>
              <a:rPr lang="de-DE" altLang="de-DE" dirty="0">
                <a:solidFill>
                  <a:srgbClr val="000000"/>
                </a:solidFill>
                <a:latin typeface="Arial" panose="020B0604020202020204" pitchFamily="34" charset="0"/>
                <a:cs typeface="+mn-cs"/>
              </a:rPr>
              <a:t>seltener </a:t>
            </a:r>
            <a:r>
              <a:rPr lang="de-DE" altLang="de-DE" dirty="0" smtClean="0">
                <a:solidFill>
                  <a:srgbClr val="000000"/>
                </a:solidFill>
                <a:latin typeface="Arial" panose="020B0604020202020204" pitchFamily="34" charset="0"/>
                <a:cs typeface="+mn-cs"/>
              </a:rPr>
              <a:t>Ausnahmefall; nicht mit Abschiebungs</a:t>
            </a:r>
            <a:r>
              <a:rPr lang="de-DE" altLang="de-DE" u="sng" dirty="0" smtClean="0">
                <a:solidFill>
                  <a:srgbClr val="000000"/>
                </a:solidFill>
                <a:latin typeface="Arial" panose="020B0604020202020204" pitchFamily="34" charset="0"/>
                <a:cs typeface="+mn-cs"/>
              </a:rPr>
              <a:t>anordnung</a:t>
            </a:r>
            <a:r>
              <a:rPr lang="de-DE" altLang="de-DE" dirty="0" smtClean="0">
                <a:solidFill>
                  <a:srgbClr val="000000"/>
                </a:solidFill>
                <a:latin typeface="Arial" panose="020B0604020202020204" pitchFamily="34" charset="0"/>
                <a:cs typeface="+mn-cs"/>
              </a:rPr>
              <a:t> verwechseln)</a:t>
            </a:r>
          </a:p>
          <a:p>
            <a:pPr marL="1206500" lvl="2"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smtClean="0">
              <a:solidFill>
                <a:srgbClr val="000000"/>
              </a:solidFill>
              <a:latin typeface="Arial" panose="020B0604020202020204" pitchFamily="34" charset="0"/>
              <a:cs typeface="+mn-cs"/>
            </a:endParaRPr>
          </a:p>
          <a:p>
            <a:pPr marL="806450" lvl="1"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weitere Ausnahme: § 73 - § 73c AsylG</a:t>
            </a:r>
          </a:p>
          <a:p>
            <a:pPr marL="806450" lvl="1" indent="-342900" algn="just" hangingPunct="0">
              <a:spcAft>
                <a:spcPts val="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smtClean="0">
              <a:solidFill>
                <a:srgbClr val="000000"/>
              </a:solidFill>
              <a:latin typeface="Arial" panose="020B0604020202020204" pitchFamily="34" charset="0"/>
              <a:cs typeface="+mn-cs"/>
            </a:endParaRPr>
          </a:p>
          <a:p>
            <a:pPr marL="1206500" lvl="2" indent="-342900" algn="just" hangingPunct="0">
              <a:spcAft>
                <a:spcPts val="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Widerruf / Rücknahme des Schutzstatus </a:t>
            </a:r>
          </a:p>
          <a:p>
            <a:pPr marL="1206500" lvl="2" indent="-342900" algn="just" hangingPunct="0">
              <a:spcAft>
                <a:spcPts val="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ggf. Gegenausnahmen nach § 75 Abs. 2 AsylG beachten („</a:t>
            </a:r>
            <a:r>
              <a:rPr lang="de-DE" altLang="de-DE" dirty="0" err="1" smtClean="0">
                <a:solidFill>
                  <a:srgbClr val="000000"/>
                </a:solidFill>
                <a:latin typeface="Arial" panose="020B0604020202020204" pitchFamily="34" charset="0"/>
                <a:cs typeface="+mn-cs"/>
              </a:rPr>
              <a:t>Gefährder</a:t>
            </a:r>
            <a:r>
              <a:rPr lang="de-DE" altLang="de-DE" dirty="0" smtClean="0">
                <a:solidFill>
                  <a:srgbClr val="000000"/>
                </a:solidFill>
                <a:latin typeface="Arial" panose="020B0604020202020204" pitchFamily="34" charset="0"/>
                <a:cs typeface="+mn-cs"/>
              </a:rPr>
              <a:t>“)</a:t>
            </a:r>
          </a:p>
        </p:txBody>
      </p:sp>
      <p:pic>
        <p:nvPicPr>
          <p:cNvPr id="1945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smtClean="0">
                <a:solidFill>
                  <a:srgbClr val="000000"/>
                </a:solidFill>
                <a:latin typeface="Arial" panose="020B0604020202020204" pitchFamily="34" charset="0"/>
              </a:rPr>
              <a:t>RaVG </a:t>
            </a:r>
            <a:r>
              <a:rPr lang="de-DE" altLang="de-DE" sz="1400" dirty="0">
                <a:solidFill>
                  <a:srgbClr val="000000"/>
                </a:solidFill>
                <a:latin typeface="Arial" panose="020B0604020202020204" pitchFamily="34" charset="0"/>
              </a:rPr>
              <a:t>Dr. Philipp Wittmann (VG Karlsruhe / Wissenschaftlicher Mitarbeiter am BVerfG) – </a:t>
            </a:r>
            <a:r>
              <a:rPr lang="de-DE" altLang="de-DE" sz="1400" dirty="0" smtClean="0">
                <a:solidFill>
                  <a:srgbClr val="000000"/>
                </a:solidFill>
                <a:latin typeface="Arial" panose="020B0604020202020204" pitchFamily="34" charset="0"/>
              </a:rPr>
              <a:t>Rechtsschutz</a:t>
            </a:r>
            <a:r>
              <a:rPr lang="de-DE" altLang="de-DE" sz="1400" dirty="0">
                <a:solidFill>
                  <a:srgbClr val="000000"/>
                </a:solidFill>
                <a:latin typeface="Arial" panose="020B0604020202020204" pitchFamily="34" charset="0"/>
              </a:rPr>
              <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pic>
        <p:nvPicPr>
          <p:cNvPr id="6" name="Grafik 5">
            <a:extLst>
              <a:ext uri="{FF2B5EF4-FFF2-40B4-BE49-F238E27FC236}">
                <a16:creationId xmlns:a16="http://schemas.microsoft.com/office/drawing/2014/main" id="{77093684-B438-49BA-9161-47633F049BCE}"/>
              </a:ext>
            </a:extLst>
          </p:cNvPr>
          <p:cNvPicPr>
            <a:picLocks noChangeAspect="1"/>
          </p:cNvPicPr>
          <p:nvPr/>
        </p:nvPicPr>
        <p:blipFill>
          <a:blip r:embed="rId5"/>
          <a:stretch>
            <a:fillRect/>
          </a:stretch>
        </p:blipFill>
        <p:spPr>
          <a:xfrm>
            <a:off x="8323346" y="1259557"/>
            <a:ext cx="1723961" cy="96197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075">
                                            <p:txEl>
                                              <p:pRg st="2" end="2"/>
                                            </p:txEl>
                                          </p:spTgt>
                                        </p:tgtEl>
                                        <p:attrNameLst>
                                          <p:attrName>style.visibility</p:attrName>
                                        </p:attrNameLst>
                                      </p:cBhvr>
                                      <p:to>
                                        <p:strVal val="visible"/>
                                      </p:to>
                                    </p:set>
                                    <p:animEffect transition="in" filter="fade">
                                      <p:cBhvr>
                                        <p:cTn id="13" dur="1000"/>
                                        <p:tgtEl>
                                          <p:spTgt spid="3075">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075">
                                            <p:txEl>
                                              <p:pRg st="4" end="4"/>
                                            </p:txEl>
                                          </p:spTgt>
                                        </p:tgtEl>
                                        <p:attrNameLst>
                                          <p:attrName>style.visibility</p:attrName>
                                        </p:attrNameLst>
                                      </p:cBhvr>
                                      <p:to>
                                        <p:strVal val="visible"/>
                                      </p:to>
                                    </p:set>
                                    <p:animEffect transition="in" filter="fade">
                                      <p:cBhvr>
                                        <p:cTn id="18" dur="1000"/>
                                        <p:tgtEl>
                                          <p:spTgt spid="3075">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075">
                                            <p:txEl>
                                              <p:pRg st="6" end="6"/>
                                            </p:txEl>
                                          </p:spTgt>
                                        </p:tgtEl>
                                        <p:attrNameLst>
                                          <p:attrName>style.visibility</p:attrName>
                                        </p:attrNameLst>
                                      </p:cBhvr>
                                      <p:to>
                                        <p:strVal val="visible"/>
                                      </p:to>
                                    </p:set>
                                    <p:animEffect transition="in" filter="fade">
                                      <p:cBhvr>
                                        <p:cTn id="23" dur="1000"/>
                                        <p:tgtEl>
                                          <p:spTgt spid="3075">
                                            <p:txEl>
                                              <p:pRg st="6" end="6"/>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075">
                                            <p:txEl>
                                              <p:pRg st="8" end="8"/>
                                            </p:txEl>
                                          </p:spTgt>
                                        </p:tgtEl>
                                        <p:attrNameLst>
                                          <p:attrName>style.visibility</p:attrName>
                                        </p:attrNameLst>
                                      </p:cBhvr>
                                      <p:to>
                                        <p:strVal val="visible"/>
                                      </p:to>
                                    </p:set>
                                    <p:animEffect transition="in" filter="fade">
                                      <p:cBhvr>
                                        <p:cTn id="26" dur="1000"/>
                                        <p:tgtEl>
                                          <p:spTgt spid="3075">
                                            <p:txEl>
                                              <p:pRg st="8" end="8"/>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075">
                                            <p:txEl>
                                              <p:pRg st="9" end="9"/>
                                            </p:txEl>
                                          </p:spTgt>
                                        </p:tgtEl>
                                        <p:attrNameLst>
                                          <p:attrName>style.visibility</p:attrName>
                                        </p:attrNameLst>
                                      </p:cBhvr>
                                      <p:to>
                                        <p:strVal val="visible"/>
                                      </p:to>
                                    </p:set>
                                    <p:animEffect transition="in" filter="fade">
                                      <p:cBhvr>
                                        <p:cTn id="29" dur="1000"/>
                                        <p:tgtEl>
                                          <p:spTgt spid="3075">
                                            <p:txEl>
                                              <p:pRg st="9" end="9"/>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3075">
                                            <p:txEl>
                                              <p:pRg st="11" end="11"/>
                                            </p:txEl>
                                          </p:spTgt>
                                        </p:tgtEl>
                                        <p:attrNameLst>
                                          <p:attrName>style.visibility</p:attrName>
                                        </p:attrNameLst>
                                      </p:cBhvr>
                                      <p:to>
                                        <p:strVal val="visible"/>
                                      </p:to>
                                    </p:set>
                                    <p:animEffect transition="in" filter="fade">
                                      <p:cBhvr>
                                        <p:cTn id="34" dur="1000"/>
                                        <p:tgtEl>
                                          <p:spTgt spid="3075">
                                            <p:txEl>
                                              <p:pRg st="11" end="11"/>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3075">
                                            <p:txEl>
                                              <p:pRg st="13" end="13"/>
                                            </p:txEl>
                                          </p:spTgt>
                                        </p:tgtEl>
                                        <p:attrNameLst>
                                          <p:attrName>style.visibility</p:attrName>
                                        </p:attrNameLst>
                                      </p:cBhvr>
                                      <p:to>
                                        <p:strVal val="visible"/>
                                      </p:to>
                                    </p:set>
                                    <p:animEffect transition="in" filter="fade">
                                      <p:cBhvr>
                                        <p:cTn id="37" dur="1000"/>
                                        <p:tgtEl>
                                          <p:spTgt spid="3075">
                                            <p:txEl>
                                              <p:pRg st="13" end="13"/>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3075">
                                            <p:txEl>
                                              <p:pRg st="14" end="14"/>
                                            </p:txEl>
                                          </p:spTgt>
                                        </p:tgtEl>
                                        <p:attrNameLst>
                                          <p:attrName>style.visibility</p:attrName>
                                        </p:attrNameLst>
                                      </p:cBhvr>
                                      <p:to>
                                        <p:strVal val="visible"/>
                                      </p:to>
                                    </p:set>
                                    <p:animEffect transition="in" filter="fade">
                                      <p:cBhvr>
                                        <p:cTn id="40" dur="1000"/>
                                        <p:tgtEl>
                                          <p:spTgt spid="307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00063" y="895350"/>
            <a:ext cx="9072562"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200"/>
              </a:spcAft>
              <a:buClrTx/>
              <a:buFontTx/>
              <a:buNone/>
              <a:defRPr/>
            </a:pPr>
            <a:r>
              <a:rPr lang="de-DE" altLang="de-DE" sz="2800" b="1" dirty="0" smtClean="0">
                <a:solidFill>
                  <a:srgbClr val="000000"/>
                </a:solidFill>
                <a:latin typeface="Arial" panose="020B0604020202020204" pitchFamily="34" charset="0"/>
                <a:cs typeface="+mn-cs"/>
              </a:rPr>
              <a:t>III. Besonderheiten des AsylG gegenüber der VwGO – Allgemeines (nicht abschließend) (II)</a:t>
            </a:r>
          </a:p>
          <a:p>
            <a:pPr marL="457200" indent="-457200" algn="just" hangingPunct="0">
              <a:spcAft>
                <a:spcPts val="0"/>
              </a:spcAft>
              <a:buClrTx/>
              <a:buFont typeface="Arial" panose="020B0604020202020204" pitchFamily="34" charset="0"/>
              <a:buChar char="•"/>
              <a:defRPr/>
            </a:pPr>
            <a:endParaRPr lang="de-DE" altLang="de-DE" sz="2200" dirty="0" smtClean="0">
              <a:solidFill>
                <a:srgbClr val="000000"/>
              </a:solidFill>
              <a:latin typeface="Arial" panose="020B0604020202020204" pitchFamily="34" charset="0"/>
              <a:cs typeface="+mn-cs"/>
            </a:endParaRPr>
          </a:p>
          <a:p>
            <a:pPr marL="457200" indent="-457200" algn="just" hangingPunct="0">
              <a:spcAft>
                <a:spcPts val="0"/>
              </a:spcAft>
              <a:buClrTx/>
              <a:buFont typeface="Arial" panose="020B0604020202020204" pitchFamily="34" charset="0"/>
              <a:buChar char="•"/>
              <a:defRPr/>
            </a:pPr>
            <a:r>
              <a:rPr lang="de-DE" altLang="de-DE" sz="2200" b="1" dirty="0" smtClean="0">
                <a:solidFill>
                  <a:srgbClr val="000000"/>
                </a:solidFill>
                <a:latin typeface="Arial" panose="020B0604020202020204" pitchFamily="34" charset="0"/>
                <a:cs typeface="+mn-cs"/>
              </a:rPr>
              <a:t>Spruchkörperbesetzung: </a:t>
            </a:r>
          </a:p>
          <a:p>
            <a:pPr marL="457200" indent="-457200" algn="just" hangingPunct="0">
              <a:spcAft>
                <a:spcPts val="0"/>
              </a:spcAft>
              <a:buClrTx/>
              <a:buFont typeface="Arial" panose="020B0604020202020204" pitchFamily="34" charset="0"/>
              <a:buChar char="•"/>
              <a:defRPr/>
            </a:pPr>
            <a:endParaRPr lang="de-DE" altLang="de-DE" sz="2200" dirty="0" smtClean="0">
              <a:solidFill>
                <a:srgbClr val="000000"/>
              </a:solidFill>
              <a:latin typeface="Arial" panose="020B0604020202020204" pitchFamily="34" charset="0"/>
              <a:cs typeface="+mn-cs"/>
            </a:endParaRPr>
          </a:p>
          <a:p>
            <a:pPr marL="806450" indent="-342900" algn="just" hangingPunct="0">
              <a:spcAft>
                <a:spcPts val="0"/>
              </a:spcAft>
              <a:buClrTx/>
              <a:buFontTx/>
              <a:buChar char="-"/>
              <a:defRPr/>
            </a:pPr>
            <a:r>
              <a:rPr lang="de-DE" altLang="de-DE" dirty="0" smtClean="0">
                <a:solidFill>
                  <a:srgbClr val="000000"/>
                </a:solidFill>
                <a:latin typeface="Arial" panose="020B0604020202020204" pitchFamily="34" charset="0"/>
                <a:cs typeface="+mn-cs"/>
              </a:rPr>
              <a:t>Regelübertragung auf den </a:t>
            </a:r>
            <a:r>
              <a:rPr lang="de-DE" altLang="de-DE" b="1" dirty="0" smtClean="0">
                <a:solidFill>
                  <a:srgbClr val="000000"/>
                </a:solidFill>
                <a:latin typeface="Arial" panose="020B0604020202020204" pitchFamily="34" charset="0"/>
                <a:cs typeface="+mn-cs"/>
              </a:rPr>
              <a:t>Einzelrichter</a:t>
            </a:r>
            <a:r>
              <a:rPr lang="de-DE" altLang="de-DE" dirty="0" smtClean="0">
                <a:solidFill>
                  <a:srgbClr val="000000"/>
                </a:solidFill>
                <a:latin typeface="Arial" panose="020B0604020202020204" pitchFamily="34" charset="0"/>
                <a:cs typeface="+mn-cs"/>
              </a:rPr>
              <a:t> im Klageverfahren (§ 76 Abs. 1 AsylG)</a:t>
            </a:r>
          </a:p>
          <a:p>
            <a:pPr marL="806450" indent="-342900" algn="just" hangingPunct="0">
              <a:spcAft>
                <a:spcPts val="0"/>
              </a:spcAft>
              <a:buClrTx/>
              <a:buFontTx/>
              <a:buChar char="-"/>
              <a:defRPr/>
            </a:pPr>
            <a:r>
              <a:rPr lang="de-DE" altLang="de-DE" dirty="0" smtClean="0">
                <a:solidFill>
                  <a:srgbClr val="000000"/>
                </a:solidFill>
                <a:latin typeface="Arial" panose="020B0604020202020204" pitchFamily="34" charset="0"/>
                <a:cs typeface="+mn-cs"/>
              </a:rPr>
              <a:t>originärer Einzelrichter im Eilrechtsschutzverfahren (§ 76 Abs. 4 AsylG)</a:t>
            </a:r>
          </a:p>
          <a:p>
            <a:pPr marL="806450" indent="-342900" algn="just" hangingPunct="0">
              <a:spcAft>
                <a:spcPts val="0"/>
              </a:spcAft>
              <a:buClrTx/>
              <a:buFontTx/>
              <a:buChar char="-"/>
              <a:defRPr/>
            </a:pPr>
            <a:r>
              <a:rPr lang="de-DE" altLang="de-DE" dirty="0" smtClean="0">
                <a:solidFill>
                  <a:srgbClr val="000000"/>
                </a:solidFill>
                <a:latin typeface="Arial" panose="020B0604020202020204" pitchFamily="34" charset="0"/>
                <a:cs typeface="+mn-cs"/>
              </a:rPr>
              <a:t>Proberichter als Einzelrichter bereits 6 Monate nach der Ernennung (§ 76 Abs. 5 AsylG)</a:t>
            </a:r>
          </a:p>
          <a:p>
            <a:pPr marL="452438" indent="-452438" algn="just" hangingPunct="0">
              <a:spcAft>
                <a:spcPts val="0"/>
              </a:spcAft>
              <a:buClrTx/>
              <a:buFont typeface="Arial" panose="020B0604020202020204" pitchFamily="34" charset="0"/>
              <a:buChar char="•"/>
              <a:defRPr/>
            </a:pPr>
            <a:endParaRPr lang="de-DE" altLang="de-DE" sz="2000" dirty="0" smtClean="0">
              <a:solidFill>
                <a:srgbClr val="000000"/>
              </a:solidFill>
              <a:latin typeface="Arial" panose="020B0604020202020204" pitchFamily="34" charset="0"/>
              <a:cs typeface="+mn-cs"/>
            </a:endParaRPr>
          </a:p>
          <a:p>
            <a:pPr marL="452438" indent="-452438" algn="just" hangingPunct="0">
              <a:spcAft>
                <a:spcPts val="0"/>
              </a:spcAft>
              <a:buClrTx/>
              <a:buFont typeface="Arial" panose="020B0604020202020204" pitchFamily="34" charset="0"/>
              <a:buChar char="•"/>
              <a:defRPr/>
            </a:pPr>
            <a:r>
              <a:rPr lang="de-DE" altLang="de-DE" sz="2000" b="1" dirty="0" smtClean="0">
                <a:solidFill>
                  <a:srgbClr val="000000"/>
                </a:solidFill>
                <a:latin typeface="Arial" panose="020B0604020202020204" pitchFamily="34" charset="0"/>
                <a:cs typeface="+mn-cs"/>
              </a:rPr>
              <a:t>Zuständigkeit</a:t>
            </a:r>
            <a:r>
              <a:rPr lang="de-DE" altLang="de-DE" sz="2000" dirty="0" smtClean="0">
                <a:solidFill>
                  <a:srgbClr val="000000"/>
                </a:solidFill>
                <a:latin typeface="Arial" panose="020B0604020202020204" pitchFamily="34" charset="0"/>
                <a:cs typeface="+mn-cs"/>
              </a:rPr>
              <a:t> des VG am zugewiesenen Wohnsitz (§ 52 Nr. 2 S. 3 VwGO)</a:t>
            </a:r>
          </a:p>
          <a:p>
            <a:pPr marL="452438" indent="-452438" algn="just" hangingPunct="0">
              <a:spcAft>
                <a:spcPts val="0"/>
              </a:spcAft>
              <a:buClrTx/>
              <a:buFont typeface="Arial" panose="020B0604020202020204" pitchFamily="34" charset="0"/>
              <a:buChar char="•"/>
              <a:defRPr/>
            </a:pPr>
            <a:endParaRPr lang="de-DE" altLang="de-DE" sz="2000" dirty="0" smtClean="0">
              <a:solidFill>
                <a:srgbClr val="000000"/>
              </a:solidFill>
              <a:latin typeface="Arial" panose="020B0604020202020204" pitchFamily="34" charset="0"/>
              <a:cs typeface="+mn-cs"/>
            </a:endParaRPr>
          </a:p>
          <a:p>
            <a:pPr marL="452438" indent="-452438" algn="just" hangingPunct="0">
              <a:spcAft>
                <a:spcPts val="0"/>
              </a:spcAft>
              <a:buClrTx/>
              <a:buFont typeface="Arial" panose="020B0604020202020204" pitchFamily="34" charset="0"/>
              <a:buChar char="•"/>
              <a:defRPr/>
            </a:pPr>
            <a:r>
              <a:rPr lang="de-DE" altLang="de-DE" sz="2000" b="1" dirty="0" smtClean="0">
                <a:solidFill>
                  <a:srgbClr val="000000"/>
                </a:solidFill>
                <a:latin typeface="Arial" panose="020B0604020202020204" pitchFamily="34" charset="0"/>
                <a:cs typeface="+mn-cs"/>
              </a:rPr>
              <a:t>Gerichtskostenfreiheit</a:t>
            </a:r>
            <a:r>
              <a:rPr lang="de-DE" altLang="de-DE" sz="2000" dirty="0" smtClean="0">
                <a:solidFill>
                  <a:srgbClr val="000000"/>
                </a:solidFill>
                <a:latin typeface="Arial" panose="020B0604020202020204" pitchFamily="34" charset="0"/>
                <a:cs typeface="+mn-cs"/>
              </a:rPr>
              <a:t> (§ 83b AsylG)</a:t>
            </a:r>
          </a:p>
          <a:p>
            <a:pPr marL="452438" indent="-452438" algn="just" hangingPunct="0">
              <a:spcAft>
                <a:spcPts val="0"/>
              </a:spcAft>
              <a:buClrTx/>
              <a:buFont typeface="Arial" panose="020B0604020202020204" pitchFamily="34" charset="0"/>
              <a:buChar char="•"/>
              <a:defRPr/>
            </a:pPr>
            <a:endParaRPr lang="de-DE" altLang="de-DE" sz="2000" dirty="0" smtClean="0">
              <a:solidFill>
                <a:srgbClr val="000000"/>
              </a:solidFill>
              <a:latin typeface="Arial" panose="020B0604020202020204" pitchFamily="34" charset="0"/>
              <a:cs typeface="+mn-cs"/>
            </a:endParaRPr>
          </a:p>
          <a:p>
            <a:pPr marL="733425" lvl="1" algn="just" hangingPunct="0">
              <a:spcAft>
                <a:spcPts val="0"/>
              </a:spcAft>
              <a:buClrTx/>
              <a:buFontTx/>
              <a:buChar char="-"/>
              <a:defRPr/>
            </a:pPr>
            <a:r>
              <a:rPr lang="de-DE" altLang="de-DE" dirty="0" smtClean="0">
                <a:solidFill>
                  <a:srgbClr val="000000"/>
                </a:solidFill>
                <a:latin typeface="Arial" panose="020B0604020202020204" pitchFamily="34" charset="0"/>
                <a:cs typeface="+mn-cs"/>
              </a:rPr>
              <a:t>keine Pflicht zur Erstattung von Gerichtskosten (einschl. Dolmetscher- und Gutachterkosten)</a:t>
            </a:r>
          </a:p>
          <a:p>
            <a:pPr marL="733425" lvl="1" algn="just" hangingPunct="0">
              <a:spcAft>
                <a:spcPts val="0"/>
              </a:spcAft>
              <a:buClrTx/>
              <a:buFontTx/>
              <a:buChar char="-"/>
              <a:defRPr/>
            </a:pPr>
            <a:r>
              <a:rPr lang="de-DE" altLang="de-DE" dirty="0" smtClean="0">
                <a:solidFill>
                  <a:srgbClr val="000000"/>
                </a:solidFill>
                <a:latin typeface="Arial" panose="020B0604020202020204" pitchFamily="34" charset="0"/>
                <a:cs typeface="+mn-cs"/>
              </a:rPr>
              <a:t>Anwaltskosten werden wie üblich berechnet (vgl. § 30 RVG)</a:t>
            </a: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3100" dirty="0" smtClean="0">
              <a:solidFill>
                <a:srgbClr val="000000"/>
              </a:solidFill>
              <a:latin typeface="Arial" panose="020B0604020202020204" pitchFamily="34" charset="0"/>
              <a:cs typeface="+mn-cs"/>
            </a:endParaRPr>
          </a:p>
        </p:txBody>
      </p:sp>
      <p:pic>
        <p:nvPicPr>
          <p:cNvPr id="1945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smtClean="0">
                <a:solidFill>
                  <a:srgbClr val="000000"/>
                </a:solidFill>
                <a:latin typeface="Arial" panose="020B0604020202020204" pitchFamily="34" charset="0"/>
              </a:rPr>
              <a:t>RaVG </a:t>
            </a:r>
            <a:r>
              <a:rPr lang="de-DE" altLang="de-DE" sz="1400" dirty="0">
                <a:solidFill>
                  <a:srgbClr val="000000"/>
                </a:solidFill>
                <a:latin typeface="Arial" panose="020B0604020202020204" pitchFamily="34" charset="0"/>
              </a:rPr>
              <a:t>Dr. Philipp Wittmann (VG Karlsruhe / Wissenschaftlicher Mitarbeiter am BVerfG) – </a:t>
            </a:r>
            <a:r>
              <a:rPr lang="de-DE" altLang="de-DE" sz="1400" dirty="0" smtClean="0">
                <a:solidFill>
                  <a:srgbClr val="000000"/>
                </a:solidFill>
                <a:latin typeface="Arial" panose="020B0604020202020204" pitchFamily="34" charset="0"/>
              </a:rPr>
              <a:t>Rechtsschutz</a:t>
            </a:r>
            <a:r>
              <a:rPr lang="de-DE" altLang="de-DE" sz="1400" dirty="0">
                <a:solidFill>
                  <a:srgbClr val="000000"/>
                </a:solidFill>
                <a:latin typeface="Arial" panose="020B0604020202020204" pitchFamily="34" charset="0"/>
              </a:rPr>
              <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pic>
        <p:nvPicPr>
          <p:cNvPr id="6" name="Grafik 5">
            <a:extLst>
              <a:ext uri="{FF2B5EF4-FFF2-40B4-BE49-F238E27FC236}">
                <a16:creationId xmlns:a16="http://schemas.microsoft.com/office/drawing/2014/main" id="{77093684-B438-49BA-9161-47633F049BCE}"/>
              </a:ext>
            </a:extLst>
          </p:cNvPr>
          <p:cNvPicPr>
            <a:picLocks noChangeAspect="1"/>
          </p:cNvPicPr>
          <p:nvPr/>
        </p:nvPicPr>
        <p:blipFill>
          <a:blip r:embed="rId5"/>
          <a:stretch>
            <a:fillRect/>
          </a:stretch>
        </p:blipFill>
        <p:spPr>
          <a:xfrm>
            <a:off x="8208664" y="1547589"/>
            <a:ext cx="1723961" cy="961971"/>
          </a:xfrm>
          <a:prstGeom prst="rect">
            <a:avLst/>
          </a:prstGeom>
        </p:spPr>
      </p:pic>
    </p:spTree>
    <p:extLst>
      <p:ext uri="{BB962C8B-B14F-4D97-AF65-F5344CB8AC3E}">
        <p14:creationId xmlns:p14="http://schemas.microsoft.com/office/powerpoint/2010/main" val="307612491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075">
                                            <p:txEl>
                                              <p:pRg st="2" end="2"/>
                                            </p:txEl>
                                          </p:spTgt>
                                        </p:tgtEl>
                                        <p:attrNameLst>
                                          <p:attrName>style.visibility</p:attrName>
                                        </p:attrNameLst>
                                      </p:cBhvr>
                                      <p:to>
                                        <p:strVal val="visible"/>
                                      </p:to>
                                    </p:set>
                                    <p:animEffect transition="in" filter="fade">
                                      <p:cBhvr>
                                        <p:cTn id="13" dur="1000"/>
                                        <p:tgtEl>
                                          <p:spTgt spid="3075">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075">
                                            <p:txEl>
                                              <p:pRg st="4" end="4"/>
                                            </p:txEl>
                                          </p:spTgt>
                                        </p:tgtEl>
                                        <p:attrNameLst>
                                          <p:attrName>style.visibility</p:attrName>
                                        </p:attrNameLst>
                                      </p:cBhvr>
                                      <p:to>
                                        <p:strVal val="visible"/>
                                      </p:to>
                                    </p:set>
                                    <p:animEffect transition="in" filter="fade">
                                      <p:cBhvr>
                                        <p:cTn id="18" dur="1000"/>
                                        <p:tgtEl>
                                          <p:spTgt spid="3075">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075">
                                            <p:txEl>
                                              <p:pRg st="5" end="5"/>
                                            </p:txEl>
                                          </p:spTgt>
                                        </p:tgtEl>
                                        <p:attrNameLst>
                                          <p:attrName>style.visibility</p:attrName>
                                        </p:attrNameLst>
                                      </p:cBhvr>
                                      <p:to>
                                        <p:strVal val="visible"/>
                                      </p:to>
                                    </p:set>
                                    <p:animEffect transition="in" filter="fade">
                                      <p:cBhvr>
                                        <p:cTn id="23" dur="1000"/>
                                        <p:tgtEl>
                                          <p:spTgt spid="3075">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075">
                                            <p:txEl>
                                              <p:pRg st="6" end="6"/>
                                            </p:txEl>
                                          </p:spTgt>
                                        </p:tgtEl>
                                        <p:attrNameLst>
                                          <p:attrName>style.visibility</p:attrName>
                                        </p:attrNameLst>
                                      </p:cBhvr>
                                      <p:to>
                                        <p:strVal val="visible"/>
                                      </p:to>
                                    </p:set>
                                    <p:animEffect transition="in" filter="fade">
                                      <p:cBhvr>
                                        <p:cTn id="28" dur="1000"/>
                                        <p:tgtEl>
                                          <p:spTgt spid="3075">
                                            <p:txEl>
                                              <p:pRg st="6" end="6"/>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075">
                                            <p:txEl>
                                              <p:pRg st="8" end="8"/>
                                            </p:txEl>
                                          </p:spTgt>
                                        </p:tgtEl>
                                        <p:attrNameLst>
                                          <p:attrName>style.visibility</p:attrName>
                                        </p:attrNameLst>
                                      </p:cBhvr>
                                      <p:to>
                                        <p:strVal val="visible"/>
                                      </p:to>
                                    </p:set>
                                    <p:animEffect transition="in" filter="fade">
                                      <p:cBhvr>
                                        <p:cTn id="33" dur="1000"/>
                                        <p:tgtEl>
                                          <p:spTgt spid="3075">
                                            <p:txEl>
                                              <p:pRg st="8" end="8"/>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3075">
                                            <p:txEl>
                                              <p:pRg st="10" end="10"/>
                                            </p:txEl>
                                          </p:spTgt>
                                        </p:tgtEl>
                                        <p:attrNameLst>
                                          <p:attrName>style.visibility</p:attrName>
                                        </p:attrNameLst>
                                      </p:cBhvr>
                                      <p:to>
                                        <p:strVal val="visible"/>
                                      </p:to>
                                    </p:set>
                                    <p:animEffect transition="in" filter="fade">
                                      <p:cBhvr>
                                        <p:cTn id="38" dur="1000"/>
                                        <p:tgtEl>
                                          <p:spTgt spid="3075">
                                            <p:txEl>
                                              <p:pRg st="10" end="10"/>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3075">
                                            <p:txEl>
                                              <p:pRg st="12" end="12"/>
                                            </p:txEl>
                                          </p:spTgt>
                                        </p:tgtEl>
                                        <p:attrNameLst>
                                          <p:attrName>style.visibility</p:attrName>
                                        </p:attrNameLst>
                                      </p:cBhvr>
                                      <p:to>
                                        <p:strVal val="visible"/>
                                      </p:to>
                                    </p:set>
                                    <p:animEffect transition="in" filter="fade">
                                      <p:cBhvr>
                                        <p:cTn id="43" dur="1000"/>
                                        <p:tgtEl>
                                          <p:spTgt spid="3075">
                                            <p:txEl>
                                              <p:pRg st="12" end="12"/>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3075">
                                            <p:txEl>
                                              <p:pRg st="13" end="13"/>
                                            </p:txEl>
                                          </p:spTgt>
                                        </p:tgtEl>
                                        <p:attrNameLst>
                                          <p:attrName>style.visibility</p:attrName>
                                        </p:attrNameLst>
                                      </p:cBhvr>
                                      <p:to>
                                        <p:strVal val="visible"/>
                                      </p:to>
                                    </p:set>
                                    <p:animEffect transition="in" filter="fade">
                                      <p:cBhvr>
                                        <p:cTn id="48" dur="1000"/>
                                        <p:tgtEl>
                                          <p:spTgt spid="3075">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0700" y="895350"/>
            <a:ext cx="9072563"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800" b="1" dirty="0" smtClean="0">
                <a:solidFill>
                  <a:srgbClr val="000000"/>
                </a:solidFill>
                <a:latin typeface="Arial" panose="020B0604020202020204" pitchFamily="34" charset="0"/>
                <a:cs typeface="+mn-cs"/>
              </a:rPr>
              <a:t>III. Besonderheiten des AsylG gegenüber der VwGO – Beschleunigung im Eilrechtsschutzverfahren (I)</a:t>
            </a: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800" dirty="0">
              <a:solidFill>
                <a:srgbClr val="000000"/>
              </a:solidFill>
              <a:latin typeface="Arial" panose="020B0604020202020204" pitchFamily="34" charset="0"/>
              <a:cs typeface="+mn-cs"/>
            </a:endParaRPr>
          </a:p>
          <a:p>
            <a:pPr marL="452438" indent="-452438" algn="just" hangingPunct="0">
              <a:spcAft>
                <a:spcPts val="60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b="1" dirty="0" smtClean="0">
                <a:solidFill>
                  <a:srgbClr val="000000"/>
                </a:solidFill>
                <a:latin typeface="Arial" panose="020B0604020202020204" pitchFamily="34" charset="0"/>
                <a:cs typeface="+mn-cs"/>
              </a:rPr>
              <a:t>Fristenbindung</a:t>
            </a:r>
            <a:r>
              <a:rPr lang="de-DE" altLang="de-DE" sz="2000" dirty="0" smtClean="0">
                <a:solidFill>
                  <a:srgbClr val="000000"/>
                </a:solidFill>
                <a:latin typeface="Arial" panose="020B0604020202020204" pitchFamily="34" charset="0"/>
                <a:cs typeface="+mn-cs"/>
              </a:rPr>
              <a:t> für Eilrechtsschutzanträge nach § 80 Abs. 5 VwGO bei</a:t>
            </a:r>
          </a:p>
          <a:p>
            <a:pPr marL="452438" indent="-452438" algn="just" hangingPunct="0">
              <a:spcAft>
                <a:spcPts val="60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806450" lvl="1"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Ablehnung als offensichtlich unbegründet (§ 36 Abs. 3 AsylG)</a:t>
            </a:r>
          </a:p>
          <a:p>
            <a:pPr marL="806450" lvl="1"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endgültiger Verfahrenseinstellung wg. Nichtbetreibens (§ 33 Abs. 6 AsylG) </a:t>
            </a:r>
          </a:p>
          <a:p>
            <a:pPr marL="806450" lvl="1"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Abschiebungsanordnung in Drittstaat / </a:t>
            </a:r>
            <a:r>
              <a:rPr lang="de-DE" altLang="de-DE" dirty="0" err="1" smtClean="0">
                <a:solidFill>
                  <a:srgbClr val="000000"/>
                </a:solidFill>
                <a:latin typeface="Arial" panose="020B0604020202020204" pitchFamily="34" charset="0"/>
                <a:cs typeface="+mn-cs"/>
              </a:rPr>
              <a:t>Dublinstaat</a:t>
            </a:r>
            <a:r>
              <a:rPr lang="de-DE" altLang="de-DE" dirty="0" smtClean="0">
                <a:solidFill>
                  <a:srgbClr val="000000"/>
                </a:solidFill>
                <a:latin typeface="Arial" panose="020B0604020202020204" pitchFamily="34" charset="0"/>
                <a:cs typeface="+mn-cs"/>
              </a:rPr>
              <a:t> (§ 34a Abs. 2 AsylG)</a:t>
            </a:r>
          </a:p>
          <a:p>
            <a:pPr marL="806450" lvl="1" algn="just" hangingPunct="0">
              <a:spcAft>
                <a:spcPts val="60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Abschiebungsandrohung nach Anerkennung in EU-Staat / sicherem Drittstaat   (§§ 36 Abs. 3, § 29 Abs. 1 Nr. 2 und 4 AsylG)</a:t>
            </a:r>
          </a:p>
          <a:p>
            <a:pPr marL="452438" indent="-452438" algn="just" hangingPunct="0">
              <a:spcAft>
                <a:spcPts val="60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452438" indent="-452438" algn="just" hangingPunct="0">
              <a:spcAft>
                <a:spcPts val="60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Beschränkung der Akteneinsicht (§ 82 AsylG), dafür (teilweise) Vorab-übermittlung einer Aktenkopie bei </a:t>
            </a:r>
            <a:r>
              <a:rPr lang="de-DE" altLang="de-DE" sz="2000" dirty="0" err="1" smtClean="0">
                <a:solidFill>
                  <a:srgbClr val="000000"/>
                </a:solidFill>
                <a:latin typeface="Arial" panose="020B0604020202020204" pitchFamily="34" charset="0"/>
                <a:cs typeface="+mn-cs"/>
              </a:rPr>
              <a:t>Bescheidzustellung</a:t>
            </a:r>
            <a:r>
              <a:rPr lang="de-DE" altLang="de-DE" sz="2000" dirty="0" smtClean="0">
                <a:solidFill>
                  <a:srgbClr val="000000"/>
                </a:solidFill>
                <a:latin typeface="Arial" panose="020B0604020202020204" pitchFamily="34" charset="0"/>
                <a:cs typeface="+mn-cs"/>
              </a:rPr>
              <a:t> (§ 36 Abs. 2 AsylG)</a:t>
            </a:r>
          </a:p>
          <a:p>
            <a:pPr marL="452438" indent="-452438"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b="1" dirty="0" smtClean="0">
              <a:solidFill>
                <a:srgbClr val="000000"/>
              </a:solidFill>
              <a:latin typeface="Arial" panose="020B0604020202020204" pitchFamily="34" charset="0"/>
              <a:cs typeface="+mn-cs"/>
            </a:endParaRPr>
          </a:p>
          <a:p>
            <a:pPr marL="452438" indent="-452438"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b="1" dirty="0" smtClean="0">
                <a:solidFill>
                  <a:srgbClr val="000000"/>
                </a:solidFill>
                <a:latin typeface="Arial" panose="020B0604020202020204" pitchFamily="34" charset="0"/>
                <a:cs typeface="+mn-cs"/>
              </a:rPr>
              <a:t>vollständiger Rechtsmittelausschluss</a:t>
            </a:r>
            <a:r>
              <a:rPr lang="de-DE" altLang="de-DE" sz="2000" dirty="0" smtClean="0">
                <a:solidFill>
                  <a:srgbClr val="000000"/>
                </a:solidFill>
                <a:latin typeface="Arial" panose="020B0604020202020204" pitchFamily="34" charset="0"/>
                <a:cs typeface="+mn-cs"/>
              </a:rPr>
              <a:t> im </a:t>
            </a:r>
            <a:r>
              <a:rPr lang="de-DE" altLang="de-DE" sz="2000" dirty="0" err="1" smtClean="0">
                <a:solidFill>
                  <a:srgbClr val="000000"/>
                </a:solidFill>
                <a:latin typeface="Arial" panose="020B0604020202020204" pitchFamily="34" charset="0"/>
                <a:cs typeface="+mn-cs"/>
              </a:rPr>
              <a:t>Eilrechtsschutzverf</a:t>
            </a:r>
            <a:r>
              <a:rPr lang="de-DE" altLang="de-DE" sz="2000" dirty="0" smtClean="0">
                <a:solidFill>
                  <a:srgbClr val="000000"/>
                </a:solidFill>
                <a:latin typeface="Arial" panose="020B0604020202020204" pitchFamily="34" charset="0"/>
                <a:cs typeface="+mn-cs"/>
              </a:rPr>
              <a:t>. (§ 80 AsylG)</a:t>
            </a:r>
          </a:p>
          <a:p>
            <a:pPr marL="452438" indent="-452438"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827087" lvl="0" indent="-285750" algn="just" hangingPunct="0">
              <a:spcAft>
                <a:spcPts val="600"/>
              </a:spcAft>
              <a:buClrTx/>
              <a:buSz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aktuell: Auflockerungsversuche wiederholt gescheitert (BT-Drs. 18/11546; 18/12646, 18/12360)</a:t>
            </a:r>
          </a:p>
          <a:p>
            <a:pPr marL="827087" lvl="0" indent="-285750" algn="just" hangingPunct="0">
              <a:spcAft>
                <a:spcPts val="600"/>
              </a:spcAft>
              <a:buClrTx/>
              <a:buSz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stattdessen Einführung der (Zulassungs-)Sprungrevision in der Hauptsache</a:t>
            </a:r>
          </a:p>
          <a:p>
            <a:pPr marL="452438" indent="-452438"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3100" dirty="0" smtClean="0">
              <a:solidFill>
                <a:srgbClr val="000000"/>
              </a:solidFill>
              <a:latin typeface="Arial" panose="020B0604020202020204" pitchFamily="34" charset="0"/>
              <a:cs typeface="+mn-cs"/>
            </a:endParaRPr>
          </a:p>
        </p:txBody>
      </p:sp>
      <p:pic>
        <p:nvPicPr>
          <p:cNvPr id="2150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smtClean="0">
                <a:solidFill>
                  <a:srgbClr val="000000"/>
                </a:solidFill>
                <a:latin typeface="Arial" panose="020B0604020202020204" pitchFamily="34" charset="0"/>
              </a:rPr>
              <a:t>RaVG </a:t>
            </a:r>
            <a:r>
              <a:rPr lang="de-DE" altLang="de-DE" sz="1400" dirty="0">
                <a:solidFill>
                  <a:srgbClr val="000000"/>
                </a:solidFill>
                <a:latin typeface="Arial" panose="020B0604020202020204" pitchFamily="34" charset="0"/>
              </a:rPr>
              <a:t>Dr. Philipp Wittmann (VG Karlsruhe / Wissenschaftlicher Mitarbeiter am BVerfG) – </a:t>
            </a:r>
            <a:r>
              <a:rPr lang="de-DE" altLang="de-DE" sz="1400" dirty="0" smtClean="0">
                <a:solidFill>
                  <a:srgbClr val="000000"/>
                </a:solidFill>
                <a:latin typeface="Arial" panose="020B0604020202020204" pitchFamily="34" charset="0"/>
              </a:rPr>
              <a:t>Rechtsschutz</a:t>
            </a:r>
            <a:r>
              <a:rPr lang="de-DE" altLang="de-DE" sz="1400" dirty="0">
                <a:solidFill>
                  <a:srgbClr val="000000"/>
                </a:solidFill>
                <a:latin typeface="Arial" panose="020B0604020202020204" pitchFamily="34" charset="0"/>
              </a:rPr>
              <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pic>
        <p:nvPicPr>
          <p:cNvPr id="6" name="Grafik 5">
            <a:extLst>
              <a:ext uri="{FF2B5EF4-FFF2-40B4-BE49-F238E27FC236}">
                <a16:creationId xmlns:a16="http://schemas.microsoft.com/office/drawing/2014/main" id="{77093684-B438-49BA-9161-47633F049BCE}"/>
              </a:ext>
            </a:extLst>
          </p:cNvPr>
          <p:cNvPicPr>
            <a:picLocks noChangeAspect="1"/>
          </p:cNvPicPr>
          <p:nvPr/>
        </p:nvPicPr>
        <p:blipFill>
          <a:blip r:embed="rId5"/>
          <a:stretch>
            <a:fillRect/>
          </a:stretch>
        </p:blipFill>
        <p:spPr>
          <a:xfrm>
            <a:off x="8712720" y="2339677"/>
            <a:ext cx="1168575" cy="65206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075">
                                            <p:txEl>
                                              <p:pRg st="2" end="2"/>
                                            </p:txEl>
                                          </p:spTgt>
                                        </p:tgtEl>
                                        <p:attrNameLst>
                                          <p:attrName>style.visibility</p:attrName>
                                        </p:attrNameLst>
                                      </p:cBhvr>
                                      <p:to>
                                        <p:strVal val="visible"/>
                                      </p:to>
                                    </p:set>
                                    <p:animEffect transition="in" filter="fade">
                                      <p:cBhvr>
                                        <p:cTn id="13" dur="1000"/>
                                        <p:tgtEl>
                                          <p:spTgt spid="3075">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075">
                                            <p:txEl>
                                              <p:pRg st="4" end="4"/>
                                            </p:txEl>
                                          </p:spTgt>
                                        </p:tgtEl>
                                        <p:attrNameLst>
                                          <p:attrName>style.visibility</p:attrName>
                                        </p:attrNameLst>
                                      </p:cBhvr>
                                      <p:to>
                                        <p:strVal val="visible"/>
                                      </p:to>
                                    </p:set>
                                    <p:animEffect transition="in" filter="fade">
                                      <p:cBhvr>
                                        <p:cTn id="18" dur="1000"/>
                                        <p:tgtEl>
                                          <p:spTgt spid="3075">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075">
                                            <p:txEl>
                                              <p:pRg st="5" end="5"/>
                                            </p:txEl>
                                          </p:spTgt>
                                        </p:tgtEl>
                                        <p:attrNameLst>
                                          <p:attrName>style.visibility</p:attrName>
                                        </p:attrNameLst>
                                      </p:cBhvr>
                                      <p:to>
                                        <p:strVal val="visible"/>
                                      </p:to>
                                    </p:set>
                                    <p:animEffect transition="in" filter="fade">
                                      <p:cBhvr>
                                        <p:cTn id="23" dur="1000"/>
                                        <p:tgtEl>
                                          <p:spTgt spid="3075">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075">
                                            <p:txEl>
                                              <p:pRg st="6" end="6"/>
                                            </p:txEl>
                                          </p:spTgt>
                                        </p:tgtEl>
                                        <p:attrNameLst>
                                          <p:attrName>style.visibility</p:attrName>
                                        </p:attrNameLst>
                                      </p:cBhvr>
                                      <p:to>
                                        <p:strVal val="visible"/>
                                      </p:to>
                                    </p:set>
                                    <p:animEffect transition="in" filter="fade">
                                      <p:cBhvr>
                                        <p:cTn id="28" dur="1000"/>
                                        <p:tgtEl>
                                          <p:spTgt spid="3075">
                                            <p:txEl>
                                              <p:pRg st="6" end="6"/>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075">
                                            <p:txEl>
                                              <p:pRg st="7" end="7"/>
                                            </p:txEl>
                                          </p:spTgt>
                                        </p:tgtEl>
                                        <p:attrNameLst>
                                          <p:attrName>style.visibility</p:attrName>
                                        </p:attrNameLst>
                                      </p:cBhvr>
                                      <p:to>
                                        <p:strVal val="visible"/>
                                      </p:to>
                                    </p:set>
                                    <p:animEffect transition="in" filter="fade">
                                      <p:cBhvr>
                                        <p:cTn id="33" dur="1000"/>
                                        <p:tgtEl>
                                          <p:spTgt spid="3075">
                                            <p:txEl>
                                              <p:pRg st="7" end="7"/>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3075">
                                            <p:txEl>
                                              <p:pRg st="9" end="9"/>
                                            </p:txEl>
                                          </p:spTgt>
                                        </p:tgtEl>
                                        <p:attrNameLst>
                                          <p:attrName>style.visibility</p:attrName>
                                        </p:attrNameLst>
                                      </p:cBhvr>
                                      <p:to>
                                        <p:strVal val="visible"/>
                                      </p:to>
                                    </p:set>
                                    <p:animEffect transition="in" filter="fade">
                                      <p:cBhvr>
                                        <p:cTn id="38" dur="1000"/>
                                        <p:tgtEl>
                                          <p:spTgt spid="3075">
                                            <p:txEl>
                                              <p:pRg st="9" end="9"/>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3075">
                                            <p:txEl>
                                              <p:pRg st="11" end="11"/>
                                            </p:txEl>
                                          </p:spTgt>
                                        </p:tgtEl>
                                        <p:attrNameLst>
                                          <p:attrName>style.visibility</p:attrName>
                                        </p:attrNameLst>
                                      </p:cBhvr>
                                      <p:to>
                                        <p:strVal val="visible"/>
                                      </p:to>
                                    </p:set>
                                    <p:animEffect transition="in" filter="fade">
                                      <p:cBhvr>
                                        <p:cTn id="43" dur="1000"/>
                                        <p:tgtEl>
                                          <p:spTgt spid="3075">
                                            <p:txEl>
                                              <p:pRg st="11" end="11"/>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3075">
                                            <p:txEl>
                                              <p:pRg st="13" end="13"/>
                                            </p:txEl>
                                          </p:spTgt>
                                        </p:tgtEl>
                                        <p:attrNameLst>
                                          <p:attrName>style.visibility</p:attrName>
                                        </p:attrNameLst>
                                      </p:cBhvr>
                                      <p:to>
                                        <p:strVal val="visible"/>
                                      </p:to>
                                    </p:set>
                                    <p:animEffect transition="in" filter="fade">
                                      <p:cBhvr>
                                        <p:cTn id="48" dur="1000"/>
                                        <p:tgtEl>
                                          <p:spTgt spid="3075">
                                            <p:txEl>
                                              <p:pRg st="13" end="13"/>
                                            </p:txEl>
                                          </p:spTgt>
                                        </p:tgtEl>
                                      </p:cBhvr>
                                    </p:animEffect>
                                  </p:childTnLst>
                                </p:cTn>
                              </p:par>
                              <p:par>
                                <p:cTn id="49" presetID="10" presetClass="entr" presetSubtype="0" fill="hold" nodeType="withEffect">
                                  <p:stCondLst>
                                    <p:cond delay="0"/>
                                  </p:stCondLst>
                                  <p:childTnLst>
                                    <p:set>
                                      <p:cBhvr>
                                        <p:cTn id="50" dur="1" fill="hold">
                                          <p:stCondLst>
                                            <p:cond delay="0"/>
                                          </p:stCondLst>
                                        </p:cTn>
                                        <p:tgtEl>
                                          <p:spTgt spid="3075">
                                            <p:txEl>
                                              <p:pRg st="14" end="14"/>
                                            </p:txEl>
                                          </p:spTgt>
                                        </p:tgtEl>
                                        <p:attrNameLst>
                                          <p:attrName>style.visibility</p:attrName>
                                        </p:attrNameLst>
                                      </p:cBhvr>
                                      <p:to>
                                        <p:strVal val="visible"/>
                                      </p:to>
                                    </p:set>
                                    <p:animEffect transition="in" filter="fade">
                                      <p:cBhvr>
                                        <p:cTn id="51" dur="1000"/>
                                        <p:tgtEl>
                                          <p:spTgt spid="307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0700" y="895350"/>
            <a:ext cx="9072563"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800" b="1" dirty="0" smtClean="0">
                <a:solidFill>
                  <a:srgbClr val="000000"/>
                </a:solidFill>
                <a:latin typeface="Arial" panose="020B0604020202020204" pitchFamily="34" charset="0"/>
                <a:cs typeface="+mn-cs"/>
              </a:rPr>
              <a:t>III. Besonderheiten des AsylG gegenüber der VwGO – Beschleunigung im Eilrechtsschutzverfahren (II)</a:t>
            </a: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800" dirty="0">
              <a:solidFill>
                <a:srgbClr val="000000"/>
              </a:solidFill>
              <a:latin typeface="Arial" panose="020B0604020202020204" pitchFamily="34" charset="0"/>
              <a:cs typeface="+mn-cs"/>
            </a:endParaRPr>
          </a:p>
          <a:p>
            <a:pPr marL="452438" indent="-452438" algn="just" hangingPunct="0">
              <a:spcAft>
                <a:spcPts val="60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b="1" dirty="0" smtClean="0">
              <a:solidFill>
                <a:srgbClr val="000000"/>
              </a:solidFill>
              <a:latin typeface="Arial" panose="020B0604020202020204" pitchFamily="34" charset="0"/>
              <a:cs typeface="+mn-cs"/>
            </a:endParaRPr>
          </a:p>
          <a:p>
            <a:pPr marL="452438" indent="-452438" algn="just" hangingPunct="0">
              <a:spcAft>
                <a:spcPts val="60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b="1" dirty="0" smtClean="0">
                <a:solidFill>
                  <a:srgbClr val="000000"/>
                </a:solidFill>
                <a:latin typeface="Arial" panose="020B0604020202020204" pitchFamily="34" charset="0"/>
                <a:cs typeface="+mn-cs"/>
              </a:rPr>
              <a:t>Verschärfung des Prüfungsmaßstabs </a:t>
            </a:r>
            <a:r>
              <a:rPr lang="de-DE" altLang="de-DE" sz="2000" dirty="0" smtClean="0">
                <a:solidFill>
                  <a:srgbClr val="000000"/>
                </a:solidFill>
                <a:latin typeface="Arial" panose="020B0604020202020204" pitchFamily="34" charset="0"/>
                <a:cs typeface="+mn-cs"/>
              </a:rPr>
              <a:t>in Fällen des § 36 Abs. 4 AsylG </a:t>
            </a:r>
          </a:p>
          <a:p>
            <a:pPr marL="827087" indent="-285750" algn="just" hangingPunct="0">
              <a:spcAft>
                <a:spcPts val="60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u="sng" dirty="0" smtClean="0">
                <a:solidFill>
                  <a:srgbClr val="000000"/>
                </a:solidFill>
                <a:latin typeface="Arial" panose="020B0604020202020204" pitchFamily="34" charset="0"/>
                <a:cs typeface="+mn-cs"/>
              </a:rPr>
              <a:t>Ausschluss der üblichen Folgenabwägung,</a:t>
            </a:r>
            <a:r>
              <a:rPr lang="de-DE" altLang="de-DE" dirty="0" smtClean="0">
                <a:solidFill>
                  <a:srgbClr val="000000"/>
                </a:solidFill>
                <a:latin typeface="Arial" panose="020B0604020202020204" pitchFamily="34" charset="0"/>
                <a:cs typeface="+mn-cs"/>
              </a:rPr>
              <a:t> d.h. Anordnung d. aufschiebenden Wirkung nur bei </a:t>
            </a:r>
            <a:r>
              <a:rPr lang="de-DE" altLang="de-DE" u="sng" dirty="0" smtClean="0">
                <a:solidFill>
                  <a:srgbClr val="000000"/>
                </a:solidFill>
                <a:latin typeface="Arial" panose="020B0604020202020204" pitchFamily="34" charset="0"/>
                <a:cs typeface="+mn-cs"/>
              </a:rPr>
              <a:t>„ernstlichen Zweifeln“</a:t>
            </a:r>
            <a:r>
              <a:rPr lang="de-DE" altLang="de-DE" dirty="0" smtClean="0">
                <a:solidFill>
                  <a:srgbClr val="000000"/>
                </a:solidFill>
                <a:latin typeface="Arial" panose="020B0604020202020204" pitchFamily="34" charset="0"/>
                <a:cs typeface="+mn-cs"/>
              </a:rPr>
              <a:t> (§ 36 Abs. 4 S. 1 AsylG)</a:t>
            </a:r>
          </a:p>
          <a:p>
            <a:pPr marL="827087" indent="-285750" algn="just" hangingPunct="0">
              <a:spcAft>
                <a:spcPts val="60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600" dirty="0" smtClean="0">
              <a:solidFill>
                <a:srgbClr val="000000"/>
              </a:solidFill>
              <a:latin typeface="Arial" panose="020B0604020202020204" pitchFamily="34" charset="0"/>
              <a:cs typeface="+mn-cs"/>
            </a:endParaRPr>
          </a:p>
          <a:p>
            <a:pPr marL="827087" indent="-285750" algn="just" hangingPunct="0">
              <a:spcAft>
                <a:spcPts val="60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keine Sachverhaltsermittlung durch VG, Präklusion (§ 36 Abs. 4 S. 2 – 3 AsylG) </a:t>
            </a:r>
          </a:p>
          <a:p>
            <a:pPr marL="827087" indent="-285750" algn="just" hangingPunct="0">
              <a:spcAft>
                <a:spcPts val="60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600" dirty="0" smtClean="0">
              <a:solidFill>
                <a:srgbClr val="000000"/>
              </a:solidFill>
              <a:latin typeface="Arial" panose="020B0604020202020204" pitchFamily="34" charset="0"/>
              <a:cs typeface="+mn-cs"/>
            </a:endParaRPr>
          </a:p>
          <a:p>
            <a:pPr marL="827087" indent="-285750" algn="just" hangingPunct="0">
              <a:spcAft>
                <a:spcPts val="60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Anwendungsbereich: </a:t>
            </a:r>
          </a:p>
          <a:p>
            <a:pPr marL="1171575" lvl="1" algn="just" hangingPunct="0">
              <a:spcAft>
                <a:spcPts val="60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z.B. Überstellung in Staat, der bereits Schutz gewährt hat (§ 36 Abs. 1 und 3 AsylG)</a:t>
            </a:r>
          </a:p>
          <a:p>
            <a:pPr marL="1171575" lvl="1" algn="just" hangingPunct="0">
              <a:spcAft>
                <a:spcPts val="60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z.B. Ablehnung des Antrags als </a:t>
            </a:r>
            <a:r>
              <a:rPr lang="de-DE" altLang="de-DE" sz="1600" b="1" dirty="0" smtClean="0">
                <a:solidFill>
                  <a:srgbClr val="000000"/>
                </a:solidFill>
                <a:latin typeface="Arial" panose="020B0604020202020204" pitchFamily="34" charset="0"/>
                <a:cs typeface="+mn-cs"/>
              </a:rPr>
              <a:t>offensichtlich</a:t>
            </a:r>
            <a:r>
              <a:rPr lang="de-DE" altLang="de-DE" sz="1600" dirty="0" smtClean="0">
                <a:solidFill>
                  <a:srgbClr val="000000"/>
                </a:solidFill>
                <a:latin typeface="Arial" panose="020B0604020202020204" pitchFamily="34" charset="0"/>
                <a:cs typeface="+mn-cs"/>
              </a:rPr>
              <a:t> unbegründet (§ 36 Abs. 1, Abs. 3 AsylG) </a:t>
            </a:r>
          </a:p>
          <a:p>
            <a:pPr marL="1171575" lvl="1" algn="just" hangingPunct="0">
              <a:spcAft>
                <a:spcPts val="60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z.B. Ablehnung des Asylfolgeantrags als unzulässig (mit Abschiebungsandrohung); § 71 Abs. 4 i.V.m. § 36 Abs. 3 S. 1 AsylG</a:t>
            </a:r>
          </a:p>
          <a:p>
            <a:pPr marL="1171575" lvl="1" algn="just" hangingPunct="0">
              <a:spcAft>
                <a:spcPts val="60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nicht aber z.B. bei Dublin-Eilanträgen (§ 34a Abs. 2 AsylG)</a:t>
            </a:r>
          </a:p>
          <a:p>
            <a:pPr marL="452438" indent="-452438" algn="just" hangingPunct="0">
              <a:spcAft>
                <a:spcPts val="60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452438" indent="-452438" algn="just" hangingPunct="0">
              <a:spcAft>
                <a:spcPts val="60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gesetzliches Leitbild: </a:t>
            </a:r>
            <a:r>
              <a:rPr lang="de-DE" altLang="de-DE" sz="2000" b="1" dirty="0" smtClean="0">
                <a:solidFill>
                  <a:srgbClr val="000000"/>
                </a:solidFill>
                <a:latin typeface="Arial" panose="020B0604020202020204" pitchFamily="34" charset="0"/>
                <a:cs typeface="+mn-cs"/>
              </a:rPr>
              <a:t>Entscheidung des VG binnen ein / zwei Wochen    </a:t>
            </a:r>
            <a:r>
              <a:rPr lang="de-DE" altLang="de-DE" sz="2000" dirty="0" smtClean="0">
                <a:solidFill>
                  <a:srgbClr val="000000"/>
                </a:solidFill>
                <a:latin typeface="Arial" panose="020B0604020202020204" pitchFamily="34" charset="0"/>
                <a:cs typeface="+mn-cs"/>
              </a:rPr>
              <a:t>(§ 36 Abs. 3    S. 5 – 7 AsylG) </a:t>
            </a:r>
          </a:p>
          <a:p>
            <a:pPr marL="452438" indent="-452438"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3100" dirty="0" smtClean="0">
              <a:solidFill>
                <a:srgbClr val="000000"/>
              </a:solidFill>
              <a:latin typeface="Arial" panose="020B0604020202020204" pitchFamily="34" charset="0"/>
              <a:cs typeface="+mn-cs"/>
            </a:endParaRPr>
          </a:p>
        </p:txBody>
      </p:sp>
      <p:pic>
        <p:nvPicPr>
          <p:cNvPr id="2150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smtClean="0">
                <a:solidFill>
                  <a:srgbClr val="000000"/>
                </a:solidFill>
                <a:latin typeface="Arial" panose="020B0604020202020204" pitchFamily="34" charset="0"/>
              </a:rPr>
              <a:t>RaVG </a:t>
            </a:r>
            <a:r>
              <a:rPr lang="de-DE" altLang="de-DE" sz="1400" dirty="0">
                <a:solidFill>
                  <a:srgbClr val="000000"/>
                </a:solidFill>
                <a:latin typeface="Arial" panose="020B0604020202020204" pitchFamily="34" charset="0"/>
              </a:rPr>
              <a:t>Dr. Philipp Wittmann (VG Karlsruhe / Wissenschaftlicher Mitarbeiter am BVerfG) – </a:t>
            </a:r>
            <a:r>
              <a:rPr lang="de-DE" altLang="de-DE" sz="1400" dirty="0" smtClean="0">
                <a:solidFill>
                  <a:srgbClr val="000000"/>
                </a:solidFill>
                <a:latin typeface="Arial" panose="020B0604020202020204" pitchFamily="34" charset="0"/>
              </a:rPr>
              <a:t>Rechtsschutz</a:t>
            </a:r>
            <a:r>
              <a:rPr lang="de-DE" altLang="de-DE" sz="1400" dirty="0">
                <a:solidFill>
                  <a:srgbClr val="000000"/>
                </a:solidFill>
                <a:latin typeface="Arial" panose="020B0604020202020204" pitchFamily="34" charset="0"/>
              </a:rPr>
              <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pic>
        <p:nvPicPr>
          <p:cNvPr id="8" name="Grafik 7">
            <a:extLst>
              <a:ext uri="{FF2B5EF4-FFF2-40B4-BE49-F238E27FC236}">
                <a16:creationId xmlns:a16="http://schemas.microsoft.com/office/drawing/2014/main" id="{77093684-B438-49BA-9161-47633F049BCE}"/>
              </a:ext>
            </a:extLst>
          </p:cNvPr>
          <p:cNvPicPr>
            <a:picLocks noChangeAspect="1"/>
          </p:cNvPicPr>
          <p:nvPr/>
        </p:nvPicPr>
        <p:blipFill>
          <a:blip r:embed="rId5"/>
          <a:stretch>
            <a:fillRect/>
          </a:stretch>
        </p:blipFill>
        <p:spPr>
          <a:xfrm>
            <a:off x="8784728" y="1763613"/>
            <a:ext cx="1168575" cy="652065"/>
          </a:xfrm>
          <a:prstGeom prst="rect">
            <a:avLst/>
          </a:prstGeom>
        </p:spPr>
      </p:pic>
    </p:spTree>
    <p:extLst>
      <p:ext uri="{BB962C8B-B14F-4D97-AF65-F5344CB8AC3E}">
        <p14:creationId xmlns:p14="http://schemas.microsoft.com/office/powerpoint/2010/main" val="1395410333"/>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075">
                                            <p:txEl>
                                              <p:pRg st="4" end="4"/>
                                            </p:txEl>
                                          </p:spTgt>
                                        </p:tgtEl>
                                        <p:attrNameLst>
                                          <p:attrName>style.visibility</p:attrName>
                                        </p:attrNameLst>
                                      </p:cBhvr>
                                      <p:to>
                                        <p:strVal val="visible"/>
                                      </p:to>
                                    </p:set>
                                    <p:animEffect transition="in" filter="fade">
                                      <p:cBhvr>
                                        <p:cTn id="13" dur="1000"/>
                                        <p:tgtEl>
                                          <p:spTgt spid="3075">
                                            <p:txEl>
                                              <p:pRg st="4" end="4"/>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075">
                                            <p:txEl>
                                              <p:pRg st="6" end="6"/>
                                            </p:txEl>
                                          </p:spTgt>
                                        </p:tgtEl>
                                        <p:attrNameLst>
                                          <p:attrName>style.visibility</p:attrName>
                                        </p:attrNameLst>
                                      </p:cBhvr>
                                      <p:to>
                                        <p:strVal val="visible"/>
                                      </p:to>
                                    </p:set>
                                    <p:animEffect transition="in" filter="fade">
                                      <p:cBhvr>
                                        <p:cTn id="18" dur="1000"/>
                                        <p:tgtEl>
                                          <p:spTgt spid="3075">
                                            <p:txEl>
                                              <p:pRg st="6" end="6"/>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075">
                                            <p:txEl>
                                              <p:pRg st="8" end="8"/>
                                            </p:txEl>
                                          </p:spTgt>
                                        </p:tgtEl>
                                        <p:attrNameLst>
                                          <p:attrName>style.visibility</p:attrName>
                                        </p:attrNameLst>
                                      </p:cBhvr>
                                      <p:to>
                                        <p:strVal val="visible"/>
                                      </p:to>
                                    </p:set>
                                    <p:animEffect transition="in" filter="fade">
                                      <p:cBhvr>
                                        <p:cTn id="23" dur="1000"/>
                                        <p:tgtEl>
                                          <p:spTgt spid="3075">
                                            <p:txEl>
                                              <p:pRg st="8" end="8"/>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075">
                                            <p:txEl>
                                              <p:pRg st="9" end="9"/>
                                            </p:txEl>
                                          </p:spTgt>
                                        </p:tgtEl>
                                        <p:attrNameLst>
                                          <p:attrName>style.visibility</p:attrName>
                                        </p:attrNameLst>
                                      </p:cBhvr>
                                      <p:to>
                                        <p:strVal val="visible"/>
                                      </p:to>
                                    </p:set>
                                    <p:animEffect transition="in" filter="fade">
                                      <p:cBhvr>
                                        <p:cTn id="28" dur="1000"/>
                                        <p:tgtEl>
                                          <p:spTgt spid="3075">
                                            <p:txEl>
                                              <p:pRg st="9" end="9"/>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075">
                                            <p:txEl>
                                              <p:pRg st="10" end="10"/>
                                            </p:txEl>
                                          </p:spTgt>
                                        </p:tgtEl>
                                        <p:attrNameLst>
                                          <p:attrName>style.visibility</p:attrName>
                                        </p:attrNameLst>
                                      </p:cBhvr>
                                      <p:to>
                                        <p:strVal val="visible"/>
                                      </p:to>
                                    </p:set>
                                    <p:animEffect transition="in" filter="fade">
                                      <p:cBhvr>
                                        <p:cTn id="33" dur="1000"/>
                                        <p:tgtEl>
                                          <p:spTgt spid="3075">
                                            <p:txEl>
                                              <p:pRg st="10" end="1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3075">
                                            <p:txEl>
                                              <p:pRg st="11" end="11"/>
                                            </p:txEl>
                                          </p:spTgt>
                                        </p:tgtEl>
                                        <p:attrNameLst>
                                          <p:attrName>style.visibility</p:attrName>
                                        </p:attrNameLst>
                                      </p:cBhvr>
                                      <p:to>
                                        <p:strVal val="visible"/>
                                      </p:to>
                                    </p:set>
                                    <p:animEffect transition="in" filter="fade">
                                      <p:cBhvr>
                                        <p:cTn id="38" dur="1000"/>
                                        <p:tgtEl>
                                          <p:spTgt spid="3075">
                                            <p:txEl>
                                              <p:pRg st="11" end="11"/>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3075">
                                            <p:txEl>
                                              <p:pRg st="12" end="12"/>
                                            </p:txEl>
                                          </p:spTgt>
                                        </p:tgtEl>
                                        <p:attrNameLst>
                                          <p:attrName>style.visibility</p:attrName>
                                        </p:attrNameLst>
                                      </p:cBhvr>
                                      <p:to>
                                        <p:strVal val="visible"/>
                                      </p:to>
                                    </p:set>
                                    <p:animEffect transition="in" filter="fade">
                                      <p:cBhvr>
                                        <p:cTn id="43" dur="1000"/>
                                        <p:tgtEl>
                                          <p:spTgt spid="3075">
                                            <p:txEl>
                                              <p:pRg st="12" end="12"/>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3075">
                                            <p:txEl>
                                              <p:pRg st="14" end="14"/>
                                            </p:txEl>
                                          </p:spTgt>
                                        </p:tgtEl>
                                        <p:attrNameLst>
                                          <p:attrName>style.visibility</p:attrName>
                                        </p:attrNameLst>
                                      </p:cBhvr>
                                      <p:to>
                                        <p:strVal val="visible"/>
                                      </p:to>
                                    </p:set>
                                    <p:animEffect transition="in" filter="fade">
                                      <p:cBhvr>
                                        <p:cTn id="48" dur="1000"/>
                                        <p:tgtEl>
                                          <p:spTgt spid="307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2"/>
          <p:cNvSpPr txBox="1">
            <a:spLocks noChangeArrowheads="1"/>
          </p:cNvSpPr>
          <p:nvPr/>
        </p:nvSpPr>
        <p:spPr bwMode="auto">
          <a:xfrm>
            <a:off x="520700" y="895350"/>
            <a:ext cx="9072563" cy="6181725"/>
          </a:xfrm>
          <a:prstGeom prst="rect">
            <a:avLst/>
          </a:prstGeom>
          <a:noFill/>
          <a:ln>
            <a:noFill/>
          </a:ln>
          <a:effectLst/>
          <a:extLst/>
        </p:spPr>
        <p:txBody>
          <a:bodyPr lIns="0" tIns="0" rIns="0" bIns="0"/>
          <a:lstStyle>
            <a:lvl1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ct val="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spcAft>
                <a:spcPts val="1413"/>
              </a:spcAft>
              <a:buClrTx/>
              <a:buFontTx/>
              <a:buNone/>
              <a:defRPr/>
            </a:pPr>
            <a:r>
              <a:rPr lang="de-DE" altLang="de-DE" sz="2800" b="1" dirty="0" smtClean="0">
                <a:solidFill>
                  <a:srgbClr val="000000"/>
                </a:solidFill>
                <a:latin typeface="Arial" panose="020B0604020202020204" pitchFamily="34" charset="0"/>
                <a:cs typeface="+mn-cs"/>
              </a:rPr>
              <a:t>III. Besonderheiten des AsylG gegenüber der VwGO – Beschleunigung im Hauptsacheverfahren</a:t>
            </a:r>
          </a:p>
          <a:p>
            <a:pPr marL="452438" indent="-452438" algn="just" hangingPunct="0">
              <a:spcAft>
                <a:spcPts val="60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b="1" dirty="0" smtClean="0">
                <a:solidFill>
                  <a:srgbClr val="000000"/>
                </a:solidFill>
                <a:latin typeface="Arial" panose="020B0604020202020204" pitchFamily="34" charset="0"/>
                <a:cs typeface="+mn-cs"/>
              </a:rPr>
              <a:t>Verkürzung der Klagefrist </a:t>
            </a:r>
            <a:r>
              <a:rPr lang="de-DE" altLang="de-DE" sz="2000" dirty="0" smtClean="0">
                <a:solidFill>
                  <a:srgbClr val="000000"/>
                </a:solidFill>
                <a:latin typeface="Arial" panose="020B0604020202020204" pitchFamily="34" charset="0"/>
                <a:cs typeface="+mn-cs"/>
              </a:rPr>
              <a:t>auf eine / zwei Wochen (§ 74 Abs. 1 AsylG)</a:t>
            </a:r>
          </a:p>
          <a:p>
            <a:pPr marL="452438" indent="-452438" algn="just" hangingPunct="0">
              <a:spcAft>
                <a:spcPts val="60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Klagebegründungsfrist mit fakultativer Präklusion (§ 74 Abs. 2 AsylG)</a:t>
            </a:r>
          </a:p>
          <a:p>
            <a:pPr marL="452438" indent="-452438" algn="just" hangingPunct="0">
              <a:spcAft>
                <a:spcPts val="60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Einstellung des Verfahrens wg. Nichtbetreibens des Verfahrens bereits einen Monat nach Aufforderung zum Betreiben (§ 81 AsylG)</a:t>
            </a:r>
          </a:p>
          <a:p>
            <a:pPr marL="452438" indent="-452438" algn="just" hangingPunct="0">
              <a:spcAft>
                <a:spcPts val="60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verkürzte Rechtsbehelfs- / Rechtsmittelfrist gegen Gerichtsbescheide (§ 78 Abs. 7 AsylG): 2 Wochen</a:t>
            </a:r>
          </a:p>
          <a:p>
            <a:pPr marL="452438" indent="-452438" algn="just" hangingPunct="0">
              <a:spcAft>
                <a:spcPts val="60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2000" dirty="0" smtClean="0">
                <a:solidFill>
                  <a:srgbClr val="000000"/>
                </a:solidFill>
                <a:latin typeface="Arial" panose="020B0604020202020204" pitchFamily="34" charset="0"/>
                <a:cs typeface="+mn-cs"/>
              </a:rPr>
              <a:t>starke </a:t>
            </a:r>
            <a:r>
              <a:rPr lang="de-DE" altLang="de-DE" sz="2000" b="1" dirty="0" smtClean="0">
                <a:solidFill>
                  <a:srgbClr val="000000"/>
                </a:solidFill>
                <a:latin typeface="Arial" panose="020B0604020202020204" pitchFamily="34" charset="0"/>
                <a:cs typeface="+mn-cs"/>
              </a:rPr>
              <a:t>Rechtswegbeschneidung: </a:t>
            </a:r>
          </a:p>
          <a:p>
            <a:pPr marL="80645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Ausschluss der Berufungszulassung durch das VG (§ 78 Abs. 2 AsylG)</a:t>
            </a:r>
          </a:p>
          <a:p>
            <a:pPr marL="1549400" lvl="1" indent="-342900" algn="just" hangingPunct="0">
              <a:spcAft>
                <a:spcPts val="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aktuelle Reformvorhaben gescheitert </a:t>
            </a:r>
            <a:r>
              <a:rPr lang="de-DE" altLang="de-DE" sz="1600" dirty="0">
                <a:solidFill>
                  <a:srgbClr val="000000"/>
                </a:solidFill>
                <a:latin typeface="Arial" panose="020B0604020202020204" pitchFamily="34" charset="0"/>
              </a:rPr>
              <a:t>(BT-Drs. 18/11546; 18/12646, 18/12360)</a:t>
            </a:r>
            <a:endParaRPr lang="de-DE" altLang="de-DE" sz="1600" dirty="0" smtClean="0">
              <a:solidFill>
                <a:srgbClr val="000000"/>
              </a:solidFill>
              <a:latin typeface="Arial" panose="020B0604020202020204" pitchFamily="34" charset="0"/>
              <a:cs typeface="+mn-cs"/>
            </a:endParaRPr>
          </a:p>
          <a:p>
            <a:pPr marL="1549400" lvl="1" indent="-342900" algn="just" hangingPunct="0">
              <a:spcAft>
                <a:spcPts val="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stattdessen: Möglichkeit der Zulassung der Sprungrevision</a:t>
            </a:r>
          </a:p>
          <a:p>
            <a:pPr marL="80645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dirty="0" smtClean="0">
                <a:solidFill>
                  <a:srgbClr val="000000"/>
                </a:solidFill>
                <a:latin typeface="Arial" panose="020B0604020202020204" pitchFamily="34" charset="0"/>
                <a:cs typeface="+mn-cs"/>
              </a:rPr>
              <a:t>Zulassung der Berufung durch OVG / VGH nur (§ 78 Abs. 3 AsylG)</a:t>
            </a:r>
          </a:p>
          <a:p>
            <a:pPr marL="1549400" lvl="1" indent="-342900" algn="just" hangingPunct="0">
              <a:spcAft>
                <a:spcPts val="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bei grundsätzlicher Bedeutung </a:t>
            </a:r>
          </a:p>
          <a:p>
            <a:pPr marL="1549400" lvl="1" indent="-342900" algn="just" hangingPunct="0">
              <a:spcAft>
                <a:spcPts val="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bei Divergenz zur obergerichtlichen Rechtsprechung</a:t>
            </a:r>
          </a:p>
          <a:p>
            <a:pPr marL="1549400" lvl="1" indent="-342900" algn="just" hangingPunct="0">
              <a:spcAft>
                <a:spcPts val="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dirty="0" smtClean="0">
                <a:solidFill>
                  <a:srgbClr val="000000"/>
                </a:solidFill>
                <a:latin typeface="Arial" panose="020B0604020202020204" pitchFamily="34" charset="0"/>
                <a:cs typeface="+mn-cs"/>
              </a:rPr>
              <a:t>bei Verfahrensfehlern </a:t>
            </a:r>
          </a:p>
          <a:p>
            <a:pPr marL="1549400" lvl="1" indent="-342900" algn="just" hangingPunct="0">
              <a:spcAft>
                <a:spcPts val="0"/>
              </a:spcAft>
              <a:buClrTx/>
              <a:buFont typeface="Courier New" panose="02070309020205020404" pitchFamily="49" charset="0"/>
              <a:buChar char="o"/>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sz="1600" b="1" dirty="0" smtClean="0">
                <a:solidFill>
                  <a:srgbClr val="000000"/>
                </a:solidFill>
                <a:latin typeface="Arial" panose="020B0604020202020204" pitchFamily="34" charset="0"/>
                <a:cs typeface="+mn-cs"/>
              </a:rPr>
              <a:t>Antrag auf Zulassung der Berufung kann </a:t>
            </a:r>
            <a:r>
              <a:rPr lang="de-DE" altLang="de-DE" sz="1600" b="1" u="sng" dirty="0" smtClean="0">
                <a:solidFill>
                  <a:srgbClr val="000000"/>
                </a:solidFill>
                <a:latin typeface="Arial" panose="020B0604020202020204" pitchFamily="34" charset="0"/>
                <a:cs typeface="+mn-cs"/>
              </a:rPr>
              <a:t>nicht</a:t>
            </a:r>
            <a:r>
              <a:rPr lang="de-DE" altLang="de-DE" sz="1600" b="1" dirty="0" smtClean="0">
                <a:solidFill>
                  <a:srgbClr val="000000"/>
                </a:solidFill>
                <a:latin typeface="Arial" panose="020B0604020202020204" pitchFamily="34" charset="0"/>
                <a:cs typeface="+mn-cs"/>
              </a:rPr>
              <a:t> auf ernstliche Zweifel </a:t>
            </a:r>
            <a:r>
              <a:rPr lang="de-DE" altLang="de-DE" sz="1600" dirty="0" smtClean="0">
                <a:solidFill>
                  <a:srgbClr val="000000"/>
                </a:solidFill>
                <a:latin typeface="Arial" panose="020B0604020202020204" pitchFamily="34" charset="0"/>
                <a:cs typeface="+mn-cs"/>
              </a:rPr>
              <a:t>an der inhaltlichen Richtigkeit der Entscheidung gestützt werden (!)</a:t>
            </a:r>
          </a:p>
          <a:p>
            <a:pPr marL="80645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r>
              <a:rPr lang="de-DE" altLang="de-DE" b="1" dirty="0" smtClean="0">
                <a:solidFill>
                  <a:srgbClr val="000000"/>
                </a:solidFill>
                <a:latin typeface="Arial" panose="020B0604020202020204" pitchFamily="34" charset="0"/>
                <a:cs typeface="+mn-cs"/>
              </a:rPr>
              <a:t>vollständiger Rechtsmittelausschluss </a:t>
            </a:r>
            <a:r>
              <a:rPr lang="de-DE" altLang="de-DE" dirty="0" smtClean="0">
                <a:solidFill>
                  <a:srgbClr val="000000"/>
                </a:solidFill>
                <a:latin typeface="Arial" panose="020B0604020202020204" pitchFamily="34" charset="0"/>
                <a:cs typeface="+mn-cs"/>
              </a:rPr>
              <a:t>bei Abweisung der Klage als offensichtlich unzulässig / unbegründet (§ 78 Abs. 1 AsylG)</a:t>
            </a:r>
          </a:p>
          <a:p>
            <a:pPr marL="463550"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dirty="0" smtClean="0">
              <a:solidFill>
                <a:srgbClr val="000000"/>
              </a:solidFill>
              <a:latin typeface="Arial" panose="020B0604020202020204" pitchFamily="34" charset="0"/>
              <a:cs typeface="+mn-cs"/>
            </a:endParaRPr>
          </a:p>
          <a:p>
            <a:pPr marL="342900" indent="-342900" algn="just" hangingPunct="0">
              <a:spcAft>
                <a:spcPts val="0"/>
              </a:spcAft>
              <a:buClrTx/>
              <a:buFont typeface="Arial" panose="020B0604020202020204" pitchFamily="34" charset="0"/>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algn="just" hangingPunct="0">
              <a:spcAft>
                <a:spcPts val="0"/>
              </a:spcAft>
              <a:buClrTx/>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342900" indent="-342900" algn="just" hangingPunct="0">
              <a:spcAft>
                <a:spcPts val="0"/>
              </a:spcAft>
              <a:buClrTx/>
              <a:buFontTx/>
              <a:buChar char="-"/>
              <a:tabLst>
                <a:tab pos="0"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pPr>
            <a:endParaRPr lang="de-DE" altLang="de-DE" sz="2000" dirty="0" smtClean="0">
              <a:solidFill>
                <a:srgbClr val="000000"/>
              </a:solidFill>
              <a:latin typeface="Arial" panose="020B0604020202020204" pitchFamily="34" charset="0"/>
              <a:cs typeface="+mn-cs"/>
            </a:endParaRPr>
          </a:p>
          <a:p>
            <a:pPr marL="457200" indent="-457200" algn="just" hangingPunct="0">
              <a:spcAft>
                <a:spcPts val="1413"/>
              </a:spcAft>
              <a:buClrTx/>
              <a:buFont typeface="Arial" panose="020B0604020202020204" pitchFamily="34" charset="0"/>
              <a:buChar char="•"/>
              <a:defRPr/>
            </a:pPr>
            <a:endParaRPr lang="de-DE" altLang="de-DE" sz="2000" dirty="0" smtClean="0">
              <a:solidFill>
                <a:srgbClr val="000000"/>
              </a:solidFill>
              <a:latin typeface="Arial" panose="020B0604020202020204" pitchFamily="34" charset="0"/>
              <a:cs typeface="+mn-cs"/>
            </a:endParaRPr>
          </a:p>
        </p:txBody>
      </p:sp>
      <p:pic>
        <p:nvPicPr>
          <p:cNvPr id="2355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0413" y="652463"/>
            <a:ext cx="6053137"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9088" y="742950"/>
            <a:ext cx="4359275" cy="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
          <p:cNvSpPr txBox="1">
            <a:spLocks noChangeArrowheads="1"/>
          </p:cNvSpPr>
          <p:nvPr/>
        </p:nvSpPr>
        <p:spPr bwMode="auto">
          <a:xfrm>
            <a:off x="503238" y="301625"/>
            <a:ext cx="907256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5pPr>
            <a:lvl6pPr marL="25146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6pPr>
            <a:lvl7pPr marL="29718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7pPr>
            <a:lvl8pPr marL="34290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8pPr>
            <a:lvl9pPr marL="3886200" indent="-228600" defTabSz="449263" fontAlgn="base">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8985250" algn="l"/>
              </a:tabLst>
              <a:defRPr>
                <a:solidFill>
                  <a:schemeClr val="bg1"/>
                </a:solidFill>
                <a:latin typeface="Calibri" panose="020F0502020204030204" pitchFamily="34" charset="0"/>
                <a:ea typeface="Microsoft YaHei" panose="020B0503020204020204" pitchFamily="34" charset="-122"/>
              </a:defRPr>
            </a:lvl9pPr>
          </a:lstStyle>
          <a:p>
            <a:pPr algn="ctr" hangingPunct="0">
              <a:buSzPct val="100000"/>
            </a:pPr>
            <a:r>
              <a:rPr lang="de-DE" altLang="de-DE" sz="1400" dirty="0" smtClean="0">
                <a:solidFill>
                  <a:srgbClr val="000000"/>
                </a:solidFill>
                <a:latin typeface="Arial" panose="020B0604020202020204" pitchFamily="34" charset="0"/>
              </a:rPr>
              <a:t>RaVG </a:t>
            </a:r>
            <a:r>
              <a:rPr lang="de-DE" altLang="de-DE" sz="1400" dirty="0">
                <a:solidFill>
                  <a:srgbClr val="000000"/>
                </a:solidFill>
                <a:latin typeface="Arial" panose="020B0604020202020204" pitchFamily="34" charset="0"/>
              </a:rPr>
              <a:t>Dr. Philipp Wittmann (VG Karlsruhe / Wissenschaftlicher Mitarbeiter am BVerfG) – </a:t>
            </a:r>
            <a:r>
              <a:rPr lang="de-DE" altLang="de-DE" sz="1400" dirty="0" smtClean="0">
                <a:solidFill>
                  <a:srgbClr val="000000"/>
                </a:solidFill>
                <a:latin typeface="Arial" panose="020B0604020202020204" pitchFamily="34" charset="0"/>
              </a:rPr>
              <a:t>Rechtsschutz</a:t>
            </a:r>
            <a:r>
              <a:rPr lang="de-DE" altLang="de-DE" sz="1400" dirty="0">
                <a:solidFill>
                  <a:srgbClr val="000000"/>
                </a:solidFill>
                <a:latin typeface="Arial" panose="020B0604020202020204" pitchFamily="34" charset="0"/>
              </a:rPr>
              <a:t/>
            </a:r>
            <a:br>
              <a:rPr lang="de-DE" altLang="de-DE" sz="1400" dirty="0">
                <a:solidFill>
                  <a:srgbClr val="000000"/>
                </a:solidFill>
                <a:latin typeface="Arial" panose="020B0604020202020204" pitchFamily="34" charset="0"/>
              </a:rPr>
            </a:br>
            <a:endParaRPr lang="de-DE" altLang="de-DE" sz="1400" dirty="0">
              <a:solidFill>
                <a:srgbClr val="000000"/>
              </a:solidFill>
              <a:latin typeface="Arial" panose="020B0604020202020204" pitchFamily="34" charset="0"/>
            </a:endParaRPr>
          </a:p>
        </p:txBody>
      </p:sp>
      <p:pic>
        <p:nvPicPr>
          <p:cNvPr id="6" name="Grafik 5">
            <a:extLst>
              <a:ext uri="{FF2B5EF4-FFF2-40B4-BE49-F238E27FC236}">
                <a16:creationId xmlns:a16="http://schemas.microsoft.com/office/drawing/2014/main" id="{77093684-B438-49BA-9161-47633F049BCE}"/>
              </a:ext>
            </a:extLst>
          </p:cNvPr>
          <p:cNvPicPr>
            <a:picLocks noChangeAspect="1"/>
          </p:cNvPicPr>
          <p:nvPr/>
        </p:nvPicPr>
        <p:blipFill>
          <a:blip r:embed="rId5"/>
          <a:stretch>
            <a:fillRect/>
          </a:stretch>
        </p:blipFill>
        <p:spPr>
          <a:xfrm>
            <a:off x="8784728" y="1259557"/>
            <a:ext cx="1168575" cy="65206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075">
                                            <p:txEl>
                                              <p:pRg st="2" end="2"/>
                                            </p:txEl>
                                          </p:spTgt>
                                        </p:tgtEl>
                                        <p:attrNameLst>
                                          <p:attrName>style.visibility</p:attrName>
                                        </p:attrNameLst>
                                      </p:cBhvr>
                                      <p:to>
                                        <p:strVal val="visible"/>
                                      </p:to>
                                    </p:set>
                                    <p:animEffect transition="in" filter="fade">
                                      <p:cBhvr>
                                        <p:cTn id="13" dur="1000"/>
                                        <p:tgtEl>
                                          <p:spTgt spid="3075">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075">
                                            <p:txEl>
                                              <p:pRg st="3" end="3"/>
                                            </p:txEl>
                                          </p:spTgt>
                                        </p:tgtEl>
                                        <p:attrNameLst>
                                          <p:attrName>style.visibility</p:attrName>
                                        </p:attrNameLst>
                                      </p:cBhvr>
                                      <p:to>
                                        <p:strVal val="visible"/>
                                      </p:to>
                                    </p:set>
                                    <p:animEffect transition="in" filter="fade">
                                      <p:cBhvr>
                                        <p:cTn id="18" dur="1000"/>
                                        <p:tgtEl>
                                          <p:spTgt spid="3075">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075">
                                            <p:txEl>
                                              <p:pRg st="4" end="4"/>
                                            </p:txEl>
                                          </p:spTgt>
                                        </p:tgtEl>
                                        <p:attrNameLst>
                                          <p:attrName>style.visibility</p:attrName>
                                        </p:attrNameLst>
                                      </p:cBhvr>
                                      <p:to>
                                        <p:strVal val="visible"/>
                                      </p:to>
                                    </p:set>
                                    <p:animEffect transition="in" filter="fade">
                                      <p:cBhvr>
                                        <p:cTn id="23" dur="1000"/>
                                        <p:tgtEl>
                                          <p:spTgt spid="3075">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075">
                                            <p:txEl>
                                              <p:pRg st="5" end="5"/>
                                            </p:txEl>
                                          </p:spTgt>
                                        </p:tgtEl>
                                        <p:attrNameLst>
                                          <p:attrName>style.visibility</p:attrName>
                                        </p:attrNameLst>
                                      </p:cBhvr>
                                      <p:to>
                                        <p:strVal val="visible"/>
                                      </p:to>
                                    </p:set>
                                    <p:animEffect transition="in" filter="fade">
                                      <p:cBhvr>
                                        <p:cTn id="28" dur="1000"/>
                                        <p:tgtEl>
                                          <p:spTgt spid="3075">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075">
                                            <p:txEl>
                                              <p:pRg st="6" end="6"/>
                                            </p:txEl>
                                          </p:spTgt>
                                        </p:tgtEl>
                                        <p:attrNameLst>
                                          <p:attrName>style.visibility</p:attrName>
                                        </p:attrNameLst>
                                      </p:cBhvr>
                                      <p:to>
                                        <p:strVal val="visible"/>
                                      </p:to>
                                    </p:set>
                                    <p:animEffect transition="in" filter="fade">
                                      <p:cBhvr>
                                        <p:cTn id="33" dur="1000"/>
                                        <p:tgtEl>
                                          <p:spTgt spid="3075">
                                            <p:txEl>
                                              <p:pRg st="6" end="6"/>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3075">
                                            <p:txEl>
                                              <p:pRg st="7" end="7"/>
                                            </p:txEl>
                                          </p:spTgt>
                                        </p:tgtEl>
                                        <p:attrNameLst>
                                          <p:attrName>style.visibility</p:attrName>
                                        </p:attrNameLst>
                                      </p:cBhvr>
                                      <p:to>
                                        <p:strVal val="visible"/>
                                      </p:to>
                                    </p:set>
                                    <p:animEffect transition="in" filter="fade">
                                      <p:cBhvr>
                                        <p:cTn id="36" dur="1000"/>
                                        <p:tgtEl>
                                          <p:spTgt spid="3075">
                                            <p:txEl>
                                              <p:pRg st="7" end="7"/>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3075">
                                            <p:txEl>
                                              <p:pRg st="8" end="8"/>
                                            </p:txEl>
                                          </p:spTgt>
                                        </p:tgtEl>
                                        <p:attrNameLst>
                                          <p:attrName>style.visibility</p:attrName>
                                        </p:attrNameLst>
                                      </p:cBhvr>
                                      <p:to>
                                        <p:strVal val="visible"/>
                                      </p:to>
                                    </p:set>
                                    <p:animEffect transition="in" filter="fade">
                                      <p:cBhvr>
                                        <p:cTn id="39" dur="1000"/>
                                        <p:tgtEl>
                                          <p:spTgt spid="3075">
                                            <p:txEl>
                                              <p:pRg st="8" end="8"/>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3075">
                                            <p:txEl>
                                              <p:pRg st="9" end="9"/>
                                            </p:txEl>
                                          </p:spTgt>
                                        </p:tgtEl>
                                        <p:attrNameLst>
                                          <p:attrName>style.visibility</p:attrName>
                                        </p:attrNameLst>
                                      </p:cBhvr>
                                      <p:to>
                                        <p:strVal val="visible"/>
                                      </p:to>
                                    </p:set>
                                    <p:animEffect transition="in" filter="fade">
                                      <p:cBhvr>
                                        <p:cTn id="44" dur="1000"/>
                                        <p:tgtEl>
                                          <p:spTgt spid="3075">
                                            <p:txEl>
                                              <p:pRg st="9" end="9"/>
                                            </p:txEl>
                                          </p:spTgt>
                                        </p:tgtEl>
                                      </p:cBhvr>
                                    </p:animEffect>
                                  </p:childTnLst>
                                </p:cTn>
                              </p:par>
                              <p:par>
                                <p:cTn id="45" presetID="10" presetClass="entr" presetSubtype="0" fill="hold" nodeType="withEffect">
                                  <p:stCondLst>
                                    <p:cond delay="0"/>
                                  </p:stCondLst>
                                  <p:childTnLst>
                                    <p:set>
                                      <p:cBhvr>
                                        <p:cTn id="46" dur="1" fill="hold">
                                          <p:stCondLst>
                                            <p:cond delay="0"/>
                                          </p:stCondLst>
                                        </p:cTn>
                                        <p:tgtEl>
                                          <p:spTgt spid="3075">
                                            <p:txEl>
                                              <p:pRg st="10" end="10"/>
                                            </p:txEl>
                                          </p:spTgt>
                                        </p:tgtEl>
                                        <p:attrNameLst>
                                          <p:attrName>style.visibility</p:attrName>
                                        </p:attrNameLst>
                                      </p:cBhvr>
                                      <p:to>
                                        <p:strVal val="visible"/>
                                      </p:to>
                                    </p:set>
                                    <p:animEffect transition="in" filter="fade">
                                      <p:cBhvr>
                                        <p:cTn id="47" dur="1000"/>
                                        <p:tgtEl>
                                          <p:spTgt spid="3075">
                                            <p:txEl>
                                              <p:pRg st="10" end="10"/>
                                            </p:txEl>
                                          </p:spTgt>
                                        </p:tgtEl>
                                      </p:cBhvr>
                                    </p:animEffect>
                                  </p:childTnLst>
                                </p:cTn>
                              </p:par>
                              <p:par>
                                <p:cTn id="48" presetID="10" presetClass="entr" presetSubtype="0" fill="hold" nodeType="withEffect">
                                  <p:stCondLst>
                                    <p:cond delay="0"/>
                                  </p:stCondLst>
                                  <p:childTnLst>
                                    <p:set>
                                      <p:cBhvr>
                                        <p:cTn id="49" dur="1" fill="hold">
                                          <p:stCondLst>
                                            <p:cond delay="0"/>
                                          </p:stCondLst>
                                        </p:cTn>
                                        <p:tgtEl>
                                          <p:spTgt spid="3075">
                                            <p:txEl>
                                              <p:pRg st="11" end="11"/>
                                            </p:txEl>
                                          </p:spTgt>
                                        </p:tgtEl>
                                        <p:attrNameLst>
                                          <p:attrName>style.visibility</p:attrName>
                                        </p:attrNameLst>
                                      </p:cBhvr>
                                      <p:to>
                                        <p:strVal val="visible"/>
                                      </p:to>
                                    </p:set>
                                    <p:animEffect transition="in" filter="fade">
                                      <p:cBhvr>
                                        <p:cTn id="50" dur="1000"/>
                                        <p:tgtEl>
                                          <p:spTgt spid="3075">
                                            <p:txEl>
                                              <p:pRg st="11" end="11"/>
                                            </p:txEl>
                                          </p:spTgt>
                                        </p:tgtEl>
                                      </p:cBhvr>
                                    </p:animEffect>
                                  </p:childTnLst>
                                </p:cTn>
                              </p:par>
                              <p:par>
                                <p:cTn id="51" presetID="10" presetClass="entr" presetSubtype="0" fill="hold" nodeType="withEffect">
                                  <p:stCondLst>
                                    <p:cond delay="0"/>
                                  </p:stCondLst>
                                  <p:childTnLst>
                                    <p:set>
                                      <p:cBhvr>
                                        <p:cTn id="52" dur="1" fill="hold">
                                          <p:stCondLst>
                                            <p:cond delay="0"/>
                                          </p:stCondLst>
                                        </p:cTn>
                                        <p:tgtEl>
                                          <p:spTgt spid="3075">
                                            <p:txEl>
                                              <p:pRg st="12" end="12"/>
                                            </p:txEl>
                                          </p:spTgt>
                                        </p:tgtEl>
                                        <p:attrNameLst>
                                          <p:attrName>style.visibility</p:attrName>
                                        </p:attrNameLst>
                                      </p:cBhvr>
                                      <p:to>
                                        <p:strVal val="visible"/>
                                      </p:to>
                                    </p:set>
                                    <p:animEffect transition="in" filter="fade">
                                      <p:cBhvr>
                                        <p:cTn id="53" dur="1000"/>
                                        <p:tgtEl>
                                          <p:spTgt spid="3075">
                                            <p:txEl>
                                              <p:pRg st="12" end="12"/>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nodeType="clickEffect">
                                  <p:stCondLst>
                                    <p:cond delay="0"/>
                                  </p:stCondLst>
                                  <p:childTnLst>
                                    <p:set>
                                      <p:cBhvr>
                                        <p:cTn id="57" dur="1" fill="hold">
                                          <p:stCondLst>
                                            <p:cond delay="0"/>
                                          </p:stCondLst>
                                        </p:cTn>
                                        <p:tgtEl>
                                          <p:spTgt spid="3075">
                                            <p:txEl>
                                              <p:pRg st="13" end="13"/>
                                            </p:txEl>
                                          </p:spTgt>
                                        </p:tgtEl>
                                        <p:attrNameLst>
                                          <p:attrName>style.visibility</p:attrName>
                                        </p:attrNameLst>
                                      </p:cBhvr>
                                      <p:to>
                                        <p:strVal val="visible"/>
                                      </p:to>
                                    </p:set>
                                    <p:animEffect transition="in" filter="fade">
                                      <p:cBhvr>
                                        <p:cTn id="58" dur="1000"/>
                                        <p:tgtEl>
                                          <p:spTgt spid="3075">
                                            <p:txEl>
                                              <p:pRg st="13" end="13"/>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nodeType="clickEffect">
                                  <p:stCondLst>
                                    <p:cond delay="0"/>
                                  </p:stCondLst>
                                  <p:childTnLst>
                                    <p:set>
                                      <p:cBhvr>
                                        <p:cTn id="62" dur="1" fill="hold">
                                          <p:stCondLst>
                                            <p:cond delay="0"/>
                                          </p:stCondLst>
                                        </p:cTn>
                                        <p:tgtEl>
                                          <p:spTgt spid="3075">
                                            <p:txEl>
                                              <p:pRg st="14" end="14"/>
                                            </p:txEl>
                                          </p:spTgt>
                                        </p:tgtEl>
                                        <p:attrNameLst>
                                          <p:attrName>style.visibility</p:attrName>
                                        </p:attrNameLst>
                                      </p:cBhvr>
                                      <p:to>
                                        <p:strVal val="visible"/>
                                      </p:to>
                                    </p:set>
                                    <p:animEffect transition="in" filter="fade">
                                      <p:cBhvr>
                                        <p:cTn id="63" dur="1000"/>
                                        <p:tgtEl>
                                          <p:spTgt spid="307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
        <a:cs typeface="Tahoma"/>
      </a:majorFont>
      <a:minorFont>
        <a:latin typeface="Arial"/>
        <a:ea typeface=""/>
        <a:cs typeface="Taho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defRPr kumimoji="0" lang="en-GB" altLang="de-DE" sz="1800" b="0" i="0" u="none" strike="noStrike" cap="none" normalizeH="0" baseline="0" smtClean="0">
            <a:ln>
              <a:noFill/>
            </a:ln>
            <a:solidFill>
              <a:schemeClr val="bg1"/>
            </a:solidFill>
            <a:effectLst/>
            <a:latin typeface="Calibri" panose="020F0502020204030204" pitchFamily="34" charset="0"/>
            <a:ea typeface="Microsoft YaHei" panose="020B0503020204020204"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defRPr kumimoji="0" lang="en-GB" altLang="de-DE" sz="1800" b="0" i="0" u="none" strike="noStrike" cap="none" normalizeH="0" baseline="0" smtClean="0">
            <a:ln>
              <a:noFill/>
            </a:ln>
            <a:solidFill>
              <a:schemeClr val="bg1"/>
            </a:solidFill>
            <a:effectLst/>
            <a:latin typeface="Calibri" panose="020F0502020204030204" pitchFamily="34" charset="0"/>
            <a:ea typeface="Microsoft YaHei" panose="020B0503020204020204" pitchFamily="34" charset="-122"/>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5182</Words>
  <Application>Microsoft Office PowerPoint</Application>
  <PresentationFormat>Benutzerdefiniert</PresentationFormat>
  <Paragraphs>894</Paragraphs>
  <Slides>48</Slides>
  <Notes>48</Notes>
  <HiddenSlides>0</HiddenSlides>
  <MMClips>0</MMClips>
  <ScaleCrop>false</ScaleCrop>
  <HeadingPairs>
    <vt:vector size="6" baseType="variant">
      <vt:variant>
        <vt:lpstr>Verwendete Schriftarten</vt:lpstr>
      </vt:variant>
      <vt:variant>
        <vt:i4>9</vt:i4>
      </vt:variant>
      <vt:variant>
        <vt:lpstr>Design</vt:lpstr>
      </vt:variant>
      <vt:variant>
        <vt:i4>1</vt:i4>
      </vt:variant>
      <vt:variant>
        <vt:lpstr>Folientitel</vt:lpstr>
      </vt:variant>
      <vt:variant>
        <vt:i4>48</vt:i4>
      </vt:variant>
    </vt:vector>
  </HeadingPairs>
  <TitlesOfParts>
    <vt:vector size="58" baseType="lpstr">
      <vt:lpstr>Arial Unicode MS</vt:lpstr>
      <vt:lpstr>Microsoft YaHei</vt:lpstr>
      <vt:lpstr>Arial</vt:lpstr>
      <vt:lpstr>Calibri</vt:lpstr>
      <vt:lpstr>Courier New</vt:lpstr>
      <vt:lpstr>Symbol</vt:lpstr>
      <vt:lpstr>Tahoma</vt:lpstr>
      <vt:lpstr>Times New Roman</vt:lpstr>
      <vt:lpstr>Wingdings</vt: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 Philipp Wittmann (VG Karlsruhe) – Verfassung als Rahmenordnung für technische Innovationen</dc:title>
  <dc:subject/>
  <dc:creator>Dr. Philipp Wittmann</dc:creator>
  <cp:keywords/>
  <dc:description/>
  <cp:lastModifiedBy>Philipp Wittmann</cp:lastModifiedBy>
  <cp:revision>213</cp:revision>
  <cp:lastPrinted>2016-06-18T19:06:29Z</cp:lastPrinted>
  <dcterms:created xsi:type="dcterms:W3CDTF">2009-04-16T11:32:32Z</dcterms:created>
  <dcterms:modified xsi:type="dcterms:W3CDTF">2018-05-23T08:26:04Z</dcterms:modified>
</cp:coreProperties>
</file>