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9.jpg" ContentType="image/gif"/>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62"/>
  </p:notesMasterIdLst>
  <p:handoutMasterIdLst>
    <p:handoutMasterId r:id="rId63"/>
  </p:handoutMasterIdLst>
  <p:sldIdLst>
    <p:sldId id="256" r:id="rId2"/>
    <p:sldId id="318" r:id="rId3"/>
    <p:sldId id="317" r:id="rId4"/>
    <p:sldId id="266" r:id="rId5"/>
    <p:sldId id="319" r:id="rId6"/>
    <p:sldId id="264" r:id="rId7"/>
    <p:sldId id="363" r:id="rId8"/>
    <p:sldId id="336" r:id="rId9"/>
    <p:sldId id="341" r:id="rId10"/>
    <p:sldId id="267" r:id="rId11"/>
    <p:sldId id="342" r:id="rId12"/>
    <p:sldId id="273" r:id="rId13"/>
    <p:sldId id="285" r:id="rId14"/>
    <p:sldId id="274" r:id="rId15"/>
    <p:sldId id="276" r:id="rId16"/>
    <p:sldId id="353" r:id="rId17"/>
    <p:sldId id="278" r:id="rId18"/>
    <p:sldId id="352" r:id="rId19"/>
    <p:sldId id="349" r:id="rId20"/>
    <p:sldId id="350" r:id="rId21"/>
    <p:sldId id="351" r:id="rId22"/>
    <p:sldId id="288" r:id="rId23"/>
    <p:sldId id="346" r:id="rId24"/>
    <p:sldId id="287" r:id="rId25"/>
    <p:sldId id="348" r:id="rId26"/>
    <p:sldId id="289" r:id="rId27"/>
    <p:sldId id="290" r:id="rId28"/>
    <p:sldId id="320" r:id="rId29"/>
    <p:sldId id="291" r:id="rId30"/>
    <p:sldId id="302" r:id="rId31"/>
    <p:sldId id="343" r:id="rId32"/>
    <p:sldId id="293" r:id="rId33"/>
    <p:sldId id="279" r:id="rId34"/>
    <p:sldId id="344" r:id="rId35"/>
    <p:sldId id="356" r:id="rId36"/>
    <p:sldId id="357" r:id="rId37"/>
    <p:sldId id="282" r:id="rId38"/>
    <p:sldId id="299" r:id="rId39"/>
    <p:sldId id="300" r:id="rId40"/>
    <p:sldId id="354" r:id="rId41"/>
    <p:sldId id="355" r:id="rId42"/>
    <p:sldId id="358" r:id="rId43"/>
    <p:sldId id="283" r:id="rId44"/>
    <p:sldId id="296" r:id="rId45"/>
    <p:sldId id="297" r:id="rId46"/>
    <p:sldId id="359" r:id="rId47"/>
    <p:sldId id="303" r:id="rId48"/>
    <p:sldId id="370" r:id="rId49"/>
    <p:sldId id="304" r:id="rId50"/>
    <p:sldId id="307" r:id="rId51"/>
    <p:sldId id="308" r:id="rId52"/>
    <p:sldId id="314" r:id="rId53"/>
    <p:sldId id="315" r:id="rId54"/>
    <p:sldId id="316" r:id="rId55"/>
    <p:sldId id="360" r:id="rId56"/>
    <p:sldId id="361" r:id="rId57"/>
    <p:sldId id="362" r:id="rId58"/>
    <p:sldId id="368" r:id="rId59"/>
    <p:sldId id="369" r:id="rId60"/>
    <p:sldId id="371" r:id="rId61"/>
  </p:sldIdLst>
  <p:sldSz cx="10080625" cy="7559675"/>
  <p:notesSz cx="9926638" cy="6797675"/>
  <p:defaultTextStyle>
    <a:defPPr>
      <a:defRPr lang="en-GB"/>
    </a:defPPr>
    <a:lvl1pPr algn="l" defTabSz="449263" rtl="0" fontAlgn="base">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5pPr>
    <a:lvl6pPr marL="22860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6pPr>
    <a:lvl7pPr marL="27432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7pPr>
    <a:lvl8pPr marL="32004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8pPr>
    <a:lvl9pPr marL="36576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265" userDrawn="1">
          <p15:clr>
            <a:srgbClr val="A4A3A4"/>
          </p15:clr>
        </p15:guide>
        <p15:guide id="2" pos="4112" userDrawn="1">
          <p15:clr>
            <a:srgbClr val="A4A3A4"/>
          </p15:clr>
        </p15:guide>
        <p15:guide id="3" orient="horz" pos="1831" userDrawn="1">
          <p15:clr>
            <a:srgbClr val="A4A3A4"/>
          </p15:clr>
        </p15:guide>
        <p15:guide id="4" pos="28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3" d="100"/>
          <a:sy n="73" d="100"/>
        </p:scale>
        <p:origin x="60" y="5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1265"/>
        <p:guide pos="4112"/>
        <p:guide orient="horz" pos="1831"/>
        <p:guide pos="28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4301809" cy="339884"/>
          </a:xfrm>
          <a:prstGeom prst="rect">
            <a:avLst/>
          </a:prstGeom>
        </p:spPr>
        <p:txBody>
          <a:bodyPr vert="horz" lIns="88642" tIns="44321" rIns="88642" bIns="44321" rtlCol="0"/>
          <a:lstStyle>
            <a:lvl1pPr algn="l">
              <a:defRPr sz="1200">
                <a:cs typeface="Arial" panose="020B0604020202020204" pitchFamily="34" charset="0"/>
              </a:defRPr>
            </a:lvl1pPr>
          </a:lstStyle>
          <a:p>
            <a:pPr>
              <a:defRPr/>
            </a:pPr>
            <a:endParaRPr lang="de-DE"/>
          </a:p>
        </p:txBody>
      </p:sp>
      <p:sp>
        <p:nvSpPr>
          <p:cNvPr id="3" name="Datumsplatzhalter 2"/>
          <p:cNvSpPr>
            <a:spLocks noGrp="1"/>
          </p:cNvSpPr>
          <p:nvPr>
            <p:ph type="dt" sz="quarter" idx="1"/>
          </p:nvPr>
        </p:nvSpPr>
        <p:spPr>
          <a:xfrm>
            <a:off x="5623246" y="0"/>
            <a:ext cx="4301807" cy="339884"/>
          </a:xfrm>
          <a:prstGeom prst="rect">
            <a:avLst/>
          </a:prstGeom>
        </p:spPr>
        <p:txBody>
          <a:bodyPr vert="horz" lIns="88642" tIns="44321" rIns="88642" bIns="44321" rtlCol="0"/>
          <a:lstStyle>
            <a:lvl1pPr algn="r">
              <a:defRPr sz="1200">
                <a:cs typeface="Arial" panose="020B0604020202020204" pitchFamily="34" charset="0"/>
              </a:defRPr>
            </a:lvl1pPr>
          </a:lstStyle>
          <a:p>
            <a:pPr>
              <a:defRPr/>
            </a:pPr>
            <a:fld id="{C095338E-1476-4768-811D-80A0BE4B52E8}" type="datetimeFigureOut">
              <a:rPr lang="de-DE"/>
              <a:pPr>
                <a:defRPr/>
              </a:pPr>
              <a:t>15.01.2018</a:t>
            </a:fld>
            <a:endParaRPr lang="de-DE"/>
          </a:p>
        </p:txBody>
      </p:sp>
      <p:sp>
        <p:nvSpPr>
          <p:cNvPr id="4" name="Fußzeilenplatzhalter 3"/>
          <p:cNvSpPr>
            <a:spLocks noGrp="1"/>
          </p:cNvSpPr>
          <p:nvPr>
            <p:ph type="ftr" sz="quarter" idx="2"/>
          </p:nvPr>
        </p:nvSpPr>
        <p:spPr>
          <a:xfrm>
            <a:off x="3" y="6457791"/>
            <a:ext cx="4301809" cy="339884"/>
          </a:xfrm>
          <a:prstGeom prst="rect">
            <a:avLst/>
          </a:prstGeom>
        </p:spPr>
        <p:txBody>
          <a:bodyPr vert="horz" lIns="88642" tIns="44321" rIns="88642" bIns="44321" rtlCol="0" anchor="b"/>
          <a:lstStyle>
            <a:lvl1pPr algn="l">
              <a:defRPr sz="1200">
                <a:cs typeface="Arial" panose="020B0604020202020204" pitchFamily="34" charset="0"/>
              </a:defRPr>
            </a:lvl1pPr>
          </a:lstStyle>
          <a:p>
            <a:pPr>
              <a:defRPr/>
            </a:pPr>
            <a:endParaRPr lang="de-DE"/>
          </a:p>
        </p:txBody>
      </p:sp>
      <p:sp>
        <p:nvSpPr>
          <p:cNvPr id="5" name="Foliennummernplatzhalter 4"/>
          <p:cNvSpPr>
            <a:spLocks noGrp="1"/>
          </p:cNvSpPr>
          <p:nvPr>
            <p:ph type="sldNum" sz="quarter" idx="3"/>
          </p:nvPr>
        </p:nvSpPr>
        <p:spPr>
          <a:xfrm>
            <a:off x="5623246" y="6457791"/>
            <a:ext cx="4301807" cy="339884"/>
          </a:xfrm>
          <a:prstGeom prst="rect">
            <a:avLst/>
          </a:prstGeom>
        </p:spPr>
        <p:txBody>
          <a:bodyPr vert="horz" wrap="square" lIns="88642" tIns="44321" rIns="88642" bIns="44321" numCol="1" anchor="b" anchorCtr="0" compatLnSpc="1">
            <a:prstTxWarp prst="textNoShape">
              <a:avLst/>
            </a:prstTxWarp>
          </a:bodyPr>
          <a:lstStyle>
            <a:lvl1pPr algn="r">
              <a:defRPr sz="1200"/>
            </a:lvl1pPr>
          </a:lstStyle>
          <a:p>
            <a:fld id="{E43D2CC2-52CC-4EC0-A14B-6D3D5D60C9FD}" type="slidenum">
              <a:rPr lang="de-DE" altLang="de-DE"/>
              <a:pPr/>
              <a:t>‹Nr.›</a:t>
            </a:fld>
            <a:endParaRPr lang="de-DE" altLang="de-DE"/>
          </a:p>
        </p:txBody>
      </p:sp>
    </p:spTree>
    <p:extLst>
      <p:ext uri="{BB962C8B-B14F-4D97-AF65-F5344CB8AC3E}">
        <p14:creationId xmlns:p14="http://schemas.microsoft.com/office/powerpoint/2010/main" val="4090649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2" y="1"/>
            <a:ext cx="9926638" cy="6797675"/>
          </a:xfrm>
          <a:prstGeom prst="roundRect">
            <a:avLst>
              <a:gd name="adj" fmla="val 19"/>
            </a:avLst>
          </a:prstGeom>
          <a:solidFill>
            <a:srgbClr val="FFFFFF"/>
          </a:solidFill>
          <a:ln>
            <a:noFill/>
          </a:ln>
          <a:effectLst/>
          <a:extLst/>
        </p:spPr>
        <p:txBody>
          <a:bodyPr wrap="none" lIns="84184" tIns="42091" rIns="84184" bIns="42091"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2051" name="AutoShape 2"/>
          <p:cNvSpPr>
            <a:spLocks noChangeArrowheads="1"/>
          </p:cNvSpPr>
          <p:nvPr/>
        </p:nvSpPr>
        <p:spPr bwMode="auto">
          <a:xfrm>
            <a:off x="2" y="1"/>
            <a:ext cx="9926638" cy="6797675"/>
          </a:xfrm>
          <a:prstGeom prst="roundRect">
            <a:avLst>
              <a:gd name="adj" fmla="val 19"/>
            </a:avLst>
          </a:prstGeom>
          <a:solidFill>
            <a:srgbClr val="FFFFFF"/>
          </a:solidFill>
          <a:ln>
            <a:noFill/>
          </a:ln>
          <a:effectLst/>
          <a:extLst/>
        </p:spPr>
        <p:txBody>
          <a:bodyPr wrap="none" lIns="84184" tIns="42091" rIns="84184" bIns="42091"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13316" name="Rectangle 3"/>
          <p:cNvSpPr>
            <a:spLocks noGrp="1" noRot="1" noChangeAspect="1" noChangeArrowheads="1"/>
          </p:cNvSpPr>
          <p:nvPr>
            <p:ph type="sldImg"/>
          </p:nvPr>
        </p:nvSpPr>
        <p:spPr bwMode="auto">
          <a:xfrm>
            <a:off x="3262313" y="515938"/>
            <a:ext cx="339725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Rectangle 4"/>
          <p:cNvSpPr>
            <a:spLocks noGrp="1" noChangeArrowheads="1"/>
          </p:cNvSpPr>
          <p:nvPr>
            <p:ph type="body"/>
          </p:nvPr>
        </p:nvSpPr>
        <p:spPr bwMode="auto">
          <a:xfrm>
            <a:off x="991872" y="3228897"/>
            <a:ext cx="7938140" cy="3057381"/>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DE" altLang="de-DE" noProof="0" smtClean="0"/>
          </a:p>
        </p:txBody>
      </p:sp>
      <p:sp>
        <p:nvSpPr>
          <p:cNvPr id="2054" name="Text Box 5"/>
          <p:cNvSpPr txBox="1">
            <a:spLocks noChangeArrowheads="1"/>
          </p:cNvSpPr>
          <p:nvPr/>
        </p:nvSpPr>
        <p:spPr bwMode="auto">
          <a:xfrm>
            <a:off x="3" y="0"/>
            <a:ext cx="4308145" cy="339884"/>
          </a:xfrm>
          <a:prstGeom prst="rect">
            <a:avLst/>
          </a:prstGeom>
          <a:noFill/>
          <a:ln>
            <a:noFill/>
          </a:ln>
          <a:effectLst/>
          <a:extLst/>
        </p:spPr>
        <p:txBody>
          <a:bodyPr wrap="none" lIns="84184" tIns="42091" rIns="84184" bIns="42091"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2055" name="Text Box 6"/>
          <p:cNvSpPr txBox="1">
            <a:spLocks noChangeArrowheads="1"/>
          </p:cNvSpPr>
          <p:nvPr/>
        </p:nvSpPr>
        <p:spPr bwMode="auto">
          <a:xfrm>
            <a:off x="5618496" y="0"/>
            <a:ext cx="4308145" cy="339884"/>
          </a:xfrm>
          <a:prstGeom prst="rect">
            <a:avLst/>
          </a:prstGeom>
          <a:noFill/>
          <a:ln>
            <a:noFill/>
          </a:ln>
          <a:effectLst/>
          <a:extLst/>
        </p:spPr>
        <p:txBody>
          <a:bodyPr wrap="none" lIns="84184" tIns="42091" rIns="84184" bIns="42091"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2056" name="Text Box 7"/>
          <p:cNvSpPr txBox="1">
            <a:spLocks noChangeArrowheads="1"/>
          </p:cNvSpPr>
          <p:nvPr/>
        </p:nvSpPr>
        <p:spPr bwMode="auto">
          <a:xfrm>
            <a:off x="3" y="6457791"/>
            <a:ext cx="4308145" cy="339884"/>
          </a:xfrm>
          <a:prstGeom prst="rect">
            <a:avLst/>
          </a:prstGeom>
          <a:noFill/>
          <a:ln>
            <a:noFill/>
          </a:ln>
          <a:effectLst/>
          <a:extLst/>
        </p:spPr>
        <p:txBody>
          <a:bodyPr wrap="none" lIns="84184" tIns="42091" rIns="84184" bIns="42091"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3" name="Rectangle 8"/>
          <p:cNvSpPr>
            <a:spLocks noGrp="1" noChangeArrowheads="1"/>
          </p:cNvSpPr>
          <p:nvPr>
            <p:ph type="sldNum"/>
          </p:nvPr>
        </p:nvSpPr>
        <p:spPr bwMode="auto">
          <a:xfrm>
            <a:off x="5618495" y="6457794"/>
            <a:ext cx="4303392" cy="338311"/>
          </a:xfrm>
          <a:prstGeom prst="rect">
            <a:avLst/>
          </a:prstGeom>
          <a:noFill/>
          <a:ln>
            <a:noFill/>
          </a:ln>
          <a:effectLst/>
          <a:extLst/>
        </p:spPr>
        <p:txBody>
          <a:bodyPr vert="horz" wrap="square" lIns="0" tIns="0" rIns="0" bIns="0" numCol="1" anchor="b" anchorCtr="0" compatLnSpc="1">
            <a:prstTxWarp prst="textNoShape">
              <a:avLst/>
            </a:prstTxWarp>
          </a:bodyPr>
          <a:lstStyle>
            <a:lvl1pPr algn="r" hangingPunct="0">
              <a:buSzPct val="100000"/>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65FD63BC-424A-4FEF-9314-2E9604415B73}" type="slidenum">
              <a:rPr lang="de-DE" altLang="de-DE"/>
              <a:pPr/>
              <a:t>‹Nr.›</a:t>
            </a:fld>
            <a:endParaRPr lang="de-DE" altLang="de-DE"/>
          </a:p>
        </p:txBody>
      </p:sp>
    </p:spTree>
    <p:extLst>
      <p:ext uri="{BB962C8B-B14F-4D97-AF65-F5344CB8AC3E}">
        <p14:creationId xmlns:p14="http://schemas.microsoft.com/office/powerpoint/2010/main" val="259063859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1</a:t>
            </a:fld>
            <a:endParaRPr lang="de-DE" altLang="de-DE" dirty="0">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a:t>
            </a:fld>
            <a:endParaRPr lang="de-DE" altLang="de-DE" sz="13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dirty="0"/>
          </a:p>
        </p:txBody>
      </p:sp>
    </p:spTree>
    <p:extLst>
      <p:ext uri="{BB962C8B-B14F-4D97-AF65-F5344CB8AC3E}">
        <p14:creationId xmlns:p14="http://schemas.microsoft.com/office/powerpoint/2010/main" val="186460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10</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10</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98710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11</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11</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035781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12</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12</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31852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13</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13</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07845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14</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14</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534644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15</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15</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420540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16</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16</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756034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17</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17</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16076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18</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18</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053807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19</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19</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65886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2</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765387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20</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20</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006777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21</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21</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98835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22</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22</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374082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23</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23</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065166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24</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24</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629951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25</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25</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592289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26</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26</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
        <p:nvSpPr>
          <p:cNvPr id="2" name="Notizenplatzhalter 1"/>
          <p:cNvSpPr>
            <a:spLocks noGrp="1"/>
          </p:cNvSpPr>
          <p:nvPr>
            <p:ph type="body" idx="1"/>
          </p:nvPr>
        </p:nvSpPr>
        <p:spPr/>
        <p:txBody>
          <a:bodyPr/>
          <a:lstStyle/>
          <a:p>
            <a:r>
              <a:rPr lang="de-DE" dirty="0" smtClean="0"/>
              <a:t>BVerwG, Urteil vom 29. Juni 2017 – 7 C 24/15 –, Rn. 21, juris</a:t>
            </a:r>
            <a:endParaRPr lang="de-DE" dirty="0"/>
          </a:p>
        </p:txBody>
      </p:sp>
    </p:spTree>
    <p:extLst>
      <p:ext uri="{BB962C8B-B14F-4D97-AF65-F5344CB8AC3E}">
        <p14:creationId xmlns:p14="http://schemas.microsoft.com/office/powerpoint/2010/main" val="1101342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27</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27</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852929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28</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28</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999532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29</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29</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01030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3</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251510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30</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30</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4136011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31</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31</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695539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32</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32</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130384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33</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33</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268575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34</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34</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989486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35</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35</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988561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36</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36</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00987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37</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37</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550010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38</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38</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939425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39</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39</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73152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4</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607750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40</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40</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066547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41</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41</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657560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42</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42</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821930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43</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43</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4141850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44</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44</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5065450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45</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45</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603818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46</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46</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385492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47</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47</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335771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48</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48</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923994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49</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49</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61375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5</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
        <p:nvSpPr>
          <p:cNvPr id="2" name="Notizenplatzhalter 1"/>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2061117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50</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50</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4732963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51</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51</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812455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52</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52</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051532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53</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53</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6800342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54</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54</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347039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55</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55</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3534317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56</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56</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4194206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57</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57</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
        <p:nvSpPr>
          <p:cNvPr id="2" name="Notizenplatzhalter 1"/>
          <p:cNvSpPr>
            <a:spLocks noGrp="1"/>
          </p:cNvSpPr>
          <p:nvPr>
            <p:ph type="body" idx="1"/>
          </p:nvPr>
        </p:nvSpPr>
        <p:spPr/>
        <p:txBody>
          <a:bodyPr/>
          <a:lstStyle/>
          <a:p>
            <a:r>
              <a:rPr lang="de-DE" altLang="de-DE" sz="1200" dirty="0" smtClean="0">
                <a:solidFill>
                  <a:srgbClr val="000000"/>
                </a:solidFill>
                <a:latin typeface="Arial" panose="020B0604020202020204" pitchFamily="34" charset="0"/>
                <a:cs typeface="+mn-cs"/>
              </a:rPr>
              <a:t>BVerwG, Beschluss vom 26. Oktober 2017 – 6 VR 1/17 –, juris, Rn. 18</a:t>
            </a:r>
            <a:endParaRPr lang="de-DE" dirty="0"/>
          </a:p>
        </p:txBody>
      </p:sp>
    </p:spTree>
    <p:extLst>
      <p:ext uri="{BB962C8B-B14F-4D97-AF65-F5344CB8AC3E}">
        <p14:creationId xmlns:p14="http://schemas.microsoft.com/office/powerpoint/2010/main" val="21951793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58</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58</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
        <p:nvSpPr>
          <p:cNvPr id="2" name="Notizenplatzhalter 1"/>
          <p:cNvSpPr>
            <a:spLocks noGrp="1"/>
          </p:cNvSpPr>
          <p:nvPr>
            <p:ph type="body" idx="1"/>
          </p:nvPr>
        </p:nvSpPr>
        <p:spPr/>
        <p:txBody>
          <a:bodyPr/>
          <a:lstStyle/>
          <a:p>
            <a:r>
              <a:rPr lang="de-DE" altLang="de-DE" sz="1200" dirty="0" smtClean="0">
                <a:solidFill>
                  <a:srgbClr val="000000"/>
                </a:solidFill>
                <a:latin typeface="Arial" panose="020B0604020202020204" pitchFamily="34" charset="0"/>
                <a:cs typeface="+mn-cs"/>
              </a:rPr>
              <a:t>BVerwG, Beschluss vom 26. Oktober 2017 – 6 VR 1/17 –, juris, Rn. 18</a:t>
            </a:r>
            <a:endParaRPr lang="de-DE" dirty="0"/>
          </a:p>
        </p:txBody>
      </p:sp>
    </p:spTree>
    <p:extLst>
      <p:ext uri="{BB962C8B-B14F-4D97-AF65-F5344CB8AC3E}">
        <p14:creationId xmlns:p14="http://schemas.microsoft.com/office/powerpoint/2010/main" val="26183707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4D4785C-C6BA-4E0B-BAC7-1E3F09BAA92C}" type="slidenum">
              <a:rPr lang="de-DE" altLang="de-DE">
                <a:solidFill>
                  <a:srgbClr val="000000"/>
                </a:solidFill>
                <a:latin typeface="Times New Roman" panose="02020603050405020304" pitchFamily="18" charset="0"/>
                <a:ea typeface="Arial Unicode MS" panose="020B0604020202020204" pitchFamily="34" charset="-128"/>
              </a:rPr>
              <a:pPr/>
              <a:t>59</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6387"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4BB7EC03-CF1C-4806-9581-C10DF389EBDE}"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59</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6388"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6389"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
        <p:nvSpPr>
          <p:cNvPr id="2" name="Notizenplatzhalter 1"/>
          <p:cNvSpPr>
            <a:spLocks noGrp="1"/>
          </p:cNvSpPr>
          <p:nvPr>
            <p:ph type="body" idx="1"/>
          </p:nvPr>
        </p:nvSpPr>
        <p:spPr/>
        <p:txBody>
          <a:bodyPr/>
          <a:lstStyle/>
          <a:p>
            <a:r>
              <a:rPr lang="de-DE" altLang="de-DE" sz="1200" dirty="0" smtClean="0">
                <a:solidFill>
                  <a:srgbClr val="000000"/>
                </a:solidFill>
                <a:latin typeface="Arial" panose="020B0604020202020204" pitchFamily="34" charset="0"/>
                <a:cs typeface="+mn-cs"/>
              </a:rPr>
              <a:t>BVerwG, Beschluss vom 26. Oktober 2017 – 6 VR 1/17 –, juris, Rn. 18</a:t>
            </a:r>
            <a:endParaRPr lang="de-DE" dirty="0"/>
          </a:p>
        </p:txBody>
      </p:sp>
    </p:spTree>
    <p:extLst>
      <p:ext uri="{BB962C8B-B14F-4D97-AF65-F5344CB8AC3E}">
        <p14:creationId xmlns:p14="http://schemas.microsoft.com/office/powerpoint/2010/main" val="237972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6</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6</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9359767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60</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60</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70728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7</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7</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15067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8</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8</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2950951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1pPr>
            <a:lvl2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2pPr>
            <a:lvl3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3pPr>
            <a:lvl4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4pPr>
            <a:lvl5pPr>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09575" algn="l"/>
                <a:tab pos="823913" algn="l"/>
                <a:tab pos="1238250" algn="l"/>
                <a:tab pos="1652588" algn="l"/>
                <a:tab pos="2063750" algn="l"/>
                <a:tab pos="2478088" algn="l"/>
                <a:tab pos="2892425" algn="l"/>
                <a:tab pos="3306763" algn="l"/>
                <a:tab pos="3719513" algn="l"/>
                <a:tab pos="4132263" algn="l"/>
                <a:tab pos="4546600" algn="l"/>
                <a:tab pos="4960938" algn="l"/>
                <a:tab pos="5373688" algn="l"/>
                <a:tab pos="5786438" algn="l"/>
                <a:tab pos="6200775" algn="l"/>
                <a:tab pos="6615113" algn="l"/>
                <a:tab pos="7029450" algn="l"/>
                <a:tab pos="7442200" algn="l"/>
                <a:tab pos="7854950" algn="l"/>
                <a:tab pos="8269288" algn="l"/>
              </a:tabLst>
              <a:defRPr>
                <a:solidFill>
                  <a:schemeClr val="bg1"/>
                </a:solidFill>
                <a:latin typeface="Calibri" panose="020F0502020204030204" pitchFamily="34" charset="0"/>
                <a:ea typeface="Microsoft YaHei" panose="020B0503020204020204" pitchFamily="34" charset="-122"/>
              </a:defRPr>
            </a:lvl9pPr>
          </a:lstStyle>
          <a:p>
            <a:fld id="{2B2A94D7-8A71-43EE-81A3-C7C5D34362B4}" type="slidenum">
              <a:rPr lang="de-DE" altLang="de-DE">
                <a:solidFill>
                  <a:srgbClr val="000000"/>
                </a:solidFill>
                <a:latin typeface="Times New Roman" panose="02020603050405020304" pitchFamily="18" charset="0"/>
                <a:ea typeface="Arial Unicode MS" panose="020B0604020202020204" pitchFamily="34" charset="-128"/>
              </a:rPr>
              <a:pPr/>
              <a:t>9</a:t>
            </a:fld>
            <a:endParaRPr lang="de-DE" altLang="de-DE">
              <a:solidFill>
                <a:srgbClr val="000000"/>
              </a:solidFill>
              <a:latin typeface="Times New Roman" panose="02020603050405020304" pitchFamily="18" charset="0"/>
              <a:ea typeface="Arial Unicode MS" panose="020B0604020202020204" pitchFamily="34" charset="-128"/>
            </a:endParaRPr>
          </a:p>
        </p:txBody>
      </p:sp>
      <p:sp>
        <p:nvSpPr>
          <p:cNvPr id="18435" name="Text Box 1"/>
          <p:cNvSpPr txBox="1">
            <a:spLocks noChangeArrowheads="1"/>
          </p:cNvSpPr>
          <p:nvPr/>
        </p:nvSpPr>
        <p:spPr bwMode="auto">
          <a:xfrm>
            <a:off x="5618496" y="6457791"/>
            <a:ext cx="4308145"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hangingPunct="0">
              <a:buSzPct val="100000"/>
            </a:pPr>
            <a:fld id="{12645E4E-09F0-49E9-AF86-249F669939B9}" type="slidenum">
              <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hangingPunct="0">
                <a:buSzPct val="100000"/>
              </a:pPr>
              <a:t>9</a:t>
            </a:fld>
            <a:endParaRPr lang="de-DE" altLang="de-DE"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8436" name="Rectangle 2"/>
          <p:cNvSpPr>
            <a:spLocks noGrp="1" noRot="1" noChangeAspect="1" noChangeArrowheads="1" noTextEdit="1"/>
          </p:cNvSpPr>
          <p:nvPr>
            <p:ph type="sldImg"/>
          </p:nvPr>
        </p:nvSpPr>
        <p:spPr>
          <a:xfrm>
            <a:off x="3263900" y="515938"/>
            <a:ext cx="3398838" cy="2547937"/>
          </a:xfrm>
          <a:solidFill>
            <a:srgbClr val="FFFFFF"/>
          </a:solidFill>
          <a:ln>
            <a:solidFill>
              <a:srgbClr val="000000"/>
            </a:solidFill>
            <a:miter lim="800000"/>
            <a:headEnd/>
            <a:tailEnd/>
          </a:ln>
        </p:spPr>
      </p:sp>
      <p:sp>
        <p:nvSpPr>
          <p:cNvPr id="18437" name="Text Box 3"/>
          <p:cNvSpPr txBox="1">
            <a:spLocks noChangeArrowheads="1"/>
          </p:cNvSpPr>
          <p:nvPr/>
        </p:nvSpPr>
        <p:spPr bwMode="auto">
          <a:xfrm>
            <a:off x="991877" y="3228896"/>
            <a:ext cx="7942895" cy="30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84" tIns="42091" rIns="84184" bIns="42091" anchor="ctr"/>
          <a:lstStyle/>
          <a:p>
            <a:pPr eaLnBrk="0" hangingPunct="0">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35379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60475" y="1236663"/>
            <a:ext cx="7559675" cy="2632075"/>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5"/>
          <p:cNvSpPr>
            <a:spLocks noGrp="1" noChangeArrowheads="1"/>
          </p:cNvSpPr>
          <p:nvPr>
            <p:ph type="sldNum" idx="10"/>
          </p:nvPr>
        </p:nvSpPr>
        <p:spPr>
          <a:ln/>
        </p:spPr>
        <p:txBody>
          <a:bodyPr/>
          <a:lstStyle>
            <a:lvl1pPr>
              <a:defRPr/>
            </a:lvl1pPr>
          </a:lstStyle>
          <a:p>
            <a:fld id="{F1D12C92-539E-4DD6-B380-36ADD6494713}" type="slidenum">
              <a:rPr lang="de-DE" altLang="de-DE"/>
              <a:pPr/>
              <a:t>‹Nr.›</a:t>
            </a:fld>
            <a:endParaRPr lang="de-DE" altLang="de-DE"/>
          </a:p>
        </p:txBody>
      </p:sp>
    </p:spTree>
    <p:extLst>
      <p:ext uri="{BB962C8B-B14F-4D97-AF65-F5344CB8AC3E}">
        <p14:creationId xmlns:p14="http://schemas.microsoft.com/office/powerpoint/2010/main" val="187353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idx="10"/>
          </p:nvPr>
        </p:nvSpPr>
        <p:spPr>
          <a:ln/>
        </p:spPr>
        <p:txBody>
          <a:bodyPr/>
          <a:lstStyle>
            <a:lvl1pPr>
              <a:defRPr/>
            </a:lvl1pPr>
          </a:lstStyle>
          <a:p>
            <a:fld id="{3657BC67-FAF1-44C1-9EBA-0925977EE674}" type="slidenum">
              <a:rPr lang="de-DE" altLang="de-DE"/>
              <a:pPr/>
              <a:t>‹Nr.›</a:t>
            </a:fld>
            <a:endParaRPr lang="de-DE" altLang="de-DE"/>
          </a:p>
        </p:txBody>
      </p:sp>
    </p:spTree>
    <p:extLst>
      <p:ext uri="{BB962C8B-B14F-4D97-AF65-F5344CB8AC3E}">
        <p14:creationId xmlns:p14="http://schemas.microsoft.com/office/powerpoint/2010/main" val="367946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05675" y="301625"/>
            <a:ext cx="2266950" cy="58483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3238" y="301625"/>
            <a:ext cx="6650037" cy="58483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idx="10"/>
          </p:nvPr>
        </p:nvSpPr>
        <p:spPr>
          <a:ln/>
        </p:spPr>
        <p:txBody>
          <a:bodyPr/>
          <a:lstStyle>
            <a:lvl1pPr>
              <a:defRPr/>
            </a:lvl1pPr>
          </a:lstStyle>
          <a:p>
            <a:fld id="{453910CD-D49D-4330-81EB-DAAF8F4E14B3}" type="slidenum">
              <a:rPr lang="de-DE" altLang="de-DE"/>
              <a:pPr/>
              <a:t>‹Nr.›</a:t>
            </a:fld>
            <a:endParaRPr lang="de-DE" altLang="de-DE"/>
          </a:p>
        </p:txBody>
      </p:sp>
    </p:spTree>
    <p:extLst>
      <p:ext uri="{BB962C8B-B14F-4D97-AF65-F5344CB8AC3E}">
        <p14:creationId xmlns:p14="http://schemas.microsoft.com/office/powerpoint/2010/main" val="5582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idx="10"/>
          </p:nvPr>
        </p:nvSpPr>
        <p:spPr>
          <a:ln/>
        </p:spPr>
        <p:txBody>
          <a:bodyPr/>
          <a:lstStyle>
            <a:lvl1pPr>
              <a:defRPr/>
            </a:lvl1pPr>
          </a:lstStyle>
          <a:p>
            <a:fld id="{0152A3F2-4A26-4A89-AD22-847890016E74}" type="slidenum">
              <a:rPr lang="de-DE" altLang="de-DE"/>
              <a:pPr/>
              <a:t>‹Nr.›</a:t>
            </a:fld>
            <a:endParaRPr lang="de-DE" altLang="de-DE"/>
          </a:p>
        </p:txBody>
      </p:sp>
    </p:spTree>
    <p:extLst>
      <p:ext uri="{BB962C8B-B14F-4D97-AF65-F5344CB8AC3E}">
        <p14:creationId xmlns:p14="http://schemas.microsoft.com/office/powerpoint/2010/main" val="73795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7388" y="1884363"/>
            <a:ext cx="8694737" cy="31448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5"/>
          <p:cNvSpPr>
            <a:spLocks noGrp="1" noChangeArrowheads="1"/>
          </p:cNvSpPr>
          <p:nvPr>
            <p:ph type="sldNum" idx="10"/>
          </p:nvPr>
        </p:nvSpPr>
        <p:spPr>
          <a:ln/>
        </p:spPr>
        <p:txBody>
          <a:bodyPr/>
          <a:lstStyle>
            <a:lvl1pPr>
              <a:defRPr/>
            </a:lvl1pPr>
          </a:lstStyle>
          <a:p>
            <a:fld id="{52A2E637-BDA5-44A2-850E-038105F79FF4}" type="slidenum">
              <a:rPr lang="de-DE" altLang="de-DE"/>
              <a:pPr/>
              <a:t>‹Nr.›</a:t>
            </a:fld>
            <a:endParaRPr lang="de-DE" altLang="de-DE"/>
          </a:p>
        </p:txBody>
      </p:sp>
    </p:spTree>
    <p:extLst>
      <p:ext uri="{BB962C8B-B14F-4D97-AF65-F5344CB8AC3E}">
        <p14:creationId xmlns:p14="http://schemas.microsoft.com/office/powerpoint/2010/main" val="122724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3238" y="1768475"/>
            <a:ext cx="4457700" cy="43815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13338" y="1768475"/>
            <a:ext cx="4459287" cy="43815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sldNum" idx="10"/>
          </p:nvPr>
        </p:nvSpPr>
        <p:spPr>
          <a:ln/>
        </p:spPr>
        <p:txBody>
          <a:bodyPr/>
          <a:lstStyle>
            <a:lvl1pPr>
              <a:defRPr/>
            </a:lvl1pPr>
          </a:lstStyle>
          <a:p>
            <a:fld id="{4DC43BF7-2689-4D88-8663-BEEEE361A85B}" type="slidenum">
              <a:rPr lang="de-DE" altLang="de-DE"/>
              <a:pPr/>
              <a:t>‹Nr.›</a:t>
            </a:fld>
            <a:endParaRPr lang="de-DE" altLang="de-DE"/>
          </a:p>
        </p:txBody>
      </p:sp>
    </p:spTree>
    <p:extLst>
      <p:ext uri="{BB962C8B-B14F-4D97-AF65-F5344CB8AC3E}">
        <p14:creationId xmlns:p14="http://schemas.microsoft.com/office/powerpoint/2010/main" val="325592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93738" y="403225"/>
            <a:ext cx="8694737" cy="1460500"/>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93738" y="2760663"/>
            <a:ext cx="4265612" cy="40624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103813" y="2760663"/>
            <a:ext cx="4284662" cy="40624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sldNum" idx="10"/>
          </p:nvPr>
        </p:nvSpPr>
        <p:spPr>
          <a:ln/>
        </p:spPr>
        <p:txBody>
          <a:bodyPr/>
          <a:lstStyle>
            <a:lvl1pPr>
              <a:defRPr/>
            </a:lvl1pPr>
          </a:lstStyle>
          <a:p>
            <a:fld id="{ED3A971A-D3D6-4C83-A71C-50188E924394}" type="slidenum">
              <a:rPr lang="de-DE" altLang="de-DE"/>
              <a:pPr/>
              <a:t>‹Nr.›</a:t>
            </a:fld>
            <a:endParaRPr lang="de-DE" altLang="de-DE"/>
          </a:p>
        </p:txBody>
      </p:sp>
    </p:spTree>
    <p:extLst>
      <p:ext uri="{BB962C8B-B14F-4D97-AF65-F5344CB8AC3E}">
        <p14:creationId xmlns:p14="http://schemas.microsoft.com/office/powerpoint/2010/main" val="86415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sldNum" idx="10"/>
          </p:nvPr>
        </p:nvSpPr>
        <p:spPr>
          <a:ln/>
        </p:spPr>
        <p:txBody>
          <a:bodyPr/>
          <a:lstStyle>
            <a:lvl1pPr>
              <a:defRPr/>
            </a:lvl1pPr>
          </a:lstStyle>
          <a:p>
            <a:fld id="{883B290B-5309-4F8F-96CD-2062C56BD56F}" type="slidenum">
              <a:rPr lang="de-DE" altLang="de-DE"/>
              <a:pPr/>
              <a:t>‹Nr.›</a:t>
            </a:fld>
            <a:endParaRPr lang="de-DE" altLang="de-DE"/>
          </a:p>
        </p:txBody>
      </p:sp>
    </p:spTree>
    <p:extLst>
      <p:ext uri="{BB962C8B-B14F-4D97-AF65-F5344CB8AC3E}">
        <p14:creationId xmlns:p14="http://schemas.microsoft.com/office/powerpoint/2010/main" val="279246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A272EC5E-59DC-4676-A5FD-2E3AE694431F}" type="slidenum">
              <a:rPr lang="de-DE" altLang="de-DE"/>
              <a:pPr/>
              <a:t>‹Nr.›</a:t>
            </a:fld>
            <a:endParaRPr lang="de-DE" altLang="de-DE"/>
          </a:p>
        </p:txBody>
      </p:sp>
    </p:spTree>
    <p:extLst>
      <p:ext uri="{BB962C8B-B14F-4D97-AF65-F5344CB8AC3E}">
        <p14:creationId xmlns:p14="http://schemas.microsoft.com/office/powerpoint/2010/main" val="131812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93738" y="503238"/>
            <a:ext cx="3251200" cy="17653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5"/>
          <p:cNvSpPr>
            <a:spLocks noGrp="1" noChangeArrowheads="1"/>
          </p:cNvSpPr>
          <p:nvPr>
            <p:ph type="sldNum" idx="10"/>
          </p:nvPr>
        </p:nvSpPr>
        <p:spPr>
          <a:ln/>
        </p:spPr>
        <p:txBody>
          <a:bodyPr/>
          <a:lstStyle>
            <a:lvl1pPr>
              <a:defRPr/>
            </a:lvl1pPr>
          </a:lstStyle>
          <a:p>
            <a:fld id="{EB9A605C-267D-4F45-9502-F9935F574F8B}" type="slidenum">
              <a:rPr lang="de-DE" altLang="de-DE"/>
              <a:pPr/>
              <a:t>‹Nr.›</a:t>
            </a:fld>
            <a:endParaRPr lang="de-DE" altLang="de-DE"/>
          </a:p>
        </p:txBody>
      </p:sp>
    </p:spTree>
    <p:extLst>
      <p:ext uri="{BB962C8B-B14F-4D97-AF65-F5344CB8AC3E}">
        <p14:creationId xmlns:p14="http://schemas.microsoft.com/office/powerpoint/2010/main" val="233979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93738" y="503238"/>
            <a:ext cx="3251200" cy="17653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5"/>
          <p:cNvSpPr>
            <a:spLocks noGrp="1" noChangeArrowheads="1"/>
          </p:cNvSpPr>
          <p:nvPr>
            <p:ph type="sldNum" idx="10"/>
          </p:nvPr>
        </p:nvSpPr>
        <p:spPr>
          <a:ln/>
        </p:spPr>
        <p:txBody>
          <a:bodyPr/>
          <a:lstStyle>
            <a:lvl1pPr>
              <a:defRPr/>
            </a:lvl1pPr>
          </a:lstStyle>
          <a:p>
            <a:fld id="{20EB1CCE-C51F-4681-806D-488B6E52284C}" type="slidenum">
              <a:rPr lang="de-DE" altLang="de-DE"/>
              <a:pPr/>
              <a:t>‹Nr.›</a:t>
            </a:fld>
            <a:endParaRPr lang="de-DE" altLang="de-DE"/>
          </a:p>
        </p:txBody>
      </p:sp>
    </p:spTree>
    <p:extLst>
      <p:ext uri="{BB962C8B-B14F-4D97-AF65-F5344CB8AC3E}">
        <p14:creationId xmlns:p14="http://schemas.microsoft.com/office/powerpoint/2010/main" val="324202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smtClean="0"/>
              <a:t>Format des Titeltextes durch Klicken bearbeiten</a:t>
            </a:r>
          </a:p>
        </p:txBody>
      </p:sp>
      <p:sp>
        <p:nvSpPr>
          <p:cNvPr id="1027" name="Rectangle 2"/>
          <p:cNvSpPr>
            <a:spLocks noGrp="1" noChangeArrowheads="1"/>
          </p:cNvSpPr>
          <p:nvPr>
            <p:ph type="body" idx="1"/>
          </p:nvPr>
        </p:nvSpPr>
        <p:spPr bwMode="auto">
          <a:xfrm>
            <a:off x="503238" y="1768475"/>
            <a:ext cx="9069387"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smtClean="0"/>
              <a:t>Format des Gliederungstextes durch Klicken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Siebte Gliederungsebene</a:t>
            </a:r>
          </a:p>
        </p:txBody>
      </p:sp>
      <p:sp>
        <p:nvSpPr>
          <p:cNvPr id="1028" name="Text Box 3"/>
          <p:cNvSpPr txBox="1">
            <a:spLocks noChangeArrowheads="1"/>
          </p:cNvSpPr>
          <p:nvPr/>
        </p:nvSpPr>
        <p:spPr bwMode="auto">
          <a:xfrm>
            <a:off x="503238" y="6886575"/>
            <a:ext cx="2349500" cy="522288"/>
          </a:xfrm>
          <a:prstGeom prst="rect">
            <a:avLst/>
          </a:prstGeom>
          <a:noFill/>
          <a:ln>
            <a:noFill/>
          </a:ln>
          <a:effectLst/>
          <a:extLst/>
        </p:spPr>
        <p:txBody>
          <a:bodyPr wrap="none"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1029" name="Text Box 4"/>
          <p:cNvSpPr txBox="1">
            <a:spLocks noChangeArrowheads="1"/>
          </p:cNvSpPr>
          <p:nvPr/>
        </p:nvSpPr>
        <p:spPr bwMode="auto">
          <a:xfrm>
            <a:off x="3448050" y="6886575"/>
            <a:ext cx="3194050" cy="522288"/>
          </a:xfrm>
          <a:prstGeom prst="rect">
            <a:avLst/>
          </a:prstGeom>
          <a:noFill/>
          <a:ln>
            <a:noFill/>
          </a:ln>
          <a:effectLst/>
          <a:extLst/>
        </p:spPr>
        <p:txBody>
          <a:bodyPr wrap="none" anchor="ctr"/>
          <a:lstStyle/>
          <a:p>
            <a:pPr eaLnBrk="0" hangingPunct="0">
              <a:buClr>
                <a:srgbClr val="000000"/>
              </a:buClr>
              <a:buSzPct val="100000"/>
              <a:buFont typeface="Times New Roman" panose="02020603050405020304" pitchFamily="18" charset="0"/>
              <a:buNone/>
              <a:defRPr/>
            </a:pPr>
            <a:endParaRPr lang="de-DE" altLang="de-DE">
              <a:cs typeface="+mn-cs"/>
            </a:endParaRPr>
          </a:p>
        </p:txBody>
      </p:sp>
      <p:sp>
        <p:nvSpPr>
          <p:cNvPr id="2" name="Rectangle 5"/>
          <p:cNvSpPr>
            <a:spLocks noGrp="1" noChangeArrowheads="1"/>
          </p:cNvSpPr>
          <p:nvPr>
            <p:ph type="sldNum"/>
          </p:nvPr>
        </p:nvSpPr>
        <p:spPr bwMode="auto">
          <a:xfrm>
            <a:off x="7227888" y="6886575"/>
            <a:ext cx="2344737" cy="519113"/>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buSzPct val="100000"/>
              <a:defRPr>
                <a:solidFill>
                  <a:srgbClr val="000000"/>
                </a:solidFill>
              </a:defRPr>
            </a:lvl1pPr>
          </a:lstStyle>
          <a:p>
            <a:fld id="{307DC1BB-788A-4815-8545-F5E364674FF5}"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44546A"/>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44546A"/>
          </a:solidFill>
          <a:latin typeface="Arial" panose="020B0604020202020204" pitchFamily="34" charset="0"/>
          <a:cs typeface="Tahoma" panose="020B0604030504040204" pitchFamily="34" charset="0"/>
        </a:defRPr>
      </a:lvl9pPr>
    </p:titleStyle>
    <p:bodyStyle>
      <a:lvl1pPr marL="342900" indent="-342900" algn="l" defTabSz="449263" rtl="0" eaLnBrk="0" fontAlgn="base" hangingPunct="0">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sz="2400" kern="1200">
          <a:solidFill>
            <a:srgbClr val="000000"/>
          </a:solidFill>
          <a:latin typeface="Calibri" panose="020F0502020204030204" pitchFamily="34" charset="0"/>
          <a:ea typeface="+mn-ea"/>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sz="2000" kern="1200">
          <a:solidFill>
            <a:srgbClr val="000000"/>
          </a:solidFill>
          <a:latin typeface="Calibri" panose="020F0502020204030204" pitchFamily="34" charset="0"/>
          <a:ea typeface="+mn-ea"/>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kern="1200">
          <a:solidFill>
            <a:srgbClr val="000000"/>
          </a:solidFill>
          <a:latin typeface="Calibri" panose="020F0502020204030204" pitchFamily="34" charset="0"/>
          <a:ea typeface="+mn-ea"/>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anose="02020603050405020304" pitchFamily="18" charset="0"/>
        <a:defRPr kern="1200">
          <a:solidFill>
            <a:srgbClr val="000000"/>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GI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GIF"/><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smtClean="0">
                <a:solidFill>
                  <a:srgbClr val="000000"/>
                </a:solidFill>
                <a:latin typeface="Arial" panose="020B0604020202020204" pitchFamily="34" charset="0"/>
              </a:rPr>
              <a:t>RaVG </a:t>
            </a:r>
            <a:r>
              <a:rPr lang="de-DE" altLang="de-DE" sz="1400" dirty="0">
                <a:solidFill>
                  <a:srgbClr val="000000"/>
                </a:solidFill>
                <a:latin typeface="Arial" panose="020B0604020202020204" pitchFamily="34" charset="0"/>
              </a:rPr>
              <a:t>Dr. Philipp Wittmann (VG Karlsruhe / Wissenschaftlicher Mitarbeiter am BVerfG) – Informationszugangsansprüche gegen die Bundesanwaltschaft im System des </a:t>
            </a:r>
            <a:r>
              <a:rPr lang="de-DE" altLang="de-DE" sz="1400" dirty="0" smtClean="0">
                <a:solidFill>
                  <a:srgbClr val="000000"/>
                </a:solidFill>
                <a:latin typeface="Arial" panose="020B0604020202020204" pitchFamily="34" charset="0"/>
              </a:rPr>
              <a:t>Informationszugangsrechts</a:t>
            </a:r>
            <a:r>
              <a:rPr lang="de-DE" altLang="de-DE" sz="1400" dirty="0">
                <a:solidFill>
                  <a:srgbClr val="000000"/>
                </a:solidFill>
                <a:latin typeface="Arial" panose="020B0604020202020204" pitchFamily="34" charset="0"/>
              </a:rPr>
              <a:t/>
            </a:r>
            <a:br>
              <a:rPr lang="de-DE" altLang="de-DE" sz="1400" dirty="0">
                <a:solidFill>
                  <a:srgbClr val="000000"/>
                </a:solidFill>
                <a:latin typeface="Arial" panose="020B0604020202020204" pitchFamily="34" charset="0"/>
              </a:rPr>
            </a:br>
            <a:endParaRPr lang="de-DE" altLang="de-DE" sz="1400"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r>
              <a:rPr lang="de-DE" altLang="de-DE" sz="3200" dirty="0" smtClean="0">
                <a:solidFill>
                  <a:srgbClr val="000000"/>
                </a:solidFill>
                <a:latin typeface="Arial" panose="020B0604020202020204" pitchFamily="34" charset="0"/>
                <a:cs typeface="+mn-cs"/>
              </a:rPr>
              <a:t>Informationszugangsansprüche gegen </a:t>
            </a:r>
            <a:r>
              <a:rPr lang="de-DE" altLang="de-DE" sz="3200" dirty="0">
                <a:solidFill>
                  <a:srgbClr val="000000"/>
                </a:solidFill>
                <a:latin typeface="Arial" panose="020B0604020202020204" pitchFamily="34" charset="0"/>
                <a:cs typeface="+mn-cs"/>
              </a:rPr>
              <a:t>die Bundesanwaltschaft </a:t>
            </a:r>
            <a:r>
              <a:rPr lang="de-DE" altLang="de-DE" sz="3200" dirty="0" smtClean="0">
                <a:solidFill>
                  <a:srgbClr val="000000"/>
                </a:solidFill>
                <a:latin typeface="Arial" panose="020B0604020202020204" pitchFamily="34" charset="0"/>
                <a:cs typeface="+mn-cs"/>
              </a:rPr>
              <a:t>im </a:t>
            </a:r>
            <a:r>
              <a:rPr lang="de-DE" altLang="de-DE" sz="3200" dirty="0">
                <a:solidFill>
                  <a:srgbClr val="000000"/>
                </a:solidFill>
                <a:latin typeface="Arial" panose="020B0604020202020204" pitchFamily="34" charset="0"/>
                <a:cs typeface="+mn-cs"/>
              </a:rPr>
              <a:t>System des </a:t>
            </a:r>
            <a:r>
              <a:rPr lang="de-DE" altLang="de-DE" sz="3200" dirty="0" smtClean="0">
                <a:solidFill>
                  <a:srgbClr val="000000"/>
                </a:solidFill>
                <a:latin typeface="Arial" panose="020B0604020202020204" pitchFamily="34" charset="0"/>
                <a:cs typeface="+mn-cs"/>
              </a:rPr>
              <a:t>Informationszugangsrechts</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marL="0" lvl="1" indent="0" algn="ctr" hangingPunct="0">
              <a:spcAft>
                <a:spcPts val="0"/>
              </a:spcAft>
              <a:buClrTx/>
              <a:defRPr/>
            </a:pPr>
            <a:endParaRPr lang="de-DE" altLang="de-DE" sz="2400" b="1" dirty="0" smtClean="0">
              <a:solidFill>
                <a:srgbClr val="000000"/>
              </a:solidFill>
              <a:latin typeface="Arial" panose="020B0604020202020204" pitchFamily="34" charset="0"/>
              <a:cs typeface="+mn-cs"/>
            </a:endParaRPr>
          </a:p>
          <a:p>
            <a:pPr marL="0" lvl="1" indent="0" algn="ctr" hangingPunct="0">
              <a:spcAft>
                <a:spcPts val="0"/>
              </a:spcAft>
              <a:buClrTx/>
              <a:defRPr/>
            </a:pPr>
            <a:r>
              <a:rPr lang="de-DE" altLang="de-DE" sz="2400" b="1" dirty="0" smtClean="0">
                <a:solidFill>
                  <a:srgbClr val="000000"/>
                </a:solidFill>
                <a:latin typeface="Arial" panose="020B0604020202020204" pitchFamily="34" charset="0"/>
                <a:cs typeface="+mn-cs"/>
              </a:rPr>
              <a:t>z.B. Auskünfte </a:t>
            </a:r>
            <a:r>
              <a:rPr lang="de-DE" altLang="de-DE" sz="2400" b="1" dirty="0">
                <a:solidFill>
                  <a:srgbClr val="000000"/>
                </a:solidFill>
                <a:latin typeface="Arial" panose="020B0604020202020204" pitchFamily="34" charset="0"/>
                <a:cs typeface="+mn-cs"/>
              </a:rPr>
              <a:t>und </a:t>
            </a:r>
            <a:r>
              <a:rPr lang="de-DE" altLang="de-DE" sz="2400" b="1" dirty="0" smtClean="0">
                <a:solidFill>
                  <a:srgbClr val="000000"/>
                </a:solidFill>
                <a:latin typeface="Arial" panose="020B0604020202020204" pitchFamily="34" charset="0"/>
                <a:cs typeface="+mn-cs"/>
              </a:rPr>
              <a:t>Akteneinsicht für </a:t>
            </a:r>
            <a:r>
              <a:rPr lang="de-DE" altLang="de-DE" sz="2400" b="1" dirty="0">
                <a:solidFill>
                  <a:srgbClr val="000000"/>
                </a:solidFill>
                <a:latin typeface="Arial" panose="020B0604020202020204" pitchFamily="34" charset="0"/>
                <a:cs typeface="+mn-cs"/>
              </a:rPr>
              <a:t>Privatpersonen </a:t>
            </a:r>
            <a:endParaRPr lang="de-DE" altLang="de-DE" sz="2400" b="1" dirty="0" smtClean="0">
              <a:solidFill>
                <a:srgbClr val="000000"/>
              </a:solidFill>
              <a:latin typeface="Arial" panose="020B0604020202020204" pitchFamily="34" charset="0"/>
              <a:cs typeface="+mn-cs"/>
            </a:endParaRPr>
          </a:p>
          <a:p>
            <a:pPr marL="0" lvl="1" indent="0" algn="ctr" hangingPunct="0">
              <a:spcAft>
                <a:spcPts val="0"/>
              </a:spcAft>
              <a:buClrTx/>
              <a:defRPr/>
            </a:pPr>
            <a:r>
              <a:rPr lang="de-DE" altLang="de-DE" sz="2400" b="1" dirty="0" smtClean="0">
                <a:solidFill>
                  <a:srgbClr val="000000"/>
                </a:solidFill>
                <a:latin typeface="Arial" panose="020B0604020202020204" pitchFamily="34" charset="0"/>
                <a:cs typeface="+mn-cs"/>
              </a:rPr>
              <a:t>(§ 475 StPO)</a:t>
            </a:r>
            <a:endParaRPr lang="de-DE" altLang="de-DE" sz="2400" b="1" dirty="0">
              <a:solidFill>
                <a:srgbClr val="000000"/>
              </a:solidFill>
              <a:latin typeface="Arial" panose="020B0604020202020204" pitchFamily="34" charset="0"/>
              <a:cs typeface="+mn-cs"/>
            </a:endParaRPr>
          </a:p>
          <a:p>
            <a:pPr marL="1076325" lvl="1" indent="-342900" hangingPunct="0">
              <a:spcAft>
                <a:spcPts val="1413"/>
              </a:spcAft>
              <a:buClrTx/>
              <a:buFont typeface="Arial" panose="020B0604020202020204" pitchFamily="34" charset="0"/>
              <a:buChar char="•"/>
              <a:defRPr/>
            </a:pPr>
            <a:endParaRPr lang="de-DE" altLang="de-DE" sz="2000" b="1" dirty="0">
              <a:solidFill>
                <a:srgbClr val="000000"/>
              </a:solidFill>
              <a:latin typeface="Arial" panose="020B0604020202020204" pitchFamily="34" charset="0"/>
              <a:cs typeface="+mn-cs"/>
            </a:endParaRPr>
          </a:p>
          <a:p>
            <a:pPr marL="1076325" lvl="1" indent="-342900" hangingPunct="0">
              <a:spcAft>
                <a:spcPts val="1413"/>
              </a:spcAft>
              <a:buClrTx/>
              <a:buFont typeface="Arial" panose="020B0604020202020204" pitchFamily="34" charset="0"/>
              <a:buChar char="•"/>
              <a:defRPr/>
            </a:pPr>
            <a:r>
              <a:rPr lang="de-DE" altLang="de-DE" sz="2000" b="1" dirty="0">
                <a:solidFill>
                  <a:srgbClr val="000000"/>
                </a:solidFill>
                <a:latin typeface="Arial" panose="020B0604020202020204" pitchFamily="34" charset="0"/>
                <a:cs typeface="+mn-cs"/>
              </a:rPr>
              <a:t>Informationszugang dient der Förderung verfahrensexterner Zwecke</a:t>
            </a:r>
          </a:p>
          <a:p>
            <a:pPr marL="1076325" lvl="1" indent="-342900"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keine spezifische Verfahrensstellung erforderlich</a:t>
            </a:r>
          </a:p>
          <a:p>
            <a:pPr marL="1076325" lvl="1" indent="-342900"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i.d.R. „berechtigtes Interesse“ an der Akteneinsicht erforderlich</a:t>
            </a:r>
          </a:p>
          <a:p>
            <a:pPr marL="1076325" lvl="1" indent="-342900"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i.d.R. Abwägung mit schutzwürdigen Interessen an der Geheimhaltung erforderlich </a:t>
            </a:r>
          </a:p>
          <a:p>
            <a:pPr marL="1076325" lvl="1" indent="-342900" hangingPunct="0">
              <a:spcAft>
                <a:spcPts val="1413"/>
              </a:spcAft>
              <a:buClrTx/>
              <a:buFont typeface="Arial" panose="020B0604020202020204" pitchFamily="34" charset="0"/>
              <a:buChar char="•"/>
              <a:defRPr/>
            </a:pPr>
            <a:r>
              <a:rPr lang="de-DE" altLang="de-DE" sz="2000" b="1" dirty="0">
                <a:solidFill>
                  <a:srgbClr val="000000"/>
                </a:solidFill>
                <a:latin typeface="Arial" panose="020B0604020202020204" pitchFamily="34" charset="0"/>
                <a:cs typeface="+mn-cs"/>
              </a:rPr>
              <a:t>Informationszugang i.d.R. vorrangig in Form der (beschränkten) Auskünfte über den Akteninhalt</a:t>
            </a:r>
          </a:p>
          <a:p>
            <a:pPr marL="1076325" lvl="1" indent="-342900" hangingPunct="0">
              <a:spcAft>
                <a:spcPts val="1413"/>
              </a:spcAft>
              <a:buClrTx/>
              <a:buFont typeface="Arial" panose="020B0604020202020204" pitchFamily="34" charset="0"/>
              <a:buChar char="•"/>
              <a:defRPr/>
            </a:pPr>
            <a:r>
              <a:rPr lang="de-DE" altLang="de-DE" sz="2000" b="1" dirty="0">
                <a:solidFill>
                  <a:srgbClr val="000000"/>
                </a:solidFill>
                <a:latin typeface="Arial" panose="020B0604020202020204" pitchFamily="34" charset="0"/>
                <a:cs typeface="+mn-cs"/>
              </a:rPr>
              <a:t>(volle) Akteneinsicht als Ausnahmefall</a:t>
            </a:r>
          </a:p>
          <a:p>
            <a:pPr marL="1076325" lvl="1" indent="-342900" hangingPunct="0">
              <a:spcAft>
                <a:spcPts val="1413"/>
              </a:spcAft>
              <a:buClrTx/>
              <a:buFontTx/>
              <a:buChar char="-"/>
              <a:defRPr/>
            </a:pPr>
            <a:endParaRPr lang="de-DE" altLang="de-DE" b="1" dirty="0" smtClean="0">
              <a:solidFill>
                <a:srgbClr val="000000"/>
              </a:solidFill>
              <a:latin typeface="Arial" panose="020B0604020202020204" pitchFamily="34" charset="0"/>
              <a:cs typeface="+mn-cs"/>
            </a:endParaRPr>
          </a:p>
          <a:p>
            <a:pPr marL="285750" indent="-28575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sz="2400" b="1" dirty="0">
              <a:solidFill>
                <a:srgbClr val="000000"/>
              </a:solidFill>
              <a:latin typeface="Arial" panose="020B0604020202020204" pitchFamily="34" charset="0"/>
              <a:cs typeface="+mn-cs"/>
            </a:endParaRPr>
          </a:p>
          <a:p>
            <a:pPr marL="342900" indent="-342900" hangingPunct="0">
              <a:spcAft>
                <a:spcPts val="1413"/>
              </a:spcAft>
              <a:buClrTx/>
              <a:buFontTx/>
              <a:buChar char="-"/>
              <a:defRPr/>
            </a:pPr>
            <a:endParaRPr lang="de-DE" altLang="de-DE" sz="2400" b="1" dirty="0" smtClean="0">
              <a:solidFill>
                <a:srgbClr val="000000"/>
              </a:solidFill>
              <a:latin typeface="Arial" panose="020B0604020202020204" pitchFamily="34" charset="0"/>
              <a:cs typeface="+mn-cs"/>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b="1" dirty="0" smtClean="0">
                <a:solidFill>
                  <a:srgbClr val="000000"/>
                </a:solidFill>
                <a:latin typeface="Arial" panose="020B0604020202020204" pitchFamily="34" charset="0"/>
              </a:rPr>
              <a:t>Sachlich voraussetzungsgebundene Informationszugangsansprüche</a:t>
            </a:r>
          </a:p>
          <a:p>
            <a:pPr algn="ctr" hangingPunct="0">
              <a:buSzPct val="100000"/>
            </a:pPr>
            <a:r>
              <a:rPr lang="de-DE" altLang="de-DE" b="1" dirty="0" smtClean="0">
                <a:solidFill>
                  <a:srgbClr val="000000"/>
                </a:solidFill>
                <a:latin typeface="Arial" panose="020B0604020202020204" pitchFamily="34" charset="0"/>
              </a:rPr>
              <a:t>– prägende Merkmale</a:t>
            </a:r>
            <a:r>
              <a:rPr lang="de-DE" altLang="de-DE" dirty="0">
                <a:solidFill>
                  <a:srgbClr val="000000"/>
                </a:solidFill>
                <a:latin typeface="Arial" panose="020B0604020202020204" pitchFamily="34" charset="0"/>
              </a:rPr>
              <a:t/>
            </a:r>
            <a:br>
              <a:rPr lang="de-DE" altLang="de-DE" dirty="0">
                <a:solidFill>
                  <a:srgbClr val="000000"/>
                </a:solidFill>
                <a:latin typeface="Arial" panose="020B0604020202020204" pitchFamily="34" charset="0"/>
              </a:rPr>
            </a:br>
            <a:endParaRPr lang="de-DE" altLang="de-DE" dirty="0">
              <a:solidFill>
                <a:srgbClr val="000000"/>
              </a:solidFill>
              <a:latin typeface="Arial" panose="020B0604020202020204" pitchFamily="34" charset="0"/>
            </a:endParaRPr>
          </a:p>
        </p:txBody>
      </p:sp>
    </p:spTree>
    <p:extLst>
      <p:ext uri="{BB962C8B-B14F-4D97-AF65-F5344CB8AC3E}">
        <p14:creationId xmlns:p14="http://schemas.microsoft.com/office/powerpoint/2010/main" val="456652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500"/>
                                        <p:tgtEl>
                                          <p:spTgt spid="307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5" end="5"/>
                                            </p:txEl>
                                          </p:spTgt>
                                        </p:tgtEl>
                                        <p:attrNameLst>
                                          <p:attrName>style.visibility</p:attrName>
                                        </p:attrNameLst>
                                      </p:cBhvr>
                                      <p:to>
                                        <p:strVal val="visible"/>
                                      </p:to>
                                    </p:set>
                                    <p:animEffect transition="in" filter="fade">
                                      <p:cBhvr>
                                        <p:cTn id="12" dur="500"/>
                                        <p:tgtEl>
                                          <p:spTgt spid="307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6" end="6"/>
                                            </p:txEl>
                                          </p:spTgt>
                                        </p:tgtEl>
                                        <p:attrNameLst>
                                          <p:attrName>style.visibility</p:attrName>
                                        </p:attrNameLst>
                                      </p:cBhvr>
                                      <p:to>
                                        <p:strVal val="visible"/>
                                      </p:to>
                                    </p:set>
                                    <p:animEffect transition="in" filter="fade">
                                      <p:cBhvr>
                                        <p:cTn id="17" dur="500"/>
                                        <p:tgtEl>
                                          <p:spTgt spid="307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7" end="7"/>
                                            </p:txEl>
                                          </p:spTgt>
                                        </p:tgtEl>
                                        <p:attrNameLst>
                                          <p:attrName>style.visibility</p:attrName>
                                        </p:attrNameLst>
                                      </p:cBhvr>
                                      <p:to>
                                        <p:strVal val="visible"/>
                                      </p:to>
                                    </p:set>
                                    <p:animEffect transition="in" filter="fade">
                                      <p:cBhvr>
                                        <p:cTn id="22" dur="500"/>
                                        <p:tgtEl>
                                          <p:spTgt spid="307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8" end="8"/>
                                            </p:txEl>
                                          </p:spTgt>
                                        </p:tgtEl>
                                        <p:attrNameLst>
                                          <p:attrName>style.visibility</p:attrName>
                                        </p:attrNameLst>
                                      </p:cBhvr>
                                      <p:to>
                                        <p:strVal val="visible"/>
                                      </p:to>
                                    </p:set>
                                    <p:animEffect transition="in" filter="fade">
                                      <p:cBhvr>
                                        <p:cTn id="27" dur="500"/>
                                        <p:tgtEl>
                                          <p:spTgt spid="307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xEl>
                                              <p:pRg st="9" end="9"/>
                                            </p:txEl>
                                          </p:spTgt>
                                        </p:tgtEl>
                                        <p:attrNameLst>
                                          <p:attrName>style.visibility</p:attrName>
                                        </p:attrNameLst>
                                      </p:cBhvr>
                                      <p:to>
                                        <p:strVal val="visible"/>
                                      </p:to>
                                    </p:set>
                                    <p:animEffect transition="in" filter="fade">
                                      <p:cBhvr>
                                        <p:cTn id="32" dur="500"/>
                                        <p:tgtEl>
                                          <p:spTgt spid="3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Das System der Informationszugangsrechte</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4" name="AutoShape 3"/>
          <p:cNvSpPr>
            <a:spLocks noChangeAspect="1" noChangeArrowheads="1" noTextEdit="1"/>
          </p:cNvSpPr>
          <p:nvPr/>
        </p:nvSpPr>
        <p:spPr bwMode="auto">
          <a:xfrm>
            <a:off x="212725" y="890588"/>
            <a:ext cx="9688513"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Rectangle 5"/>
          <p:cNvSpPr>
            <a:spLocks noChangeArrowheads="1"/>
          </p:cNvSpPr>
          <p:nvPr/>
        </p:nvSpPr>
        <p:spPr bwMode="auto">
          <a:xfrm>
            <a:off x="227013" y="903288"/>
            <a:ext cx="1689100" cy="9636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6"/>
          <p:cNvSpPr>
            <a:spLocks noChangeArrowheads="1"/>
          </p:cNvSpPr>
          <p:nvPr/>
        </p:nvSpPr>
        <p:spPr bwMode="auto">
          <a:xfrm>
            <a:off x="1916113" y="903288"/>
            <a:ext cx="2166938" cy="9636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Rectangle 7"/>
          <p:cNvSpPr>
            <a:spLocks noChangeArrowheads="1"/>
          </p:cNvSpPr>
          <p:nvPr/>
        </p:nvSpPr>
        <p:spPr bwMode="auto">
          <a:xfrm>
            <a:off x="4083050" y="903288"/>
            <a:ext cx="1928813" cy="9636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8"/>
          <p:cNvSpPr>
            <a:spLocks noChangeArrowheads="1"/>
          </p:cNvSpPr>
          <p:nvPr/>
        </p:nvSpPr>
        <p:spPr bwMode="auto">
          <a:xfrm>
            <a:off x="6011863" y="903288"/>
            <a:ext cx="1985963" cy="9636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9"/>
          <p:cNvSpPr>
            <a:spLocks noChangeArrowheads="1"/>
          </p:cNvSpPr>
          <p:nvPr/>
        </p:nvSpPr>
        <p:spPr bwMode="auto">
          <a:xfrm>
            <a:off x="7997825" y="903288"/>
            <a:ext cx="1870075" cy="9636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0"/>
          <p:cNvSpPr>
            <a:spLocks noChangeArrowheads="1"/>
          </p:cNvSpPr>
          <p:nvPr/>
        </p:nvSpPr>
        <p:spPr bwMode="auto">
          <a:xfrm>
            <a:off x="227013" y="1866900"/>
            <a:ext cx="1689100"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1"/>
          <p:cNvSpPr>
            <a:spLocks noChangeArrowheads="1"/>
          </p:cNvSpPr>
          <p:nvPr/>
        </p:nvSpPr>
        <p:spPr bwMode="auto">
          <a:xfrm>
            <a:off x="1916113" y="1866900"/>
            <a:ext cx="2166938"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p:cNvSpPr>
            <a:spLocks noChangeArrowheads="1"/>
          </p:cNvSpPr>
          <p:nvPr/>
        </p:nvSpPr>
        <p:spPr bwMode="auto">
          <a:xfrm>
            <a:off x="4083050" y="1866900"/>
            <a:ext cx="1928813"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3"/>
          <p:cNvSpPr>
            <a:spLocks noChangeArrowheads="1"/>
          </p:cNvSpPr>
          <p:nvPr/>
        </p:nvSpPr>
        <p:spPr bwMode="auto">
          <a:xfrm>
            <a:off x="6011863" y="1866900"/>
            <a:ext cx="1985963" cy="1379537"/>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4"/>
          <p:cNvSpPr>
            <a:spLocks noChangeArrowheads="1"/>
          </p:cNvSpPr>
          <p:nvPr/>
        </p:nvSpPr>
        <p:spPr bwMode="auto">
          <a:xfrm>
            <a:off x="7997825" y="1866900"/>
            <a:ext cx="1870075" cy="1379537"/>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5"/>
          <p:cNvSpPr>
            <a:spLocks noChangeArrowheads="1"/>
          </p:cNvSpPr>
          <p:nvPr/>
        </p:nvSpPr>
        <p:spPr bwMode="auto">
          <a:xfrm>
            <a:off x="227013" y="3244850"/>
            <a:ext cx="1689100" cy="1379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6"/>
          <p:cNvSpPr>
            <a:spLocks noChangeArrowheads="1"/>
          </p:cNvSpPr>
          <p:nvPr/>
        </p:nvSpPr>
        <p:spPr bwMode="auto">
          <a:xfrm>
            <a:off x="1916113" y="3244850"/>
            <a:ext cx="2166938" cy="1379537"/>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17"/>
          <p:cNvSpPr>
            <a:spLocks noChangeArrowheads="1"/>
          </p:cNvSpPr>
          <p:nvPr/>
        </p:nvSpPr>
        <p:spPr bwMode="auto">
          <a:xfrm>
            <a:off x="4083050" y="3244850"/>
            <a:ext cx="1928813" cy="1379537"/>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18"/>
          <p:cNvSpPr>
            <a:spLocks noChangeArrowheads="1"/>
          </p:cNvSpPr>
          <p:nvPr/>
        </p:nvSpPr>
        <p:spPr bwMode="auto">
          <a:xfrm>
            <a:off x="6011863" y="3246438"/>
            <a:ext cx="1985963"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9"/>
          <p:cNvSpPr>
            <a:spLocks noChangeArrowheads="1"/>
          </p:cNvSpPr>
          <p:nvPr/>
        </p:nvSpPr>
        <p:spPr bwMode="auto">
          <a:xfrm>
            <a:off x="7997825" y="3246438"/>
            <a:ext cx="1870075"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20"/>
          <p:cNvSpPr>
            <a:spLocks noChangeArrowheads="1"/>
          </p:cNvSpPr>
          <p:nvPr/>
        </p:nvSpPr>
        <p:spPr bwMode="auto">
          <a:xfrm>
            <a:off x="227013" y="4624388"/>
            <a:ext cx="1689100"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21"/>
          <p:cNvSpPr>
            <a:spLocks noChangeArrowheads="1"/>
          </p:cNvSpPr>
          <p:nvPr/>
        </p:nvSpPr>
        <p:spPr bwMode="auto">
          <a:xfrm>
            <a:off x="1916113" y="4624388"/>
            <a:ext cx="2166938"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22"/>
          <p:cNvSpPr>
            <a:spLocks noChangeArrowheads="1"/>
          </p:cNvSpPr>
          <p:nvPr/>
        </p:nvSpPr>
        <p:spPr bwMode="auto">
          <a:xfrm>
            <a:off x="4083050" y="4624388"/>
            <a:ext cx="1928813"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Rectangle 23"/>
          <p:cNvSpPr>
            <a:spLocks noChangeArrowheads="1"/>
          </p:cNvSpPr>
          <p:nvPr/>
        </p:nvSpPr>
        <p:spPr bwMode="auto">
          <a:xfrm>
            <a:off x="6011863" y="4624388"/>
            <a:ext cx="1985963"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Rectangle 24"/>
          <p:cNvSpPr>
            <a:spLocks noChangeArrowheads="1"/>
          </p:cNvSpPr>
          <p:nvPr/>
        </p:nvSpPr>
        <p:spPr bwMode="auto">
          <a:xfrm>
            <a:off x="7997825" y="4624388"/>
            <a:ext cx="1870075"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25"/>
          <p:cNvSpPr>
            <a:spLocks noChangeArrowheads="1"/>
          </p:cNvSpPr>
          <p:nvPr/>
        </p:nvSpPr>
        <p:spPr bwMode="auto">
          <a:xfrm>
            <a:off x="227013" y="6002338"/>
            <a:ext cx="1689100"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26"/>
          <p:cNvSpPr>
            <a:spLocks noChangeArrowheads="1"/>
          </p:cNvSpPr>
          <p:nvPr/>
        </p:nvSpPr>
        <p:spPr bwMode="auto">
          <a:xfrm>
            <a:off x="1916113" y="6002338"/>
            <a:ext cx="2166938"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27"/>
          <p:cNvSpPr>
            <a:spLocks noChangeArrowheads="1"/>
          </p:cNvSpPr>
          <p:nvPr/>
        </p:nvSpPr>
        <p:spPr bwMode="auto">
          <a:xfrm>
            <a:off x="4083050" y="6002338"/>
            <a:ext cx="1928813"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08" name="Rectangle 28"/>
          <p:cNvSpPr>
            <a:spLocks noChangeArrowheads="1"/>
          </p:cNvSpPr>
          <p:nvPr/>
        </p:nvSpPr>
        <p:spPr bwMode="auto">
          <a:xfrm>
            <a:off x="6011863" y="6002338"/>
            <a:ext cx="1985963"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09" name="Rectangle 29"/>
          <p:cNvSpPr>
            <a:spLocks noChangeArrowheads="1"/>
          </p:cNvSpPr>
          <p:nvPr/>
        </p:nvSpPr>
        <p:spPr bwMode="auto">
          <a:xfrm>
            <a:off x="7997825" y="6002338"/>
            <a:ext cx="1870075"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13" name="Line 30"/>
          <p:cNvSpPr>
            <a:spLocks noChangeShapeType="1"/>
          </p:cNvSpPr>
          <p:nvPr/>
        </p:nvSpPr>
        <p:spPr bwMode="auto">
          <a:xfrm>
            <a:off x="1916113"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4" name="Line 31"/>
          <p:cNvSpPr>
            <a:spLocks noChangeShapeType="1"/>
          </p:cNvSpPr>
          <p:nvPr/>
        </p:nvSpPr>
        <p:spPr bwMode="auto">
          <a:xfrm>
            <a:off x="4083050"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5" name="Line 32"/>
          <p:cNvSpPr>
            <a:spLocks noChangeShapeType="1"/>
          </p:cNvSpPr>
          <p:nvPr/>
        </p:nvSpPr>
        <p:spPr bwMode="auto">
          <a:xfrm>
            <a:off x="6011863"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6" name="Line 33"/>
          <p:cNvSpPr>
            <a:spLocks noChangeShapeType="1"/>
          </p:cNvSpPr>
          <p:nvPr/>
        </p:nvSpPr>
        <p:spPr bwMode="auto">
          <a:xfrm>
            <a:off x="7997825"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7" name="Line 34"/>
          <p:cNvSpPr>
            <a:spLocks noChangeShapeType="1"/>
          </p:cNvSpPr>
          <p:nvPr/>
        </p:nvSpPr>
        <p:spPr bwMode="auto">
          <a:xfrm>
            <a:off x="220663" y="1866900"/>
            <a:ext cx="965358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8" name="Line 35"/>
          <p:cNvSpPr>
            <a:spLocks noChangeShapeType="1"/>
          </p:cNvSpPr>
          <p:nvPr/>
        </p:nvSpPr>
        <p:spPr bwMode="auto">
          <a:xfrm>
            <a:off x="220663" y="324643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9" name="Line 36"/>
          <p:cNvSpPr>
            <a:spLocks noChangeShapeType="1"/>
          </p:cNvSpPr>
          <p:nvPr/>
        </p:nvSpPr>
        <p:spPr bwMode="auto">
          <a:xfrm>
            <a:off x="220663" y="462438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0" name="Line 37"/>
          <p:cNvSpPr>
            <a:spLocks noChangeShapeType="1"/>
          </p:cNvSpPr>
          <p:nvPr/>
        </p:nvSpPr>
        <p:spPr bwMode="auto">
          <a:xfrm>
            <a:off x="220663" y="600233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1" name="Line 38"/>
          <p:cNvSpPr>
            <a:spLocks noChangeShapeType="1"/>
          </p:cNvSpPr>
          <p:nvPr/>
        </p:nvSpPr>
        <p:spPr bwMode="auto">
          <a:xfrm>
            <a:off x="227013"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2" name="Line 39"/>
          <p:cNvSpPr>
            <a:spLocks noChangeShapeType="1"/>
          </p:cNvSpPr>
          <p:nvPr/>
        </p:nvSpPr>
        <p:spPr bwMode="auto">
          <a:xfrm>
            <a:off x="9867900"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3" name="Line 40"/>
          <p:cNvSpPr>
            <a:spLocks noChangeShapeType="1"/>
          </p:cNvSpPr>
          <p:nvPr/>
        </p:nvSpPr>
        <p:spPr bwMode="auto">
          <a:xfrm>
            <a:off x="220663" y="90328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4" name="Line 41"/>
          <p:cNvSpPr>
            <a:spLocks noChangeShapeType="1"/>
          </p:cNvSpPr>
          <p:nvPr/>
        </p:nvSpPr>
        <p:spPr bwMode="auto">
          <a:xfrm>
            <a:off x="220663" y="738028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5" name="Rectangle 42"/>
          <p:cNvSpPr>
            <a:spLocks noChangeArrowheads="1"/>
          </p:cNvSpPr>
          <p:nvPr/>
        </p:nvSpPr>
        <p:spPr bwMode="auto">
          <a:xfrm>
            <a:off x="2649538" y="1258888"/>
            <a:ext cx="8128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Zweck</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6" name="Rectangle 43"/>
          <p:cNvSpPr>
            <a:spLocks noChangeArrowheads="1"/>
          </p:cNvSpPr>
          <p:nvPr/>
        </p:nvSpPr>
        <p:spPr bwMode="auto">
          <a:xfrm>
            <a:off x="4238625" y="1258888"/>
            <a:ext cx="17478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Voraussetzung</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7" name="Rectangle 44"/>
          <p:cNvSpPr>
            <a:spLocks noChangeArrowheads="1"/>
          </p:cNvSpPr>
          <p:nvPr/>
        </p:nvSpPr>
        <p:spPr bwMode="auto">
          <a:xfrm>
            <a:off x="6319838" y="1119188"/>
            <a:ext cx="14176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Versagungs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8" name="Rectangle 45"/>
          <p:cNvSpPr>
            <a:spLocks noChangeArrowheads="1"/>
          </p:cNvSpPr>
          <p:nvPr/>
        </p:nvSpPr>
        <p:spPr bwMode="auto">
          <a:xfrm>
            <a:off x="7613650" y="1119188"/>
            <a:ext cx="1857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9" name="Rectangle 46"/>
          <p:cNvSpPr>
            <a:spLocks noChangeArrowheads="1"/>
          </p:cNvSpPr>
          <p:nvPr/>
        </p:nvSpPr>
        <p:spPr bwMode="auto">
          <a:xfrm>
            <a:off x="6618288" y="1395413"/>
            <a:ext cx="884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gründe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0" name="Rectangle 47"/>
          <p:cNvSpPr>
            <a:spLocks noChangeArrowheads="1"/>
          </p:cNvSpPr>
          <p:nvPr/>
        </p:nvSpPr>
        <p:spPr bwMode="auto">
          <a:xfrm>
            <a:off x="8418513" y="1119188"/>
            <a:ext cx="11398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Form des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1" name="Rectangle 48"/>
          <p:cNvSpPr>
            <a:spLocks noChangeArrowheads="1"/>
          </p:cNvSpPr>
          <p:nvPr/>
        </p:nvSpPr>
        <p:spPr bwMode="auto">
          <a:xfrm>
            <a:off x="8456613" y="1395413"/>
            <a:ext cx="10620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Zugangs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2" name="Rectangle 49"/>
          <p:cNvSpPr>
            <a:spLocks noChangeArrowheads="1"/>
          </p:cNvSpPr>
          <p:nvPr/>
        </p:nvSpPr>
        <p:spPr bwMode="auto">
          <a:xfrm>
            <a:off x="452438" y="2155825"/>
            <a:ext cx="12747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verfahrens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3" name="Rectangle 50"/>
          <p:cNvSpPr>
            <a:spLocks noChangeArrowheads="1"/>
          </p:cNvSpPr>
          <p:nvPr/>
        </p:nvSpPr>
        <p:spPr bwMode="auto">
          <a:xfrm>
            <a:off x="1612900" y="2155825"/>
            <a:ext cx="1857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4" name="Rectangle 51"/>
          <p:cNvSpPr>
            <a:spLocks noChangeArrowheads="1"/>
          </p:cNvSpPr>
          <p:nvPr/>
        </p:nvSpPr>
        <p:spPr bwMode="auto">
          <a:xfrm>
            <a:off x="544513" y="2430463"/>
            <a:ext cx="12271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bezogene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5" name="Rectangle 52"/>
          <p:cNvSpPr>
            <a:spLocks noChangeArrowheads="1"/>
          </p:cNvSpPr>
          <p:nvPr/>
        </p:nvSpPr>
        <p:spPr bwMode="auto">
          <a:xfrm>
            <a:off x="479425" y="2703513"/>
            <a:ext cx="12969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6" name="Rectangle 53"/>
          <p:cNvSpPr>
            <a:spLocks noChangeArrowheads="1"/>
          </p:cNvSpPr>
          <p:nvPr/>
        </p:nvSpPr>
        <p:spPr bwMode="auto">
          <a:xfrm>
            <a:off x="2176463" y="24384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verfahrensintern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7" name="Rectangle 54"/>
          <p:cNvSpPr>
            <a:spLocks noChangeArrowheads="1"/>
          </p:cNvSpPr>
          <p:nvPr/>
        </p:nvSpPr>
        <p:spPr bwMode="auto">
          <a:xfrm>
            <a:off x="4459288" y="2298700"/>
            <a:ext cx="12176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Verfahrens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8" name="Rectangle 55"/>
          <p:cNvSpPr>
            <a:spLocks noChangeArrowheads="1"/>
          </p:cNvSpPr>
          <p:nvPr/>
        </p:nvSpPr>
        <p:spPr bwMode="auto">
          <a:xfrm>
            <a:off x="5561013" y="2298700"/>
            <a:ext cx="177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9" name="Rectangle 56"/>
          <p:cNvSpPr>
            <a:spLocks noChangeArrowheads="1"/>
          </p:cNvSpPr>
          <p:nvPr/>
        </p:nvSpPr>
        <p:spPr bwMode="auto">
          <a:xfrm>
            <a:off x="4554538" y="2574925"/>
            <a:ext cx="10906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beteiligter</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0" name="Rectangle 57"/>
          <p:cNvSpPr>
            <a:spLocks noChangeArrowheads="1"/>
          </p:cNvSpPr>
          <p:nvPr/>
        </p:nvSpPr>
        <p:spPr bwMode="auto">
          <a:xfrm>
            <a:off x="6173788" y="2298700"/>
            <a:ext cx="1828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i.d.R. keine / nur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1" name="Rectangle 58"/>
          <p:cNvSpPr>
            <a:spLocks noChangeArrowheads="1"/>
          </p:cNvSpPr>
          <p:nvPr/>
        </p:nvSpPr>
        <p:spPr bwMode="auto">
          <a:xfrm>
            <a:off x="6189663" y="2574925"/>
            <a:ext cx="17383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ausnahmsweise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2" name="Rectangle 59"/>
          <p:cNvSpPr>
            <a:spLocks noChangeArrowheads="1"/>
          </p:cNvSpPr>
          <p:nvPr/>
        </p:nvSpPr>
        <p:spPr bwMode="auto">
          <a:xfrm>
            <a:off x="8256588" y="2438400"/>
            <a:ext cx="1457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Akteneinsicht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3" name="Rectangle 60"/>
          <p:cNvSpPr>
            <a:spLocks noChangeArrowheads="1"/>
          </p:cNvSpPr>
          <p:nvPr/>
        </p:nvSpPr>
        <p:spPr bwMode="auto">
          <a:xfrm>
            <a:off x="390525" y="3533775"/>
            <a:ext cx="14684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institutionell</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4" name="Rectangle 61"/>
          <p:cNvSpPr>
            <a:spLocks noChangeArrowheads="1"/>
          </p:cNvSpPr>
          <p:nvPr/>
        </p:nvSpPr>
        <p:spPr bwMode="auto">
          <a:xfrm>
            <a:off x="461963" y="3808413"/>
            <a:ext cx="13922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gebundene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5" name="Rectangle 62"/>
          <p:cNvSpPr>
            <a:spLocks noChangeArrowheads="1"/>
          </p:cNvSpPr>
          <p:nvPr/>
        </p:nvSpPr>
        <p:spPr bwMode="auto">
          <a:xfrm>
            <a:off x="479425" y="4081463"/>
            <a:ext cx="12969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6" name="Rectangle 63"/>
          <p:cNvSpPr>
            <a:spLocks noChangeArrowheads="1"/>
          </p:cNvSpPr>
          <p:nvPr/>
        </p:nvSpPr>
        <p:spPr bwMode="auto">
          <a:xfrm>
            <a:off x="2144713" y="3816350"/>
            <a:ext cx="1817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verfahrensextern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7" name="Rectangle 64"/>
          <p:cNvSpPr>
            <a:spLocks noChangeArrowheads="1"/>
          </p:cNvSpPr>
          <p:nvPr/>
        </p:nvSpPr>
        <p:spPr bwMode="auto">
          <a:xfrm>
            <a:off x="4391025" y="3676650"/>
            <a:ext cx="14843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institutionelle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8" name="Rectangle 65"/>
          <p:cNvSpPr>
            <a:spLocks noChangeArrowheads="1"/>
          </p:cNvSpPr>
          <p:nvPr/>
        </p:nvSpPr>
        <p:spPr bwMode="auto">
          <a:xfrm>
            <a:off x="4505325" y="3952875"/>
            <a:ext cx="1192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Anbindung</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9" name="Rectangle 66"/>
          <p:cNvSpPr>
            <a:spLocks noChangeArrowheads="1"/>
          </p:cNvSpPr>
          <p:nvPr/>
        </p:nvSpPr>
        <p:spPr bwMode="auto">
          <a:xfrm>
            <a:off x="6494463" y="3405188"/>
            <a:ext cx="1190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(teilweise)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0" name="Rectangle 67"/>
          <p:cNvSpPr>
            <a:spLocks noChangeArrowheads="1"/>
          </p:cNvSpPr>
          <p:nvPr/>
        </p:nvSpPr>
        <p:spPr bwMode="auto">
          <a:xfrm>
            <a:off x="6281738" y="3676650"/>
            <a:ext cx="16097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Abwägung mit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1" name="Rectangle 68"/>
          <p:cNvSpPr>
            <a:spLocks noChangeArrowheads="1"/>
          </p:cNvSpPr>
          <p:nvPr/>
        </p:nvSpPr>
        <p:spPr bwMode="auto">
          <a:xfrm>
            <a:off x="6137275" y="3952875"/>
            <a:ext cx="17637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Geheimhaltungs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2" name="Rectangle 69"/>
          <p:cNvSpPr>
            <a:spLocks noChangeArrowheads="1"/>
          </p:cNvSpPr>
          <p:nvPr/>
        </p:nvSpPr>
        <p:spPr bwMode="auto">
          <a:xfrm>
            <a:off x="7796213" y="3952875"/>
            <a:ext cx="176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3" name="Rectangle 70"/>
          <p:cNvSpPr>
            <a:spLocks noChangeArrowheads="1"/>
          </p:cNvSpPr>
          <p:nvPr/>
        </p:nvSpPr>
        <p:spPr bwMode="auto">
          <a:xfrm>
            <a:off x="6478588" y="4227513"/>
            <a:ext cx="1154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interessen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4" name="Rectangle 71"/>
          <p:cNvSpPr>
            <a:spLocks noChangeArrowheads="1"/>
          </p:cNvSpPr>
          <p:nvPr/>
        </p:nvSpPr>
        <p:spPr bwMode="auto">
          <a:xfrm>
            <a:off x="8424863" y="3540125"/>
            <a:ext cx="990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7F7F7F"/>
                </a:solidFill>
                <a:effectLst/>
                <a:latin typeface="Arial" panose="020B0604020202020204" pitchFamily="34" charset="0"/>
              </a:rPr>
              <a:t>Auskunft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55" name="Rectangle 72"/>
          <p:cNvSpPr>
            <a:spLocks noChangeArrowheads="1"/>
          </p:cNvSpPr>
          <p:nvPr/>
        </p:nvSpPr>
        <p:spPr bwMode="auto">
          <a:xfrm>
            <a:off x="9377363" y="3540125"/>
            <a:ext cx="225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6" name="Rectangle 73"/>
          <p:cNvSpPr>
            <a:spLocks noChangeArrowheads="1"/>
          </p:cNvSpPr>
          <p:nvPr/>
        </p:nvSpPr>
        <p:spPr bwMode="auto">
          <a:xfrm>
            <a:off x="8118475" y="3816350"/>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ausnahmsweise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7" name="Rectangle 74"/>
          <p:cNvSpPr>
            <a:spLocks noChangeArrowheads="1"/>
          </p:cNvSpPr>
          <p:nvPr/>
        </p:nvSpPr>
        <p:spPr bwMode="auto">
          <a:xfrm>
            <a:off x="8256588" y="4087813"/>
            <a:ext cx="1457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7F7F7F"/>
                </a:solidFill>
                <a:effectLst/>
                <a:latin typeface="Arial" panose="020B0604020202020204" pitchFamily="34" charset="0"/>
              </a:rPr>
              <a:t>Akteneinsicht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58" name="Rectangle 75"/>
          <p:cNvSpPr>
            <a:spLocks noChangeArrowheads="1"/>
          </p:cNvSpPr>
          <p:nvPr/>
        </p:nvSpPr>
        <p:spPr bwMode="auto">
          <a:xfrm>
            <a:off x="614363" y="4911725"/>
            <a:ext cx="10874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sachlich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9" name="Rectangle 76"/>
          <p:cNvSpPr>
            <a:spLocks noChangeArrowheads="1"/>
          </p:cNvSpPr>
          <p:nvPr/>
        </p:nvSpPr>
        <p:spPr bwMode="auto">
          <a:xfrm>
            <a:off x="461963" y="5186363"/>
            <a:ext cx="13922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gebundene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0" name="Rectangle 77"/>
          <p:cNvSpPr>
            <a:spLocks noChangeArrowheads="1"/>
          </p:cNvSpPr>
          <p:nvPr/>
        </p:nvSpPr>
        <p:spPr bwMode="auto">
          <a:xfrm>
            <a:off x="479425" y="5457825"/>
            <a:ext cx="12969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1" name="Rectangle 78"/>
          <p:cNvSpPr>
            <a:spLocks noChangeArrowheads="1"/>
          </p:cNvSpPr>
          <p:nvPr/>
        </p:nvSpPr>
        <p:spPr bwMode="auto">
          <a:xfrm>
            <a:off x="2144713" y="5194300"/>
            <a:ext cx="1817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verfahrensextern</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62" name="Rectangle 79"/>
          <p:cNvSpPr>
            <a:spLocks noChangeArrowheads="1"/>
          </p:cNvSpPr>
          <p:nvPr/>
        </p:nvSpPr>
        <p:spPr bwMode="auto">
          <a:xfrm>
            <a:off x="4427538" y="5054600"/>
            <a:ext cx="13446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berechtigtes</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63" name="Rectangle 80"/>
          <p:cNvSpPr>
            <a:spLocks noChangeArrowheads="1"/>
          </p:cNvSpPr>
          <p:nvPr/>
        </p:nvSpPr>
        <p:spPr bwMode="auto">
          <a:xfrm>
            <a:off x="4217988" y="5330825"/>
            <a:ext cx="17637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Sonderinteresse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4" name="Rectangle 81"/>
          <p:cNvSpPr>
            <a:spLocks noChangeArrowheads="1"/>
          </p:cNvSpPr>
          <p:nvPr/>
        </p:nvSpPr>
        <p:spPr bwMode="auto">
          <a:xfrm>
            <a:off x="6281738" y="4918075"/>
            <a:ext cx="16097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Abwägung mit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65" name="Rectangle 82"/>
          <p:cNvSpPr>
            <a:spLocks noChangeArrowheads="1"/>
          </p:cNvSpPr>
          <p:nvPr/>
        </p:nvSpPr>
        <p:spPr bwMode="auto">
          <a:xfrm>
            <a:off x="6137275" y="5194300"/>
            <a:ext cx="1763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Geheimhaltungs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6" name="Rectangle 83"/>
          <p:cNvSpPr>
            <a:spLocks noChangeArrowheads="1"/>
          </p:cNvSpPr>
          <p:nvPr/>
        </p:nvSpPr>
        <p:spPr bwMode="auto">
          <a:xfrm>
            <a:off x="7796213" y="5194300"/>
            <a:ext cx="176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7" name="Rectangle 84"/>
          <p:cNvSpPr>
            <a:spLocks noChangeArrowheads="1"/>
          </p:cNvSpPr>
          <p:nvPr/>
        </p:nvSpPr>
        <p:spPr bwMode="auto">
          <a:xfrm>
            <a:off x="6478588" y="5465763"/>
            <a:ext cx="11541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interessen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70" name="Rectangle 87"/>
          <p:cNvSpPr>
            <a:spLocks noChangeArrowheads="1"/>
          </p:cNvSpPr>
          <p:nvPr/>
        </p:nvSpPr>
        <p:spPr bwMode="auto">
          <a:xfrm>
            <a:off x="425450" y="6427788"/>
            <a:ext cx="13303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rgbClr val="7F7F7F"/>
                </a:solidFill>
                <a:effectLst/>
                <a:latin typeface="Arial" panose="020B0604020202020204" pitchFamily="34" charset="0"/>
              </a:rPr>
              <a:t>Jedermann</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71" name="Rectangle 88"/>
          <p:cNvSpPr>
            <a:spLocks noChangeArrowheads="1"/>
          </p:cNvSpPr>
          <p:nvPr/>
        </p:nvSpPr>
        <p:spPr bwMode="auto">
          <a:xfrm>
            <a:off x="1643063" y="6427788"/>
            <a:ext cx="1857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72" name="Rectangle 89"/>
          <p:cNvSpPr>
            <a:spLocks noChangeArrowheads="1"/>
          </p:cNvSpPr>
          <p:nvPr/>
        </p:nvSpPr>
        <p:spPr bwMode="auto">
          <a:xfrm>
            <a:off x="493713" y="6700838"/>
            <a:ext cx="1265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err="1" smtClean="0">
                <a:ln>
                  <a:noFill/>
                </a:ln>
                <a:solidFill>
                  <a:srgbClr val="7F7F7F"/>
                </a:solidFill>
                <a:effectLst/>
                <a:latin typeface="Arial" panose="020B0604020202020204" pitchFamily="34" charset="0"/>
              </a:rPr>
              <a:t>ansprüche</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91" name="Rad 90"/>
          <p:cNvSpPr/>
          <p:nvPr/>
        </p:nvSpPr>
        <p:spPr bwMode="auto">
          <a:xfrm>
            <a:off x="216393" y="6268293"/>
            <a:ext cx="1656184" cy="881805"/>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92" name="Rectangle 71"/>
          <p:cNvSpPr>
            <a:spLocks noChangeArrowheads="1"/>
          </p:cNvSpPr>
          <p:nvPr/>
        </p:nvSpPr>
        <p:spPr bwMode="auto">
          <a:xfrm>
            <a:off x="8449546" y="4918075"/>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Auskunft /</a:t>
            </a:r>
          </a:p>
        </p:txBody>
      </p:sp>
      <p:sp>
        <p:nvSpPr>
          <p:cNvPr id="93" name="Rectangle 73"/>
          <p:cNvSpPr>
            <a:spLocks noChangeArrowheads="1"/>
          </p:cNvSpPr>
          <p:nvPr/>
        </p:nvSpPr>
        <p:spPr bwMode="auto">
          <a:xfrm>
            <a:off x="8143158" y="5194300"/>
            <a:ext cx="1718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effectLst/>
                <a:latin typeface="Arial" panose="020B0604020202020204" pitchFamily="34" charset="0"/>
              </a:rPr>
              <a:t>ausnahmsweise </a:t>
            </a:r>
          </a:p>
        </p:txBody>
      </p:sp>
      <p:sp>
        <p:nvSpPr>
          <p:cNvPr id="94" name="Rectangle 74"/>
          <p:cNvSpPr>
            <a:spLocks noChangeArrowheads="1"/>
          </p:cNvSpPr>
          <p:nvPr/>
        </p:nvSpPr>
        <p:spPr bwMode="auto">
          <a:xfrm>
            <a:off x="8281271" y="5465763"/>
            <a:ext cx="1372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Akteneinsicht</a:t>
            </a:r>
          </a:p>
        </p:txBody>
      </p:sp>
    </p:spTree>
    <p:extLst>
      <p:ext uri="{BB962C8B-B14F-4D97-AF65-F5344CB8AC3E}">
        <p14:creationId xmlns:p14="http://schemas.microsoft.com/office/powerpoint/2010/main" val="534254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61"/>
                                        </p:tgtEl>
                                        <p:attrNameLst>
                                          <p:attrName>style.visibility</p:attrName>
                                        </p:attrNameLst>
                                      </p:cBhvr>
                                      <p:to>
                                        <p:strVal val="visible"/>
                                      </p:to>
                                    </p:set>
                                    <p:animEffect transition="in" filter="fade">
                                      <p:cBhvr>
                                        <p:cTn id="7" dur="500"/>
                                        <p:tgtEl>
                                          <p:spTgt spid="174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62"/>
                                        </p:tgtEl>
                                        <p:attrNameLst>
                                          <p:attrName>style.visibility</p:attrName>
                                        </p:attrNameLst>
                                      </p:cBhvr>
                                      <p:to>
                                        <p:strVal val="visible"/>
                                      </p:to>
                                    </p:set>
                                    <p:animEffect transition="in" filter="fade">
                                      <p:cBhvr>
                                        <p:cTn id="12" dur="500"/>
                                        <p:tgtEl>
                                          <p:spTgt spid="174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63"/>
                                        </p:tgtEl>
                                        <p:attrNameLst>
                                          <p:attrName>style.visibility</p:attrName>
                                        </p:attrNameLst>
                                      </p:cBhvr>
                                      <p:to>
                                        <p:strVal val="visible"/>
                                      </p:to>
                                    </p:set>
                                    <p:animEffect transition="in" filter="fade">
                                      <p:cBhvr>
                                        <p:cTn id="15" dur="500"/>
                                        <p:tgtEl>
                                          <p:spTgt spid="174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464"/>
                                        </p:tgtEl>
                                        <p:attrNameLst>
                                          <p:attrName>style.visibility</p:attrName>
                                        </p:attrNameLst>
                                      </p:cBhvr>
                                      <p:to>
                                        <p:strVal val="visible"/>
                                      </p:to>
                                    </p:set>
                                    <p:animEffect transition="in" filter="fade">
                                      <p:cBhvr>
                                        <p:cTn id="20" dur="500"/>
                                        <p:tgtEl>
                                          <p:spTgt spid="1746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465"/>
                                        </p:tgtEl>
                                        <p:attrNameLst>
                                          <p:attrName>style.visibility</p:attrName>
                                        </p:attrNameLst>
                                      </p:cBhvr>
                                      <p:to>
                                        <p:strVal val="visible"/>
                                      </p:to>
                                    </p:set>
                                    <p:animEffect transition="in" filter="fade">
                                      <p:cBhvr>
                                        <p:cTn id="23" dur="500"/>
                                        <p:tgtEl>
                                          <p:spTgt spid="1746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66"/>
                                        </p:tgtEl>
                                        <p:attrNameLst>
                                          <p:attrName>style.visibility</p:attrName>
                                        </p:attrNameLst>
                                      </p:cBhvr>
                                      <p:to>
                                        <p:strVal val="visible"/>
                                      </p:to>
                                    </p:set>
                                    <p:animEffect transition="in" filter="fade">
                                      <p:cBhvr>
                                        <p:cTn id="26" dur="500"/>
                                        <p:tgtEl>
                                          <p:spTgt spid="1746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467"/>
                                        </p:tgtEl>
                                        <p:attrNameLst>
                                          <p:attrName>style.visibility</p:attrName>
                                        </p:attrNameLst>
                                      </p:cBhvr>
                                      <p:to>
                                        <p:strVal val="visible"/>
                                      </p:to>
                                    </p:set>
                                    <p:animEffect transition="in" filter="fade">
                                      <p:cBhvr>
                                        <p:cTn id="29" dur="500"/>
                                        <p:tgtEl>
                                          <p:spTgt spid="1746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500"/>
                                        <p:tgtEl>
                                          <p:spTgt spid="9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0" nodeType="clickEffect">
                                  <p:stCondLst>
                                    <p:cond delay="0"/>
                                  </p:stCondLst>
                                  <p:childTnLst>
                                    <p:animClr clrSpc="rgb" dir="cw">
                                      <p:cBhvr override="childStyle">
                                        <p:cTn id="44" dur="2000" fill="hold"/>
                                        <p:tgtEl>
                                          <p:spTgt spid="17470"/>
                                        </p:tgtEl>
                                        <p:attrNameLst>
                                          <p:attrName>style.color</p:attrName>
                                        </p:attrNameLst>
                                      </p:cBhvr>
                                      <p:to>
                                        <a:srgbClr val="000000"/>
                                      </p:to>
                                    </p:animClr>
                                  </p:childTnLst>
                                </p:cTn>
                              </p:par>
                              <p:par>
                                <p:cTn id="45" presetID="3" presetClass="emph" presetSubtype="2" fill="hold" grpId="0" nodeType="withEffect">
                                  <p:stCondLst>
                                    <p:cond delay="0"/>
                                  </p:stCondLst>
                                  <p:childTnLst>
                                    <p:animClr clrSpc="rgb" dir="cw">
                                      <p:cBhvr override="childStyle">
                                        <p:cTn id="46" dur="2000" fill="hold"/>
                                        <p:tgtEl>
                                          <p:spTgt spid="17472"/>
                                        </p:tgtEl>
                                        <p:attrNameLst>
                                          <p:attrName>style.color</p:attrName>
                                        </p:attrNameLst>
                                      </p:cBhvr>
                                      <p:to>
                                        <a:srgbClr val="000000"/>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p:bldP spid="17462" grpId="0"/>
      <p:bldP spid="17463" grpId="0"/>
      <p:bldP spid="17464" grpId="0"/>
      <p:bldP spid="17465" grpId="0"/>
      <p:bldP spid="17466" grpId="0"/>
      <p:bldP spid="17467" grpId="0"/>
      <p:bldP spid="17470" grpId="0"/>
      <p:bldP spid="17472" grpId="0"/>
      <p:bldP spid="91" grpId="0" animBg="1"/>
      <p:bldP spid="92" grpId="0"/>
      <p:bldP spid="93" grpId="0"/>
      <p:bldP spid="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marL="342900" lvl="1" indent="-342900" hangingPunct="0">
              <a:spcAft>
                <a:spcPts val="1413"/>
              </a:spcAft>
              <a:buClrTx/>
              <a:buFontTx/>
              <a:buChar char="-"/>
              <a:defRPr/>
            </a:pPr>
            <a:endParaRPr lang="de-DE" altLang="de-DE" b="1" dirty="0" smtClean="0">
              <a:solidFill>
                <a:srgbClr val="000000"/>
              </a:solidFill>
              <a:latin typeface="Arial" panose="020B0604020202020204" pitchFamily="34" charset="0"/>
              <a:cs typeface="+mn-cs"/>
            </a:endParaRPr>
          </a:p>
          <a:p>
            <a:pPr marL="1076325" lvl="1" indent="-342900" hangingPunct="0">
              <a:spcAft>
                <a:spcPts val="1413"/>
              </a:spcAft>
              <a:buClrTx/>
              <a:buFontTx/>
              <a:buChar char="-"/>
              <a:defRPr/>
            </a:pPr>
            <a:endParaRPr lang="de-DE" altLang="de-DE" sz="2000" b="1" dirty="0" smtClean="0">
              <a:solidFill>
                <a:srgbClr val="000000"/>
              </a:solidFill>
              <a:latin typeface="Arial" panose="020B0604020202020204" pitchFamily="34" charset="0"/>
              <a:cs typeface="+mn-cs"/>
            </a:endParaRPr>
          </a:p>
          <a:p>
            <a:pPr marL="342900" lvl="1" indent="-342900" hangingPunct="0">
              <a:spcAft>
                <a:spcPts val="1413"/>
              </a:spcAft>
              <a:buClrTx/>
              <a:buFontTx/>
              <a:buChar char="-"/>
              <a:defRPr/>
            </a:pPr>
            <a:r>
              <a:rPr lang="de-DE" altLang="de-DE" sz="2000" b="1" dirty="0" smtClean="0">
                <a:solidFill>
                  <a:srgbClr val="000000"/>
                </a:solidFill>
                <a:latin typeface="Arial" panose="020B0604020202020204" pitchFamily="34" charset="0"/>
                <a:cs typeface="+mn-cs"/>
              </a:rPr>
              <a:t>ursprünglich: </a:t>
            </a:r>
            <a:r>
              <a:rPr lang="de-DE" altLang="de-DE" sz="2000" b="1" u="sng" dirty="0" smtClean="0">
                <a:solidFill>
                  <a:srgbClr val="000000"/>
                </a:solidFill>
                <a:latin typeface="Arial" panose="020B0604020202020204" pitchFamily="34" charset="0"/>
                <a:cs typeface="+mn-cs"/>
              </a:rPr>
              <a:t>„</a:t>
            </a:r>
            <a:r>
              <a:rPr lang="de-DE" altLang="de-DE" sz="2000" b="1" u="sng" dirty="0" err="1" smtClean="0">
                <a:solidFill>
                  <a:srgbClr val="000000"/>
                </a:solidFill>
                <a:latin typeface="Arial" panose="020B0604020202020204" pitchFamily="34" charset="0"/>
                <a:cs typeface="+mn-cs"/>
              </a:rPr>
              <a:t>Arkanprinzip</a:t>
            </a:r>
            <a:r>
              <a:rPr lang="de-DE" altLang="de-DE" sz="2000" b="1" u="sng" dirty="0" smtClean="0">
                <a:solidFill>
                  <a:srgbClr val="000000"/>
                </a:solidFill>
                <a:latin typeface="Arial" panose="020B0604020202020204" pitchFamily="34" charset="0"/>
                <a:cs typeface="+mn-cs"/>
              </a:rPr>
              <a:t>“</a:t>
            </a:r>
            <a:r>
              <a:rPr lang="de-DE" altLang="de-DE" sz="2000" b="1" dirty="0" smtClean="0">
                <a:solidFill>
                  <a:srgbClr val="000000"/>
                </a:solidFill>
                <a:latin typeface="Arial" panose="020B0604020202020204" pitchFamily="34" charset="0"/>
                <a:cs typeface="+mn-cs"/>
              </a:rPr>
              <a:t> der Verwaltung</a:t>
            </a:r>
          </a:p>
          <a:p>
            <a:pPr marL="354013" lvl="1" indent="-342900" hangingPunct="0">
              <a:spcAft>
                <a:spcPts val="1413"/>
              </a:spcAft>
              <a:buClrTx/>
              <a:buFontTx/>
              <a:buChar char="-"/>
              <a:defRPr/>
            </a:pPr>
            <a:endParaRPr lang="de-DE" altLang="de-DE" sz="2000" b="1" u="sng" dirty="0" smtClean="0">
              <a:solidFill>
                <a:srgbClr val="000000"/>
              </a:solidFill>
              <a:latin typeface="Arial" panose="020B0604020202020204" pitchFamily="34" charset="0"/>
              <a:cs typeface="+mn-cs"/>
            </a:endParaRPr>
          </a:p>
          <a:p>
            <a:pPr marL="354013" lvl="1" indent="-342900" hangingPunct="0">
              <a:spcAft>
                <a:spcPts val="1413"/>
              </a:spcAft>
              <a:buClrTx/>
              <a:buFontTx/>
              <a:buChar char="-"/>
              <a:defRPr/>
            </a:pPr>
            <a:r>
              <a:rPr lang="de-DE" altLang="de-DE" sz="2000" b="1" dirty="0" smtClean="0">
                <a:solidFill>
                  <a:srgbClr val="000000"/>
                </a:solidFill>
                <a:latin typeface="Arial" panose="020B0604020202020204" pitchFamily="34" charset="0"/>
                <a:cs typeface="+mn-cs"/>
              </a:rPr>
              <a:t>seit 1998: Informationsfreiheitsgesetze einzelner Länder </a:t>
            </a:r>
          </a:p>
          <a:p>
            <a:pPr marL="1071563" lvl="2" indent="-342900"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z.B. Akteneinsichts- und Informationszugangsgesetz Brandenburg vom 10. März 1998</a:t>
            </a:r>
          </a:p>
          <a:p>
            <a:pPr marL="1071563" lvl="2" indent="-342900"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z.B. Informationsfreiheitsgesetz Baden-Württemberg vom 17. Dezember 2015</a:t>
            </a:r>
          </a:p>
          <a:p>
            <a:pPr marL="1071563" lvl="2" indent="-342900"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(weiterhin) keine Regelungen in Bayern, Hessen, Niedersachsen und Sachsen</a:t>
            </a:r>
          </a:p>
          <a:p>
            <a:pPr marL="354013" lvl="1" indent="-342900" hangingPunct="0">
              <a:spcAft>
                <a:spcPts val="1413"/>
              </a:spcAft>
              <a:buClrTx/>
              <a:buFontTx/>
              <a:buChar char="-"/>
              <a:defRPr/>
            </a:pPr>
            <a:r>
              <a:rPr lang="de-DE" altLang="de-DE" sz="2000" b="1" dirty="0" smtClean="0">
                <a:solidFill>
                  <a:srgbClr val="000000"/>
                </a:solidFill>
                <a:latin typeface="Arial" panose="020B0604020202020204" pitchFamily="34" charset="0"/>
                <a:cs typeface="+mn-cs"/>
              </a:rPr>
              <a:t>seit </a:t>
            </a:r>
            <a:r>
              <a:rPr lang="de-DE" altLang="de-DE" sz="2000" b="1" dirty="0">
                <a:solidFill>
                  <a:srgbClr val="000000"/>
                </a:solidFill>
                <a:latin typeface="Arial" panose="020B0604020202020204" pitchFamily="34" charset="0"/>
                <a:cs typeface="+mn-cs"/>
              </a:rPr>
              <a:t>1. Januar 2006: Informationsfreiheitsgesetz </a:t>
            </a:r>
            <a:r>
              <a:rPr lang="de-DE" altLang="de-DE" sz="2000" b="1" u="sng" dirty="0">
                <a:solidFill>
                  <a:srgbClr val="000000"/>
                </a:solidFill>
                <a:latin typeface="Arial" panose="020B0604020202020204" pitchFamily="34" charset="0"/>
                <a:cs typeface="+mn-cs"/>
              </a:rPr>
              <a:t>des Bundes (</a:t>
            </a:r>
            <a:r>
              <a:rPr lang="de-DE" altLang="de-DE" sz="2000" b="1" u="sng" dirty="0" smtClean="0">
                <a:solidFill>
                  <a:srgbClr val="000000"/>
                </a:solidFill>
                <a:latin typeface="Arial" panose="020B0604020202020204" pitchFamily="34" charset="0"/>
                <a:cs typeface="+mn-cs"/>
              </a:rPr>
              <a:t>IFG)</a:t>
            </a:r>
          </a:p>
          <a:p>
            <a:pPr marL="285750" indent="-28575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sz="2400" b="1" dirty="0">
              <a:solidFill>
                <a:srgbClr val="000000"/>
              </a:solidFill>
              <a:latin typeface="Arial" panose="020B0604020202020204" pitchFamily="34" charset="0"/>
              <a:cs typeface="+mn-cs"/>
            </a:endParaRPr>
          </a:p>
          <a:p>
            <a:pPr marL="342900" indent="-342900" hangingPunct="0">
              <a:spcAft>
                <a:spcPts val="1413"/>
              </a:spcAft>
              <a:buClrTx/>
              <a:buFontTx/>
              <a:buChar char="-"/>
              <a:defRPr/>
            </a:pPr>
            <a:endParaRPr lang="de-DE" altLang="de-DE" sz="2400" b="1" dirty="0" smtClean="0">
              <a:solidFill>
                <a:srgbClr val="000000"/>
              </a:solidFill>
              <a:latin typeface="Arial" panose="020B0604020202020204" pitchFamily="34" charset="0"/>
              <a:cs typeface="+mn-cs"/>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err="1" smtClean="0">
                <a:solidFill>
                  <a:srgbClr val="000000"/>
                </a:solidFill>
                <a:latin typeface="Arial" panose="020B0604020202020204" pitchFamily="34" charset="0"/>
              </a:rPr>
              <a:t>Voraussetzunglose</a:t>
            </a:r>
            <a:r>
              <a:rPr lang="de-DE" altLang="de-DE" sz="2000" b="1" dirty="0" smtClean="0">
                <a:solidFill>
                  <a:srgbClr val="000000"/>
                </a:solidFill>
                <a:latin typeface="Arial" panose="020B0604020202020204" pitchFamily="34" charset="0"/>
              </a:rPr>
              <a:t> </a:t>
            </a:r>
            <a:r>
              <a:rPr lang="de-DE" altLang="de-DE" sz="2000" b="1" dirty="0">
                <a:solidFill>
                  <a:srgbClr val="000000"/>
                </a:solidFill>
                <a:latin typeface="Arial" panose="020B0604020202020204" pitchFamily="34" charset="0"/>
              </a:rPr>
              <a:t>Zugangsrechte („</a:t>
            </a:r>
            <a:r>
              <a:rPr lang="de-DE" altLang="de-DE" sz="2000" b="1" dirty="0" err="1">
                <a:solidFill>
                  <a:srgbClr val="000000"/>
                </a:solidFill>
                <a:latin typeface="Arial" panose="020B0604020202020204" pitchFamily="34" charset="0"/>
              </a:rPr>
              <a:t>Jedermannrechte</a:t>
            </a:r>
            <a:r>
              <a:rPr lang="de-DE" altLang="de-DE" sz="2000" b="1" dirty="0" smtClean="0">
                <a:solidFill>
                  <a:srgbClr val="000000"/>
                </a:solidFill>
                <a:latin typeface="Arial" panose="020B0604020202020204" pitchFamily="34" charset="0"/>
              </a:rPr>
              <a:t>“)</a:t>
            </a:r>
            <a:r>
              <a:rPr lang="de-DE" altLang="de-DE" sz="2000" dirty="0" smtClean="0">
                <a:solidFill>
                  <a:srgbClr val="000000"/>
                </a:solidFill>
                <a:latin typeface="Arial" panose="020B0604020202020204" pitchFamily="34" charset="0"/>
              </a:rPr>
              <a:t/>
            </a:r>
            <a:br>
              <a:rPr lang="de-DE" altLang="de-DE" sz="2000" dirty="0" smtClean="0">
                <a:solidFill>
                  <a:srgbClr val="000000"/>
                </a:solidFill>
                <a:latin typeface="Arial" panose="020B0604020202020204" pitchFamily="34" charset="0"/>
              </a:rPr>
            </a:br>
            <a:endParaRPr lang="de-DE" altLang="de-DE"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574160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500"/>
                                        <p:tgtEl>
                                          <p:spTgt spid="30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4" end="4"/>
                                            </p:txEl>
                                          </p:spTgt>
                                        </p:tgtEl>
                                        <p:attrNameLst>
                                          <p:attrName>style.visibility</p:attrName>
                                        </p:attrNameLst>
                                      </p:cBhvr>
                                      <p:to>
                                        <p:strVal val="visible"/>
                                      </p:to>
                                    </p:set>
                                    <p:animEffect transition="in" filter="fade">
                                      <p:cBhvr>
                                        <p:cTn id="12" dur="500"/>
                                        <p:tgtEl>
                                          <p:spTgt spid="30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animEffect transition="in" filter="fade">
                                      <p:cBhvr>
                                        <p:cTn id="17" dur="500"/>
                                        <p:tgtEl>
                                          <p:spTgt spid="307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6" end="6"/>
                                            </p:txEl>
                                          </p:spTgt>
                                        </p:tgtEl>
                                        <p:attrNameLst>
                                          <p:attrName>style.visibility</p:attrName>
                                        </p:attrNameLst>
                                      </p:cBhvr>
                                      <p:to>
                                        <p:strVal val="visible"/>
                                      </p:to>
                                    </p:set>
                                    <p:animEffect transition="in" filter="fade">
                                      <p:cBhvr>
                                        <p:cTn id="22" dur="500"/>
                                        <p:tgtEl>
                                          <p:spTgt spid="307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animEffect transition="in" filter="fade">
                                      <p:cBhvr>
                                        <p:cTn id="27" dur="500"/>
                                        <p:tgtEl>
                                          <p:spTgt spid="307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xEl>
                                              <p:pRg st="8" end="8"/>
                                            </p:txEl>
                                          </p:spTgt>
                                        </p:tgtEl>
                                        <p:attrNameLst>
                                          <p:attrName>style.visibility</p:attrName>
                                        </p:attrNameLst>
                                      </p:cBhvr>
                                      <p:to>
                                        <p:strVal val="visible"/>
                                      </p:to>
                                    </p:set>
                                    <p:animEffect transition="in" filter="fade">
                                      <p:cBhvr>
                                        <p:cTn id="32"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marL="342900" lvl="1" indent="-342900" hangingPunct="0">
              <a:spcAft>
                <a:spcPts val="1413"/>
              </a:spcAft>
              <a:buClrTx/>
              <a:buFontTx/>
              <a:buChar char="-"/>
              <a:defRPr/>
            </a:pPr>
            <a:endParaRPr lang="de-DE" altLang="de-DE" b="1" dirty="0" smtClean="0">
              <a:solidFill>
                <a:srgbClr val="000000"/>
              </a:solidFill>
              <a:latin typeface="Arial" panose="020B0604020202020204" pitchFamily="34" charset="0"/>
              <a:cs typeface="+mn-cs"/>
            </a:endParaRPr>
          </a:p>
          <a:p>
            <a:pPr marL="0" lvl="1" indent="0" algn="ctr" hangingPunct="0">
              <a:spcAft>
                <a:spcPts val="1413"/>
              </a:spcAft>
              <a:buClrTx/>
              <a:defRPr/>
            </a:pPr>
            <a:r>
              <a:rPr lang="de-DE" altLang="de-DE" sz="2400" b="1" dirty="0" smtClean="0">
                <a:solidFill>
                  <a:srgbClr val="000000"/>
                </a:solidFill>
                <a:latin typeface="Arial" panose="020B0604020202020204" pitchFamily="34" charset="0"/>
                <a:cs typeface="+mn-cs"/>
              </a:rPr>
              <a:t>z.B. Informationsfreiheitsgesetz des Bundes (IFG)</a:t>
            </a:r>
          </a:p>
          <a:p>
            <a:pPr marL="0" lvl="1" indent="0" algn="ctr" hangingPunct="0">
              <a:spcAft>
                <a:spcPts val="1413"/>
              </a:spcAft>
              <a:buClrTx/>
              <a:defRPr/>
            </a:pPr>
            <a:endParaRPr lang="de-DE" altLang="de-DE" sz="2400" b="1" dirty="0" smtClean="0">
              <a:solidFill>
                <a:srgbClr val="000000"/>
              </a:solidFill>
              <a:latin typeface="Arial" panose="020B0604020202020204" pitchFamily="34" charset="0"/>
              <a:cs typeface="+mn-cs"/>
            </a:endParaRPr>
          </a:p>
          <a:p>
            <a:pPr marL="354013" lvl="1" indent="-342900" hangingPunct="0">
              <a:spcAft>
                <a:spcPts val="1413"/>
              </a:spcAft>
              <a:buClrTx/>
              <a:buFontTx/>
              <a:buChar char="-"/>
              <a:defRPr/>
            </a:pPr>
            <a:r>
              <a:rPr lang="de-DE" altLang="de-DE" sz="2000" b="1" dirty="0" smtClean="0">
                <a:solidFill>
                  <a:srgbClr val="000000"/>
                </a:solidFill>
                <a:latin typeface="Arial" panose="020B0604020202020204" pitchFamily="34" charset="0"/>
                <a:cs typeface="+mn-cs"/>
              </a:rPr>
              <a:t>Anspruch von „jedermann“ gegenüber den „Behörden des Bundes“     (§ 1 Abs. 1 IFG)</a:t>
            </a:r>
          </a:p>
          <a:p>
            <a:pPr marL="354013" lvl="1" indent="-342900" hangingPunct="0">
              <a:spcAft>
                <a:spcPts val="1413"/>
              </a:spcAft>
              <a:buClrTx/>
              <a:buFontTx/>
              <a:buChar char="-"/>
              <a:defRPr/>
            </a:pPr>
            <a:r>
              <a:rPr lang="de-DE" altLang="de-DE" sz="2000" b="1" dirty="0" smtClean="0">
                <a:solidFill>
                  <a:srgbClr val="000000"/>
                </a:solidFill>
                <a:latin typeface="Arial" panose="020B0604020202020204" pitchFamily="34" charset="0"/>
                <a:cs typeface="+mn-cs"/>
              </a:rPr>
              <a:t>Beschränkung </a:t>
            </a:r>
            <a:r>
              <a:rPr lang="de-DE" altLang="de-DE" sz="2000" b="1" dirty="0">
                <a:solidFill>
                  <a:srgbClr val="000000"/>
                </a:solidFill>
                <a:latin typeface="Arial" panose="020B0604020202020204" pitchFamily="34" charset="0"/>
                <a:cs typeface="+mn-cs"/>
              </a:rPr>
              <a:t>des Zugangs zu Entwürfen während laufender Verfahren (§ 4 IFG) </a:t>
            </a:r>
          </a:p>
          <a:p>
            <a:pPr marL="354013" lvl="1" indent="-342900" hangingPunct="0">
              <a:spcAft>
                <a:spcPts val="1413"/>
              </a:spcAft>
              <a:buClrTx/>
              <a:buFontTx/>
              <a:buChar char="-"/>
              <a:defRPr/>
            </a:pPr>
            <a:r>
              <a:rPr lang="de-DE" altLang="de-DE" sz="2000" b="1" dirty="0" smtClean="0">
                <a:solidFill>
                  <a:srgbClr val="000000"/>
                </a:solidFill>
                <a:latin typeface="Arial" panose="020B0604020202020204" pitchFamily="34" charset="0"/>
                <a:cs typeface="+mn-cs"/>
              </a:rPr>
              <a:t>Anspruch ausgeschlossen,</a:t>
            </a:r>
          </a:p>
          <a:p>
            <a:pPr marL="1071563" lvl="2" indent="-342900"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wenn „besondere öffentliche Belange“ (z.B. Sicherheits- oder besondere Geheimhaltungsbelange) </a:t>
            </a:r>
            <a:r>
              <a:rPr lang="de-DE" altLang="de-DE" sz="2000" b="1" dirty="0" smtClean="0">
                <a:solidFill>
                  <a:srgbClr val="000000"/>
                </a:solidFill>
                <a:latin typeface="Arial" panose="020B0604020202020204" pitchFamily="34" charset="0"/>
              </a:rPr>
              <a:t>entgegenstehen (</a:t>
            </a:r>
            <a:r>
              <a:rPr lang="de-DE" altLang="de-DE" sz="2000" b="1" dirty="0" smtClean="0">
                <a:solidFill>
                  <a:srgbClr val="000000"/>
                </a:solidFill>
                <a:latin typeface="Arial" panose="020B0604020202020204" pitchFamily="34" charset="0"/>
                <a:cs typeface="+mn-cs"/>
              </a:rPr>
              <a:t>§ 3 IFG)</a:t>
            </a:r>
          </a:p>
          <a:p>
            <a:pPr marL="1071563" lvl="2" indent="-342900"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soweit geistiges Eigentum entgegensteht (§ 6 IFG)</a:t>
            </a:r>
          </a:p>
          <a:p>
            <a:pPr marL="354013" lvl="1" indent="-342900" hangingPunct="0">
              <a:spcAft>
                <a:spcPts val="1413"/>
              </a:spcAft>
              <a:buClrTx/>
              <a:buFontTx/>
              <a:buChar char="-"/>
              <a:defRPr/>
            </a:pPr>
            <a:r>
              <a:rPr lang="de-DE" altLang="de-DE" sz="2000" b="1" dirty="0" smtClean="0">
                <a:solidFill>
                  <a:srgbClr val="000000"/>
                </a:solidFill>
                <a:latin typeface="Arial" panose="020B0604020202020204" pitchFamily="34" charset="0"/>
                <a:cs typeface="+mn-cs"/>
              </a:rPr>
              <a:t>Zugang zu personenbezogenen Daten nur bei </a:t>
            </a:r>
            <a:r>
              <a:rPr lang="de-DE" altLang="de-DE" sz="2000" b="1" u="sng" dirty="0" smtClean="0">
                <a:solidFill>
                  <a:srgbClr val="000000"/>
                </a:solidFill>
                <a:latin typeface="Arial" panose="020B0604020202020204" pitchFamily="34" charset="0"/>
                <a:cs typeface="+mn-cs"/>
              </a:rPr>
              <a:t>überwiegendem</a:t>
            </a:r>
            <a:r>
              <a:rPr lang="de-DE" altLang="de-DE" sz="2000" b="1" dirty="0" smtClean="0">
                <a:solidFill>
                  <a:srgbClr val="000000"/>
                </a:solidFill>
                <a:latin typeface="Arial" panose="020B0604020202020204" pitchFamily="34" charset="0"/>
                <a:cs typeface="+mn-cs"/>
              </a:rPr>
              <a:t> Informationsinteresse (§ 5 IFG)</a:t>
            </a:r>
            <a:endParaRPr lang="de-DE" altLang="de-DE" sz="2000" b="1" dirty="0">
              <a:solidFill>
                <a:srgbClr val="000000"/>
              </a:solidFill>
              <a:latin typeface="Arial" panose="020B0604020202020204" pitchFamily="34" charset="0"/>
              <a:cs typeface="+mn-cs"/>
            </a:endParaRPr>
          </a:p>
          <a:p>
            <a:pPr marL="354013" lvl="1" indent="-342900" hangingPunct="0">
              <a:spcAft>
                <a:spcPts val="1413"/>
              </a:spcAft>
              <a:buClrTx/>
              <a:buFontTx/>
              <a:buChar char="-"/>
              <a:defRPr/>
            </a:pPr>
            <a:r>
              <a:rPr lang="de-DE" altLang="de-DE" sz="2000" b="1" dirty="0">
                <a:solidFill>
                  <a:srgbClr val="000000"/>
                </a:solidFill>
                <a:latin typeface="Arial" panose="020B0604020202020204" pitchFamily="34" charset="0"/>
              </a:rPr>
              <a:t>Informationszugang durch Auskunft, Akteneinsicht oder auf sonstige Weise (§ 1 Abs. 2 IFG)</a:t>
            </a:r>
          </a:p>
          <a:p>
            <a:pPr hangingPunct="0">
              <a:spcAft>
                <a:spcPts val="1413"/>
              </a:spcAft>
              <a:buClrTx/>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sz="2400" b="1" dirty="0">
              <a:solidFill>
                <a:srgbClr val="000000"/>
              </a:solidFill>
              <a:latin typeface="Arial" panose="020B0604020202020204" pitchFamily="34" charset="0"/>
              <a:cs typeface="+mn-cs"/>
            </a:endParaRPr>
          </a:p>
          <a:p>
            <a:pPr marL="342900" indent="-342900" hangingPunct="0">
              <a:spcAft>
                <a:spcPts val="1413"/>
              </a:spcAft>
              <a:buClrTx/>
              <a:buFontTx/>
              <a:buChar char="-"/>
              <a:defRPr/>
            </a:pPr>
            <a:endParaRPr lang="de-DE" altLang="de-DE" sz="2400" b="1" dirty="0" smtClean="0">
              <a:solidFill>
                <a:srgbClr val="000000"/>
              </a:solidFill>
              <a:latin typeface="Arial" panose="020B0604020202020204" pitchFamily="34" charset="0"/>
              <a:cs typeface="+mn-cs"/>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b="1" dirty="0" smtClean="0">
                <a:solidFill>
                  <a:srgbClr val="000000"/>
                </a:solidFill>
                <a:latin typeface="Arial" panose="020B0604020202020204" pitchFamily="34" charset="0"/>
              </a:rPr>
              <a:t>Voraussetzungslose </a:t>
            </a:r>
            <a:r>
              <a:rPr lang="de-DE" altLang="de-DE" b="1" dirty="0">
                <a:solidFill>
                  <a:srgbClr val="000000"/>
                </a:solidFill>
                <a:latin typeface="Arial" panose="020B0604020202020204" pitchFamily="34" charset="0"/>
              </a:rPr>
              <a:t>Zugangsrechte: </a:t>
            </a:r>
            <a:r>
              <a:rPr lang="de-DE" altLang="de-DE" b="1" dirty="0" smtClean="0">
                <a:solidFill>
                  <a:srgbClr val="000000"/>
                </a:solidFill>
                <a:latin typeface="Arial" panose="020B0604020202020204" pitchFamily="34" charset="0"/>
              </a:rPr>
              <a:t>Informationsfreiheitsgesetz </a:t>
            </a:r>
            <a:r>
              <a:rPr lang="de-DE" altLang="de-DE" b="1" dirty="0">
                <a:solidFill>
                  <a:srgbClr val="000000"/>
                </a:solidFill>
                <a:latin typeface="Arial" panose="020B0604020202020204" pitchFamily="34" charset="0"/>
              </a:rPr>
              <a:t>des </a:t>
            </a:r>
            <a:r>
              <a:rPr lang="de-DE" altLang="de-DE" b="1" dirty="0" smtClean="0">
                <a:solidFill>
                  <a:srgbClr val="000000"/>
                </a:solidFill>
                <a:latin typeface="Arial" panose="020B0604020202020204" pitchFamily="34" charset="0"/>
              </a:rPr>
              <a:t>Bundes</a:t>
            </a:r>
            <a:r>
              <a:rPr lang="de-DE" altLang="de-DE" sz="2000" dirty="0">
                <a:solidFill>
                  <a:srgbClr val="000000"/>
                </a:solidFill>
                <a:latin typeface="Arial" panose="020B0604020202020204" pitchFamily="34" charset="0"/>
              </a:rPr>
              <a:t/>
            </a:r>
            <a:br>
              <a:rPr lang="de-DE" altLang="de-DE" sz="2000" dirty="0">
                <a:solidFill>
                  <a:srgbClr val="000000"/>
                </a:solidFill>
                <a:latin typeface="Arial" panose="020B0604020202020204" pitchFamily="34" charset="0"/>
              </a:rPr>
            </a:br>
            <a:endParaRPr lang="de-DE" altLang="de-DE"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850404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500"/>
                                        <p:tgtEl>
                                          <p:spTgt spid="307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4" end="4"/>
                                            </p:txEl>
                                          </p:spTgt>
                                        </p:tgtEl>
                                        <p:attrNameLst>
                                          <p:attrName>style.visibility</p:attrName>
                                        </p:attrNameLst>
                                      </p:cBhvr>
                                      <p:to>
                                        <p:strVal val="visible"/>
                                      </p:to>
                                    </p:set>
                                    <p:animEffect transition="in" filter="fade">
                                      <p:cBhvr>
                                        <p:cTn id="12" dur="500"/>
                                        <p:tgtEl>
                                          <p:spTgt spid="30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animEffect transition="in" filter="fade">
                                      <p:cBhvr>
                                        <p:cTn id="17" dur="500"/>
                                        <p:tgtEl>
                                          <p:spTgt spid="307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6" end="6"/>
                                            </p:txEl>
                                          </p:spTgt>
                                        </p:tgtEl>
                                        <p:attrNameLst>
                                          <p:attrName>style.visibility</p:attrName>
                                        </p:attrNameLst>
                                      </p:cBhvr>
                                      <p:to>
                                        <p:strVal val="visible"/>
                                      </p:to>
                                    </p:set>
                                    <p:animEffect transition="in" filter="fade">
                                      <p:cBhvr>
                                        <p:cTn id="22" dur="500"/>
                                        <p:tgtEl>
                                          <p:spTgt spid="307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animEffect transition="in" filter="fade">
                                      <p:cBhvr>
                                        <p:cTn id="27" dur="500"/>
                                        <p:tgtEl>
                                          <p:spTgt spid="307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xEl>
                                              <p:pRg st="8" end="8"/>
                                            </p:txEl>
                                          </p:spTgt>
                                        </p:tgtEl>
                                        <p:attrNameLst>
                                          <p:attrName>style.visibility</p:attrName>
                                        </p:attrNameLst>
                                      </p:cBhvr>
                                      <p:to>
                                        <p:strVal val="visible"/>
                                      </p:to>
                                    </p:set>
                                    <p:animEffect transition="in" filter="fade">
                                      <p:cBhvr>
                                        <p:cTn id="32" dur="500"/>
                                        <p:tgtEl>
                                          <p:spTgt spid="307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5">
                                            <p:txEl>
                                              <p:pRg st="9" end="9"/>
                                            </p:txEl>
                                          </p:spTgt>
                                        </p:tgtEl>
                                        <p:attrNameLst>
                                          <p:attrName>style.visibility</p:attrName>
                                        </p:attrNameLst>
                                      </p:cBhvr>
                                      <p:to>
                                        <p:strVal val="visible"/>
                                      </p:to>
                                    </p:set>
                                    <p:animEffect transition="in" filter="fade">
                                      <p:cBhvr>
                                        <p:cTn id="37" dur="500"/>
                                        <p:tgtEl>
                                          <p:spTgt spid="3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Das System der Informationszugangsrechte</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4" name="AutoShape 3"/>
          <p:cNvSpPr>
            <a:spLocks noChangeAspect="1" noChangeArrowheads="1" noTextEdit="1"/>
          </p:cNvSpPr>
          <p:nvPr/>
        </p:nvSpPr>
        <p:spPr bwMode="auto">
          <a:xfrm>
            <a:off x="212725" y="879475"/>
            <a:ext cx="9688513"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Rectangle 5"/>
          <p:cNvSpPr>
            <a:spLocks noChangeArrowheads="1"/>
          </p:cNvSpPr>
          <p:nvPr/>
        </p:nvSpPr>
        <p:spPr bwMode="auto">
          <a:xfrm>
            <a:off x="227013" y="890588"/>
            <a:ext cx="1687513" cy="965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Rectangle 6"/>
          <p:cNvSpPr>
            <a:spLocks noChangeArrowheads="1"/>
          </p:cNvSpPr>
          <p:nvPr/>
        </p:nvSpPr>
        <p:spPr bwMode="auto">
          <a:xfrm>
            <a:off x="1914525" y="890588"/>
            <a:ext cx="2168525" cy="965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Rectangle 7"/>
          <p:cNvSpPr>
            <a:spLocks noChangeArrowheads="1"/>
          </p:cNvSpPr>
          <p:nvPr/>
        </p:nvSpPr>
        <p:spPr bwMode="auto">
          <a:xfrm>
            <a:off x="4083050" y="890588"/>
            <a:ext cx="1928813" cy="965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8"/>
          <p:cNvSpPr>
            <a:spLocks noChangeArrowheads="1"/>
          </p:cNvSpPr>
          <p:nvPr/>
        </p:nvSpPr>
        <p:spPr bwMode="auto">
          <a:xfrm>
            <a:off x="6011863" y="890588"/>
            <a:ext cx="1985963" cy="965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9"/>
          <p:cNvSpPr>
            <a:spLocks noChangeArrowheads="1"/>
          </p:cNvSpPr>
          <p:nvPr/>
        </p:nvSpPr>
        <p:spPr bwMode="auto">
          <a:xfrm>
            <a:off x="7997825" y="890588"/>
            <a:ext cx="1870075" cy="965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0"/>
          <p:cNvSpPr>
            <a:spLocks noChangeArrowheads="1"/>
          </p:cNvSpPr>
          <p:nvPr/>
        </p:nvSpPr>
        <p:spPr bwMode="auto">
          <a:xfrm>
            <a:off x="227013" y="1855788"/>
            <a:ext cx="1687513"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1"/>
          <p:cNvSpPr>
            <a:spLocks noChangeArrowheads="1"/>
          </p:cNvSpPr>
          <p:nvPr/>
        </p:nvSpPr>
        <p:spPr bwMode="auto">
          <a:xfrm>
            <a:off x="1914525" y="1855788"/>
            <a:ext cx="2168525"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p:cNvSpPr>
            <a:spLocks noChangeArrowheads="1"/>
          </p:cNvSpPr>
          <p:nvPr/>
        </p:nvSpPr>
        <p:spPr bwMode="auto">
          <a:xfrm>
            <a:off x="4083050" y="1855788"/>
            <a:ext cx="1928813"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3"/>
          <p:cNvSpPr>
            <a:spLocks noChangeArrowheads="1"/>
          </p:cNvSpPr>
          <p:nvPr/>
        </p:nvSpPr>
        <p:spPr bwMode="auto">
          <a:xfrm>
            <a:off x="6011863" y="1855788"/>
            <a:ext cx="1985963"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4"/>
          <p:cNvSpPr>
            <a:spLocks noChangeArrowheads="1"/>
          </p:cNvSpPr>
          <p:nvPr/>
        </p:nvSpPr>
        <p:spPr bwMode="auto">
          <a:xfrm>
            <a:off x="7997825" y="1855788"/>
            <a:ext cx="1870075"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5"/>
          <p:cNvSpPr>
            <a:spLocks noChangeArrowheads="1"/>
          </p:cNvSpPr>
          <p:nvPr/>
        </p:nvSpPr>
        <p:spPr bwMode="auto">
          <a:xfrm>
            <a:off x="227013" y="3233738"/>
            <a:ext cx="1687513" cy="13763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6"/>
          <p:cNvSpPr>
            <a:spLocks noChangeArrowheads="1"/>
          </p:cNvSpPr>
          <p:nvPr/>
        </p:nvSpPr>
        <p:spPr bwMode="auto">
          <a:xfrm>
            <a:off x="1914525" y="3233738"/>
            <a:ext cx="2168525" cy="1376363"/>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17"/>
          <p:cNvSpPr>
            <a:spLocks noChangeArrowheads="1"/>
          </p:cNvSpPr>
          <p:nvPr/>
        </p:nvSpPr>
        <p:spPr bwMode="auto">
          <a:xfrm>
            <a:off x="4083050" y="3233738"/>
            <a:ext cx="1928813" cy="1376363"/>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18"/>
          <p:cNvSpPr>
            <a:spLocks noChangeArrowheads="1"/>
          </p:cNvSpPr>
          <p:nvPr/>
        </p:nvSpPr>
        <p:spPr bwMode="auto">
          <a:xfrm>
            <a:off x="6011863" y="3233738"/>
            <a:ext cx="1985963" cy="1376363"/>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9"/>
          <p:cNvSpPr>
            <a:spLocks noChangeArrowheads="1"/>
          </p:cNvSpPr>
          <p:nvPr/>
        </p:nvSpPr>
        <p:spPr bwMode="auto">
          <a:xfrm>
            <a:off x="7997825" y="3233738"/>
            <a:ext cx="1870075" cy="1376363"/>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20"/>
          <p:cNvSpPr>
            <a:spLocks noChangeArrowheads="1"/>
          </p:cNvSpPr>
          <p:nvPr/>
        </p:nvSpPr>
        <p:spPr bwMode="auto">
          <a:xfrm>
            <a:off x="227013" y="4610100"/>
            <a:ext cx="1687513"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21"/>
          <p:cNvSpPr>
            <a:spLocks noChangeArrowheads="1"/>
          </p:cNvSpPr>
          <p:nvPr/>
        </p:nvSpPr>
        <p:spPr bwMode="auto">
          <a:xfrm>
            <a:off x="1914525" y="4610100"/>
            <a:ext cx="2168525"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22"/>
          <p:cNvSpPr>
            <a:spLocks noChangeArrowheads="1"/>
          </p:cNvSpPr>
          <p:nvPr/>
        </p:nvSpPr>
        <p:spPr bwMode="auto">
          <a:xfrm>
            <a:off x="4083050" y="4610100"/>
            <a:ext cx="1928813"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Rectangle 23"/>
          <p:cNvSpPr>
            <a:spLocks noChangeArrowheads="1"/>
          </p:cNvSpPr>
          <p:nvPr/>
        </p:nvSpPr>
        <p:spPr bwMode="auto">
          <a:xfrm>
            <a:off x="6011863" y="4610100"/>
            <a:ext cx="1985963"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Rectangle 24"/>
          <p:cNvSpPr>
            <a:spLocks noChangeArrowheads="1"/>
          </p:cNvSpPr>
          <p:nvPr/>
        </p:nvSpPr>
        <p:spPr bwMode="auto">
          <a:xfrm>
            <a:off x="7997825" y="4610100"/>
            <a:ext cx="1870075"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25"/>
          <p:cNvSpPr>
            <a:spLocks noChangeArrowheads="1"/>
          </p:cNvSpPr>
          <p:nvPr/>
        </p:nvSpPr>
        <p:spPr bwMode="auto">
          <a:xfrm>
            <a:off x="227013" y="5988050"/>
            <a:ext cx="1687513"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26"/>
          <p:cNvSpPr>
            <a:spLocks noChangeArrowheads="1"/>
          </p:cNvSpPr>
          <p:nvPr/>
        </p:nvSpPr>
        <p:spPr bwMode="auto">
          <a:xfrm>
            <a:off x="1914525" y="5988050"/>
            <a:ext cx="2168525"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27"/>
          <p:cNvSpPr>
            <a:spLocks noChangeArrowheads="1"/>
          </p:cNvSpPr>
          <p:nvPr/>
        </p:nvSpPr>
        <p:spPr bwMode="auto">
          <a:xfrm>
            <a:off x="4083050" y="5988050"/>
            <a:ext cx="1928813"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08" name="Rectangle 28"/>
          <p:cNvSpPr>
            <a:spLocks noChangeArrowheads="1"/>
          </p:cNvSpPr>
          <p:nvPr/>
        </p:nvSpPr>
        <p:spPr bwMode="auto">
          <a:xfrm>
            <a:off x="6011863" y="5988050"/>
            <a:ext cx="1985963"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09" name="Rectangle 29"/>
          <p:cNvSpPr>
            <a:spLocks noChangeArrowheads="1"/>
          </p:cNvSpPr>
          <p:nvPr/>
        </p:nvSpPr>
        <p:spPr bwMode="auto">
          <a:xfrm>
            <a:off x="7997825" y="5988050"/>
            <a:ext cx="1870075"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13" name="Line 30"/>
          <p:cNvSpPr>
            <a:spLocks noChangeShapeType="1"/>
          </p:cNvSpPr>
          <p:nvPr/>
        </p:nvSpPr>
        <p:spPr bwMode="auto">
          <a:xfrm>
            <a:off x="1914525" y="88423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4" name="Line 31"/>
          <p:cNvSpPr>
            <a:spLocks noChangeShapeType="1"/>
          </p:cNvSpPr>
          <p:nvPr/>
        </p:nvSpPr>
        <p:spPr bwMode="auto">
          <a:xfrm>
            <a:off x="4083050" y="88423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5" name="Line 32"/>
          <p:cNvSpPr>
            <a:spLocks noChangeShapeType="1"/>
          </p:cNvSpPr>
          <p:nvPr/>
        </p:nvSpPr>
        <p:spPr bwMode="auto">
          <a:xfrm>
            <a:off x="6011863" y="88423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6" name="Line 33"/>
          <p:cNvSpPr>
            <a:spLocks noChangeShapeType="1"/>
          </p:cNvSpPr>
          <p:nvPr/>
        </p:nvSpPr>
        <p:spPr bwMode="auto">
          <a:xfrm>
            <a:off x="7997825" y="88423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7" name="Line 34"/>
          <p:cNvSpPr>
            <a:spLocks noChangeShapeType="1"/>
          </p:cNvSpPr>
          <p:nvPr/>
        </p:nvSpPr>
        <p:spPr bwMode="auto">
          <a:xfrm>
            <a:off x="220663" y="1855788"/>
            <a:ext cx="965358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8" name="Line 35"/>
          <p:cNvSpPr>
            <a:spLocks noChangeShapeType="1"/>
          </p:cNvSpPr>
          <p:nvPr/>
        </p:nvSpPr>
        <p:spPr bwMode="auto">
          <a:xfrm>
            <a:off x="220663" y="323373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9" name="Line 36"/>
          <p:cNvSpPr>
            <a:spLocks noChangeShapeType="1"/>
          </p:cNvSpPr>
          <p:nvPr/>
        </p:nvSpPr>
        <p:spPr bwMode="auto">
          <a:xfrm>
            <a:off x="220663" y="4610100"/>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0" name="Line 37"/>
          <p:cNvSpPr>
            <a:spLocks noChangeShapeType="1"/>
          </p:cNvSpPr>
          <p:nvPr/>
        </p:nvSpPr>
        <p:spPr bwMode="auto">
          <a:xfrm>
            <a:off x="220663" y="5988050"/>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1" name="Line 38"/>
          <p:cNvSpPr>
            <a:spLocks noChangeShapeType="1"/>
          </p:cNvSpPr>
          <p:nvPr/>
        </p:nvSpPr>
        <p:spPr bwMode="auto">
          <a:xfrm>
            <a:off x="227013" y="88423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2" name="Line 39"/>
          <p:cNvSpPr>
            <a:spLocks noChangeShapeType="1"/>
          </p:cNvSpPr>
          <p:nvPr/>
        </p:nvSpPr>
        <p:spPr bwMode="auto">
          <a:xfrm>
            <a:off x="9867900" y="88423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3" name="Line 40"/>
          <p:cNvSpPr>
            <a:spLocks noChangeShapeType="1"/>
          </p:cNvSpPr>
          <p:nvPr/>
        </p:nvSpPr>
        <p:spPr bwMode="auto">
          <a:xfrm>
            <a:off x="220663" y="89058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4" name="Line 41"/>
          <p:cNvSpPr>
            <a:spLocks noChangeShapeType="1"/>
          </p:cNvSpPr>
          <p:nvPr/>
        </p:nvSpPr>
        <p:spPr bwMode="auto">
          <a:xfrm>
            <a:off x="220663" y="7366000"/>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5" name="Rectangle 42"/>
          <p:cNvSpPr>
            <a:spLocks noChangeArrowheads="1"/>
          </p:cNvSpPr>
          <p:nvPr/>
        </p:nvSpPr>
        <p:spPr bwMode="auto">
          <a:xfrm>
            <a:off x="2649538" y="1246188"/>
            <a:ext cx="8128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Zweck</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6" name="Rectangle 43"/>
          <p:cNvSpPr>
            <a:spLocks noChangeArrowheads="1"/>
          </p:cNvSpPr>
          <p:nvPr/>
        </p:nvSpPr>
        <p:spPr bwMode="auto">
          <a:xfrm>
            <a:off x="4238625" y="1246188"/>
            <a:ext cx="17478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Voraussetzung</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7" name="Rectangle 44"/>
          <p:cNvSpPr>
            <a:spLocks noChangeArrowheads="1"/>
          </p:cNvSpPr>
          <p:nvPr/>
        </p:nvSpPr>
        <p:spPr bwMode="auto">
          <a:xfrm>
            <a:off x="6318250" y="1109663"/>
            <a:ext cx="14192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Versagungs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8" name="Rectangle 45"/>
          <p:cNvSpPr>
            <a:spLocks noChangeArrowheads="1"/>
          </p:cNvSpPr>
          <p:nvPr/>
        </p:nvSpPr>
        <p:spPr bwMode="auto">
          <a:xfrm>
            <a:off x="7613650" y="1109663"/>
            <a:ext cx="1857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9" name="Rectangle 46"/>
          <p:cNvSpPr>
            <a:spLocks noChangeArrowheads="1"/>
          </p:cNvSpPr>
          <p:nvPr/>
        </p:nvSpPr>
        <p:spPr bwMode="auto">
          <a:xfrm>
            <a:off x="6618288" y="1381125"/>
            <a:ext cx="884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gründe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0" name="Rectangle 47"/>
          <p:cNvSpPr>
            <a:spLocks noChangeArrowheads="1"/>
          </p:cNvSpPr>
          <p:nvPr/>
        </p:nvSpPr>
        <p:spPr bwMode="auto">
          <a:xfrm>
            <a:off x="8418513" y="1109663"/>
            <a:ext cx="11398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Form des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1" name="Rectangle 48"/>
          <p:cNvSpPr>
            <a:spLocks noChangeArrowheads="1"/>
          </p:cNvSpPr>
          <p:nvPr/>
        </p:nvSpPr>
        <p:spPr bwMode="auto">
          <a:xfrm>
            <a:off x="8456613" y="1381125"/>
            <a:ext cx="10620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Zugangs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2" name="Rectangle 49"/>
          <p:cNvSpPr>
            <a:spLocks noChangeArrowheads="1"/>
          </p:cNvSpPr>
          <p:nvPr/>
        </p:nvSpPr>
        <p:spPr bwMode="auto">
          <a:xfrm>
            <a:off x="452438" y="2143125"/>
            <a:ext cx="12747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verfahrens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3" name="Rectangle 50"/>
          <p:cNvSpPr>
            <a:spLocks noChangeArrowheads="1"/>
          </p:cNvSpPr>
          <p:nvPr/>
        </p:nvSpPr>
        <p:spPr bwMode="auto">
          <a:xfrm>
            <a:off x="1612900" y="2143125"/>
            <a:ext cx="1857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4" name="Rectangle 51"/>
          <p:cNvSpPr>
            <a:spLocks noChangeArrowheads="1"/>
          </p:cNvSpPr>
          <p:nvPr/>
        </p:nvSpPr>
        <p:spPr bwMode="auto">
          <a:xfrm>
            <a:off x="544513" y="2417763"/>
            <a:ext cx="12271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bezogene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5" name="Rectangle 52"/>
          <p:cNvSpPr>
            <a:spLocks noChangeArrowheads="1"/>
          </p:cNvSpPr>
          <p:nvPr/>
        </p:nvSpPr>
        <p:spPr bwMode="auto">
          <a:xfrm>
            <a:off x="479425" y="2690813"/>
            <a:ext cx="12969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6" name="Rectangle 53"/>
          <p:cNvSpPr>
            <a:spLocks noChangeArrowheads="1"/>
          </p:cNvSpPr>
          <p:nvPr/>
        </p:nvSpPr>
        <p:spPr bwMode="auto">
          <a:xfrm>
            <a:off x="2176463" y="24257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verfahrensintern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7" name="Rectangle 54"/>
          <p:cNvSpPr>
            <a:spLocks noChangeArrowheads="1"/>
          </p:cNvSpPr>
          <p:nvPr/>
        </p:nvSpPr>
        <p:spPr bwMode="auto">
          <a:xfrm>
            <a:off x="4459288" y="2286000"/>
            <a:ext cx="1217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Verfahrens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8" name="Rectangle 55"/>
          <p:cNvSpPr>
            <a:spLocks noChangeArrowheads="1"/>
          </p:cNvSpPr>
          <p:nvPr/>
        </p:nvSpPr>
        <p:spPr bwMode="auto">
          <a:xfrm>
            <a:off x="5561013" y="2286000"/>
            <a:ext cx="177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9" name="Rectangle 56"/>
          <p:cNvSpPr>
            <a:spLocks noChangeArrowheads="1"/>
          </p:cNvSpPr>
          <p:nvPr/>
        </p:nvSpPr>
        <p:spPr bwMode="auto">
          <a:xfrm>
            <a:off x="4554538" y="2562225"/>
            <a:ext cx="1090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beteiligter</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0" name="Rectangle 57"/>
          <p:cNvSpPr>
            <a:spLocks noChangeArrowheads="1"/>
          </p:cNvSpPr>
          <p:nvPr/>
        </p:nvSpPr>
        <p:spPr bwMode="auto">
          <a:xfrm>
            <a:off x="6173788" y="2286000"/>
            <a:ext cx="1827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i.d.R. keine / nur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1" name="Rectangle 58"/>
          <p:cNvSpPr>
            <a:spLocks noChangeArrowheads="1"/>
          </p:cNvSpPr>
          <p:nvPr/>
        </p:nvSpPr>
        <p:spPr bwMode="auto">
          <a:xfrm>
            <a:off x="6189663" y="2562225"/>
            <a:ext cx="1736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ausnahmsweise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2" name="Rectangle 59"/>
          <p:cNvSpPr>
            <a:spLocks noChangeArrowheads="1"/>
          </p:cNvSpPr>
          <p:nvPr/>
        </p:nvSpPr>
        <p:spPr bwMode="auto">
          <a:xfrm>
            <a:off x="8255000" y="2425700"/>
            <a:ext cx="1458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Akteneinsicht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3" name="Rectangle 60"/>
          <p:cNvSpPr>
            <a:spLocks noChangeArrowheads="1"/>
          </p:cNvSpPr>
          <p:nvPr/>
        </p:nvSpPr>
        <p:spPr bwMode="auto">
          <a:xfrm>
            <a:off x="390525" y="3521075"/>
            <a:ext cx="14684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institutionell</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4" name="Rectangle 61"/>
          <p:cNvSpPr>
            <a:spLocks noChangeArrowheads="1"/>
          </p:cNvSpPr>
          <p:nvPr/>
        </p:nvSpPr>
        <p:spPr bwMode="auto">
          <a:xfrm>
            <a:off x="461963" y="3795713"/>
            <a:ext cx="13922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gebundene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5" name="Rectangle 62"/>
          <p:cNvSpPr>
            <a:spLocks noChangeArrowheads="1"/>
          </p:cNvSpPr>
          <p:nvPr/>
        </p:nvSpPr>
        <p:spPr bwMode="auto">
          <a:xfrm>
            <a:off x="479425" y="4068763"/>
            <a:ext cx="12969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6" name="Rectangle 63"/>
          <p:cNvSpPr>
            <a:spLocks noChangeArrowheads="1"/>
          </p:cNvSpPr>
          <p:nvPr/>
        </p:nvSpPr>
        <p:spPr bwMode="auto">
          <a:xfrm>
            <a:off x="2144713" y="3803650"/>
            <a:ext cx="1816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verfahrensextern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7" name="Rectangle 64"/>
          <p:cNvSpPr>
            <a:spLocks noChangeArrowheads="1"/>
          </p:cNvSpPr>
          <p:nvPr/>
        </p:nvSpPr>
        <p:spPr bwMode="auto">
          <a:xfrm>
            <a:off x="4391025" y="3663950"/>
            <a:ext cx="1484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institutionelle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8" name="Rectangle 65"/>
          <p:cNvSpPr>
            <a:spLocks noChangeArrowheads="1"/>
          </p:cNvSpPr>
          <p:nvPr/>
        </p:nvSpPr>
        <p:spPr bwMode="auto">
          <a:xfrm>
            <a:off x="4505325" y="3940175"/>
            <a:ext cx="1192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Anbindung</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9" name="Rectangle 66"/>
          <p:cNvSpPr>
            <a:spLocks noChangeArrowheads="1"/>
          </p:cNvSpPr>
          <p:nvPr/>
        </p:nvSpPr>
        <p:spPr bwMode="auto">
          <a:xfrm>
            <a:off x="6494463" y="3392488"/>
            <a:ext cx="1190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(teilweise)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0" name="Rectangle 67"/>
          <p:cNvSpPr>
            <a:spLocks noChangeArrowheads="1"/>
          </p:cNvSpPr>
          <p:nvPr/>
        </p:nvSpPr>
        <p:spPr bwMode="auto">
          <a:xfrm>
            <a:off x="6280150" y="3663950"/>
            <a:ext cx="1609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Abwägung mit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1" name="Rectangle 68"/>
          <p:cNvSpPr>
            <a:spLocks noChangeArrowheads="1"/>
          </p:cNvSpPr>
          <p:nvPr/>
        </p:nvSpPr>
        <p:spPr bwMode="auto">
          <a:xfrm>
            <a:off x="6137275" y="3940175"/>
            <a:ext cx="1763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Geheimhaltungs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2" name="Rectangle 69"/>
          <p:cNvSpPr>
            <a:spLocks noChangeArrowheads="1"/>
          </p:cNvSpPr>
          <p:nvPr/>
        </p:nvSpPr>
        <p:spPr bwMode="auto">
          <a:xfrm>
            <a:off x="7796213" y="3940175"/>
            <a:ext cx="176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3" name="Rectangle 70"/>
          <p:cNvSpPr>
            <a:spLocks noChangeArrowheads="1"/>
          </p:cNvSpPr>
          <p:nvPr/>
        </p:nvSpPr>
        <p:spPr bwMode="auto">
          <a:xfrm>
            <a:off x="6478588" y="4211638"/>
            <a:ext cx="11541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interessen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4" name="Rectangle 71"/>
          <p:cNvSpPr>
            <a:spLocks noChangeArrowheads="1"/>
          </p:cNvSpPr>
          <p:nvPr/>
        </p:nvSpPr>
        <p:spPr bwMode="auto">
          <a:xfrm>
            <a:off x="8424863" y="3529013"/>
            <a:ext cx="989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Auskunft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5" name="Rectangle 72"/>
          <p:cNvSpPr>
            <a:spLocks noChangeArrowheads="1"/>
          </p:cNvSpPr>
          <p:nvPr/>
        </p:nvSpPr>
        <p:spPr bwMode="auto">
          <a:xfrm>
            <a:off x="9377363" y="3529013"/>
            <a:ext cx="225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6" name="Rectangle 73"/>
          <p:cNvSpPr>
            <a:spLocks noChangeArrowheads="1"/>
          </p:cNvSpPr>
          <p:nvPr/>
        </p:nvSpPr>
        <p:spPr bwMode="auto">
          <a:xfrm>
            <a:off x="8118475" y="3803650"/>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ausnahmsweise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7" name="Rectangle 74"/>
          <p:cNvSpPr>
            <a:spLocks noChangeArrowheads="1"/>
          </p:cNvSpPr>
          <p:nvPr/>
        </p:nvSpPr>
        <p:spPr bwMode="auto">
          <a:xfrm>
            <a:off x="8255000" y="4076700"/>
            <a:ext cx="14589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Akteneinsicht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8" name="Rectangle 75"/>
          <p:cNvSpPr>
            <a:spLocks noChangeArrowheads="1"/>
          </p:cNvSpPr>
          <p:nvPr/>
        </p:nvSpPr>
        <p:spPr bwMode="auto">
          <a:xfrm>
            <a:off x="614363" y="4899025"/>
            <a:ext cx="10874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sachlich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9" name="Rectangle 76"/>
          <p:cNvSpPr>
            <a:spLocks noChangeArrowheads="1"/>
          </p:cNvSpPr>
          <p:nvPr/>
        </p:nvSpPr>
        <p:spPr bwMode="auto">
          <a:xfrm>
            <a:off x="461963" y="5170488"/>
            <a:ext cx="1392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gebundene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0" name="Rectangle 77"/>
          <p:cNvSpPr>
            <a:spLocks noChangeArrowheads="1"/>
          </p:cNvSpPr>
          <p:nvPr/>
        </p:nvSpPr>
        <p:spPr bwMode="auto">
          <a:xfrm>
            <a:off x="479425" y="5446713"/>
            <a:ext cx="12969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1" name="Rectangle 78"/>
          <p:cNvSpPr>
            <a:spLocks noChangeArrowheads="1"/>
          </p:cNvSpPr>
          <p:nvPr/>
        </p:nvSpPr>
        <p:spPr bwMode="auto">
          <a:xfrm>
            <a:off x="2144713" y="5178425"/>
            <a:ext cx="1816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verfahrensextern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2" name="Rectangle 79"/>
          <p:cNvSpPr>
            <a:spLocks noChangeArrowheads="1"/>
          </p:cNvSpPr>
          <p:nvPr/>
        </p:nvSpPr>
        <p:spPr bwMode="auto">
          <a:xfrm>
            <a:off x="4427538" y="5043488"/>
            <a:ext cx="1344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berechtigtes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3" name="Rectangle 80"/>
          <p:cNvSpPr>
            <a:spLocks noChangeArrowheads="1"/>
          </p:cNvSpPr>
          <p:nvPr/>
        </p:nvSpPr>
        <p:spPr bwMode="auto">
          <a:xfrm>
            <a:off x="4217988" y="5318125"/>
            <a:ext cx="1763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Sonderinteresse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4" name="Rectangle 81"/>
          <p:cNvSpPr>
            <a:spLocks noChangeArrowheads="1"/>
          </p:cNvSpPr>
          <p:nvPr/>
        </p:nvSpPr>
        <p:spPr bwMode="auto">
          <a:xfrm>
            <a:off x="6280150" y="4906963"/>
            <a:ext cx="1609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Abwägung mit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5" name="Rectangle 82"/>
          <p:cNvSpPr>
            <a:spLocks noChangeArrowheads="1"/>
          </p:cNvSpPr>
          <p:nvPr/>
        </p:nvSpPr>
        <p:spPr bwMode="auto">
          <a:xfrm>
            <a:off x="6137275" y="5178425"/>
            <a:ext cx="17637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Geheimhaltungs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6" name="Rectangle 83"/>
          <p:cNvSpPr>
            <a:spLocks noChangeArrowheads="1"/>
          </p:cNvSpPr>
          <p:nvPr/>
        </p:nvSpPr>
        <p:spPr bwMode="auto">
          <a:xfrm>
            <a:off x="7796213" y="5178425"/>
            <a:ext cx="176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7" name="Rectangle 84"/>
          <p:cNvSpPr>
            <a:spLocks noChangeArrowheads="1"/>
          </p:cNvSpPr>
          <p:nvPr/>
        </p:nvSpPr>
        <p:spPr bwMode="auto">
          <a:xfrm>
            <a:off x="6478588" y="5454650"/>
            <a:ext cx="11541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interessen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70" name="Rectangle 87"/>
          <p:cNvSpPr>
            <a:spLocks noChangeArrowheads="1"/>
          </p:cNvSpPr>
          <p:nvPr/>
        </p:nvSpPr>
        <p:spPr bwMode="auto">
          <a:xfrm>
            <a:off x="425450" y="6413500"/>
            <a:ext cx="13287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Jedermann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71" name="Rectangle 88"/>
          <p:cNvSpPr>
            <a:spLocks noChangeArrowheads="1"/>
          </p:cNvSpPr>
          <p:nvPr/>
        </p:nvSpPr>
        <p:spPr bwMode="auto">
          <a:xfrm>
            <a:off x="1643063" y="6413500"/>
            <a:ext cx="1857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72" name="Rectangle 89"/>
          <p:cNvSpPr>
            <a:spLocks noChangeArrowheads="1"/>
          </p:cNvSpPr>
          <p:nvPr/>
        </p:nvSpPr>
        <p:spPr bwMode="auto">
          <a:xfrm>
            <a:off x="493713" y="6684963"/>
            <a:ext cx="1265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73" name="Rectangle 90"/>
          <p:cNvSpPr>
            <a:spLocks noChangeArrowheads="1"/>
          </p:cNvSpPr>
          <p:nvPr/>
        </p:nvSpPr>
        <p:spPr bwMode="auto">
          <a:xfrm>
            <a:off x="2759075" y="6284913"/>
            <a:ext cx="646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nicht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74" name="Rectangle 91"/>
          <p:cNvSpPr>
            <a:spLocks noChangeArrowheads="1"/>
          </p:cNvSpPr>
          <p:nvPr/>
        </p:nvSpPr>
        <p:spPr bwMode="auto">
          <a:xfrm>
            <a:off x="2178050" y="6556375"/>
            <a:ext cx="1749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zweckgebunden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75" name="Rectangle 92"/>
          <p:cNvSpPr>
            <a:spLocks noChangeArrowheads="1"/>
          </p:cNvSpPr>
          <p:nvPr/>
        </p:nvSpPr>
        <p:spPr bwMode="auto">
          <a:xfrm>
            <a:off x="2211388" y="6832600"/>
            <a:ext cx="252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76" name="Rectangle 93"/>
          <p:cNvSpPr>
            <a:spLocks noChangeArrowheads="1"/>
          </p:cNvSpPr>
          <p:nvPr/>
        </p:nvSpPr>
        <p:spPr bwMode="auto">
          <a:xfrm>
            <a:off x="2363788" y="6832600"/>
            <a:ext cx="1535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Transparenz“)</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77" name="Rectangle 94"/>
          <p:cNvSpPr>
            <a:spLocks noChangeArrowheads="1"/>
          </p:cNvSpPr>
          <p:nvPr/>
        </p:nvSpPr>
        <p:spPr bwMode="auto">
          <a:xfrm>
            <a:off x="4775200" y="6556375"/>
            <a:ext cx="6477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keine</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78" name="Rectangle 95"/>
          <p:cNvSpPr>
            <a:spLocks noChangeArrowheads="1"/>
          </p:cNvSpPr>
          <p:nvPr/>
        </p:nvSpPr>
        <p:spPr bwMode="auto">
          <a:xfrm>
            <a:off x="6267450" y="6084888"/>
            <a:ext cx="1622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smtClean="0">
                <a:ln>
                  <a:noFill/>
                </a:ln>
                <a:solidFill>
                  <a:srgbClr val="000000"/>
                </a:solidFill>
                <a:effectLst/>
                <a:latin typeface="Arial" panose="020B0604020202020204" pitchFamily="34" charset="0"/>
              </a:rPr>
              <a:t>abwägungsfeste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79" name="Rectangle 96"/>
          <p:cNvSpPr>
            <a:spLocks noChangeArrowheads="1"/>
          </p:cNvSpPr>
          <p:nvPr/>
        </p:nvSpPr>
        <p:spPr bwMode="auto">
          <a:xfrm>
            <a:off x="6232525" y="6327775"/>
            <a:ext cx="15684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anose="020B0604020202020204" pitchFamily="34" charset="0"/>
              </a:rPr>
              <a:t>Geheimhaltungs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80" name="Rectangle 97"/>
          <p:cNvSpPr>
            <a:spLocks noChangeArrowheads="1"/>
          </p:cNvSpPr>
          <p:nvPr/>
        </p:nvSpPr>
        <p:spPr bwMode="auto">
          <a:xfrm>
            <a:off x="7708900" y="6327775"/>
            <a:ext cx="1587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smtClean="0">
                <a:ln>
                  <a:noFill/>
                </a:ln>
                <a:solidFill>
                  <a:srgbClr val="000000"/>
                </a:solidFill>
                <a:effectLst/>
                <a:latin typeface="Arial" panose="020B0604020202020204" pitchFamily="34" charset="0"/>
              </a:rPr>
              <a: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81" name="Rectangle 98"/>
          <p:cNvSpPr>
            <a:spLocks noChangeArrowheads="1"/>
          </p:cNvSpPr>
          <p:nvPr/>
        </p:nvSpPr>
        <p:spPr bwMode="auto">
          <a:xfrm>
            <a:off x="6130925" y="6570663"/>
            <a:ext cx="7207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anose="020B0604020202020204" pitchFamily="34" charset="0"/>
              </a:rPr>
              <a:t>gründe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82" name="Rectangle 99"/>
          <p:cNvSpPr>
            <a:spLocks noChangeArrowheads="1"/>
          </p:cNvSpPr>
          <p:nvPr/>
        </p:nvSpPr>
        <p:spPr bwMode="auto">
          <a:xfrm>
            <a:off x="6818313" y="6570663"/>
            <a:ext cx="12176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anose="020B0604020202020204" pitchFamily="34" charset="0"/>
              </a:rPr>
              <a:t>/ Abwägung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83" name="Rectangle 100"/>
          <p:cNvSpPr>
            <a:spLocks noChangeArrowheads="1"/>
          </p:cNvSpPr>
          <p:nvPr/>
        </p:nvSpPr>
        <p:spPr bwMode="auto">
          <a:xfrm>
            <a:off x="6124575" y="6815138"/>
            <a:ext cx="3603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smtClean="0">
                <a:ln>
                  <a:noFill/>
                </a:ln>
                <a:solidFill>
                  <a:srgbClr val="000000"/>
                </a:solidFill>
                <a:effectLst/>
                <a:latin typeface="Arial" panose="020B0604020202020204" pitchFamily="34" charset="0"/>
              </a:rPr>
              <a:t>mit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84" name="Rectangle 101"/>
          <p:cNvSpPr>
            <a:spLocks noChangeArrowheads="1"/>
          </p:cNvSpPr>
          <p:nvPr/>
        </p:nvSpPr>
        <p:spPr bwMode="auto">
          <a:xfrm>
            <a:off x="6453188" y="6815138"/>
            <a:ext cx="14525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anose="020B0604020202020204" pitchFamily="34" charset="0"/>
              </a:rPr>
              <a:t>Persönlichkeits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85" name="Rectangle 102"/>
          <p:cNvSpPr>
            <a:spLocks noChangeArrowheads="1"/>
          </p:cNvSpPr>
          <p:nvPr/>
        </p:nvSpPr>
        <p:spPr bwMode="auto">
          <a:xfrm>
            <a:off x="7818438" y="6815138"/>
            <a:ext cx="1587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86" name="Rectangle 103"/>
          <p:cNvSpPr>
            <a:spLocks noChangeArrowheads="1"/>
          </p:cNvSpPr>
          <p:nvPr/>
        </p:nvSpPr>
        <p:spPr bwMode="auto">
          <a:xfrm>
            <a:off x="6115050" y="7058025"/>
            <a:ext cx="18780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anose="020B0604020202020204" pitchFamily="34" charset="0"/>
              </a:rPr>
              <a:t>recht d. Betroffenen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87" name="Rectangle 104"/>
          <p:cNvSpPr>
            <a:spLocks noChangeArrowheads="1"/>
          </p:cNvSpPr>
          <p:nvPr/>
        </p:nvSpPr>
        <p:spPr bwMode="auto">
          <a:xfrm>
            <a:off x="8189913" y="6421438"/>
            <a:ext cx="14589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Akteneinsicht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88" name="Rectangle 105"/>
          <p:cNvSpPr>
            <a:spLocks noChangeArrowheads="1"/>
          </p:cNvSpPr>
          <p:nvPr/>
        </p:nvSpPr>
        <p:spPr bwMode="auto">
          <a:xfrm>
            <a:off x="9610725" y="6421438"/>
            <a:ext cx="227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89" name="Rectangle 106"/>
          <p:cNvSpPr>
            <a:spLocks noChangeArrowheads="1"/>
          </p:cNvSpPr>
          <p:nvPr/>
        </p:nvSpPr>
        <p:spPr bwMode="auto">
          <a:xfrm>
            <a:off x="8488363" y="6692900"/>
            <a:ext cx="990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Auskunft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08" name="Rectangle 71"/>
          <p:cNvSpPr>
            <a:spLocks noChangeArrowheads="1"/>
          </p:cNvSpPr>
          <p:nvPr/>
        </p:nvSpPr>
        <p:spPr bwMode="auto">
          <a:xfrm>
            <a:off x="8449546" y="4918075"/>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Auskunft /</a:t>
            </a:r>
          </a:p>
        </p:txBody>
      </p:sp>
      <p:sp>
        <p:nvSpPr>
          <p:cNvPr id="109" name="Rectangle 73"/>
          <p:cNvSpPr>
            <a:spLocks noChangeArrowheads="1"/>
          </p:cNvSpPr>
          <p:nvPr/>
        </p:nvSpPr>
        <p:spPr bwMode="auto">
          <a:xfrm>
            <a:off x="8143158" y="5194300"/>
            <a:ext cx="1718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effectLst/>
                <a:latin typeface="Arial" panose="020B0604020202020204" pitchFamily="34" charset="0"/>
              </a:rPr>
              <a:t>ausnahmsweise </a:t>
            </a:r>
          </a:p>
        </p:txBody>
      </p:sp>
      <p:sp>
        <p:nvSpPr>
          <p:cNvPr id="110" name="Rectangle 74"/>
          <p:cNvSpPr>
            <a:spLocks noChangeArrowheads="1"/>
          </p:cNvSpPr>
          <p:nvPr/>
        </p:nvSpPr>
        <p:spPr bwMode="auto">
          <a:xfrm>
            <a:off x="8281271" y="5465763"/>
            <a:ext cx="1372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Akteneinsicht</a:t>
            </a:r>
          </a:p>
        </p:txBody>
      </p:sp>
    </p:spTree>
    <p:extLst>
      <p:ext uri="{BB962C8B-B14F-4D97-AF65-F5344CB8AC3E}">
        <p14:creationId xmlns:p14="http://schemas.microsoft.com/office/powerpoint/2010/main" val="3283840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73"/>
                                        </p:tgtEl>
                                        <p:attrNameLst>
                                          <p:attrName>style.visibility</p:attrName>
                                        </p:attrNameLst>
                                      </p:cBhvr>
                                      <p:to>
                                        <p:strVal val="visible"/>
                                      </p:to>
                                    </p:set>
                                    <p:animEffect transition="in" filter="fade">
                                      <p:cBhvr>
                                        <p:cTn id="7" dur="500"/>
                                        <p:tgtEl>
                                          <p:spTgt spid="174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74"/>
                                        </p:tgtEl>
                                        <p:attrNameLst>
                                          <p:attrName>style.visibility</p:attrName>
                                        </p:attrNameLst>
                                      </p:cBhvr>
                                      <p:to>
                                        <p:strVal val="visible"/>
                                      </p:to>
                                    </p:set>
                                    <p:animEffect transition="in" filter="fade">
                                      <p:cBhvr>
                                        <p:cTn id="10" dur="500"/>
                                        <p:tgtEl>
                                          <p:spTgt spid="174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75"/>
                                        </p:tgtEl>
                                        <p:attrNameLst>
                                          <p:attrName>style.visibility</p:attrName>
                                        </p:attrNameLst>
                                      </p:cBhvr>
                                      <p:to>
                                        <p:strVal val="visible"/>
                                      </p:to>
                                    </p:set>
                                    <p:animEffect transition="in" filter="fade">
                                      <p:cBhvr>
                                        <p:cTn id="13" dur="500"/>
                                        <p:tgtEl>
                                          <p:spTgt spid="174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76"/>
                                        </p:tgtEl>
                                        <p:attrNameLst>
                                          <p:attrName>style.visibility</p:attrName>
                                        </p:attrNameLst>
                                      </p:cBhvr>
                                      <p:to>
                                        <p:strVal val="visible"/>
                                      </p:to>
                                    </p:set>
                                    <p:animEffect transition="in" filter="fade">
                                      <p:cBhvr>
                                        <p:cTn id="16" dur="500"/>
                                        <p:tgtEl>
                                          <p:spTgt spid="1747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477">
                                            <p:txEl>
                                              <p:pRg st="0" end="0"/>
                                            </p:txEl>
                                          </p:spTgt>
                                        </p:tgtEl>
                                        <p:attrNameLst>
                                          <p:attrName>style.visibility</p:attrName>
                                        </p:attrNameLst>
                                      </p:cBhvr>
                                      <p:to>
                                        <p:strVal val="visible"/>
                                      </p:to>
                                    </p:set>
                                    <p:animEffect transition="in" filter="fade">
                                      <p:cBhvr>
                                        <p:cTn id="21" dur="500"/>
                                        <p:tgtEl>
                                          <p:spTgt spid="1747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478"/>
                                        </p:tgtEl>
                                        <p:attrNameLst>
                                          <p:attrName>style.visibility</p:attrName>
                                        </p:attrNameLst>
                                      </p:cBhvr>
                                      <p:to>
                                        <p:strVal val="visible"/>
                                      </p:to>
                                    </p:set>
                                    <p:animEffect transition="in" filter="fade">
                                      <p:cBhvr>
                                        <p:cTn id="26" dur="500"/>
                                        <p:tgtEl>
                                          <p:spTgt spid="174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479"/>
                                        </p:tgtEl>
                                        <p:attrNameLst>
                                          <p:attrName>style.visibility</p:attrName>
                                        </p:attrNameLst>
                                      </p:cBhvr>
                                      <p:to>
                                        <p:strVal val="visible"/>
                                      </p:to>
                                    </p:set>
                                    <p:animEffect transition="in" filter="fade">
                                      <p:cBhvr>
                                        <p:cTn id="29" dur="500"/>
                                        <p:tgtEl>
                                          <p:spTgt spid="1747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481"/>
                                        </p:tgtEl>
                                        <p:attrNameLst>
                                          <p:attrName>style.visibility</p:attrName>
                                        </p:attrNameLst>
                                      </p:cBhvr>
                                      <p:to>
                                        <p:strVal val="visible"/>
                                      </p:to>
                                    </p:set>
                                    <p:animEffect transition="in" filter="fade">
                                      <p:cBhvr>
                                        <p:cTn id="32" dur="500"/>
                                        <p:tgtEl>
                                          <p:spTgt spid="1748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482"/>
                                        </p:tgtEl>
                                        <p:attrNameLst>
                                          <p:attrName>style.visibility</p:attrName>
                                        </p:attrNameLst>
                                      </p:cBhvr>
                                      <p:to>
                                        <p:strVal val="visible"/>
                                      </p:to>
                                    </p:set>
                                    <p:animEffect transition="in" filter="fade">
                                      <p:cBhvr>
                                        <p:cTn id="35" dur="500"/>
                                        <p:tgtEl>
                                          <p:spTgt spid="1748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486"/>
                                        </p:tgtEl>
                                        <p:attrNameLst>
                                          <p:attrName>style.visibility</p:attrName>
                                        </p:attrNameLst>
                                      </p:cBhvr>
                                      <p:to>
                                        <p:strVal val="visible"/>
                                      </p:to>
                                    </p:set>
                                    <p:animEffect transition="in" filter="fade">
                                      <p:cBhvr>
                                        <p:cTn id="38" dur="500"/>
                                        <p:tgtEl>
                                          <p:spTgt spid="1748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485"/>
                                        </p:tgtEl>
                                        <p:attrNameLst>
                                          <p:attrName>style.visibility</p:attrName>
                                        </p:attrNameLst>
                                      </p:cBhvr>
                                      <p:to>
                                        <p:strVal val="visible"/>
                                      </p:to>
                                    </p:set>
                                    <p:animEffect transition="in" filter="fade">
                                      <p:cBhvr>
                                        <p:cTn id="41" dur="500"/>
                                        <p:tgtEl>
                                          <p:spTgt spid="1748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483"/>
                                        </p:tgtEl>
                                        <p:attrNameLst>
                                          <p:attrName>style.visibility</p:attrName>
                                        </p:attrNameLst>
                                      </p:cBhvr>
                                      <p:to>
                                        <p:strVal val="visible"/>
                                      </p:to>
                                    </p:set>
                                    <p:animEffect transition="in" filter="fade">
                                      <p:cBhvr>
                                        <p:cTn id="44" dur="500"/>
                                        <p:tgtEl>
                                          <p:spTgt spid="1748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484"/>
                                        </p:tgtEl>
                                        <p:attrNameLst>
                                          <p:attrName>style.visibility</p:attrName>
                                        </p:attrNameLst>
                                      </p:cBhvr>
                                      <p:to>
                                        <p:strVal val="visible"/>
                                      </p:to>
                                    </p:set>
                                    <p:animEffect transition="in" filter="fade">
                                      <p:cBhvr>
                                        <p:cTn id="47" dur="500"/>
                                        <p:tgtEl>
                                          <p:spTgt spid="1748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480"/>
                                        </p:tgtEl>
                                        <p:attrNameLst>
                                          <p:attrName>style.visibility</p:attrName>
                                        </p:attrNameLst>
                                      </p:cBhvr>
                                      <p:to>
                                        <p:strVal val="visible"/>
                                      </p:to>
                                    </p:set>
                                    <p:animEffect transition="in" filter="fade">
                                      <p:cBhvr>
                                        <p:cTn id="50" dur="500"/>
                                        <p:tgtEl>
                                          <p:spTgt spid="1748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488"/>
                                        </p:tgtEl>
                                        <p:attrNameLst>
                                          <p:attrName>style.visibility</p:attrName>
                                        </p:attrNameLst>
                                      </p:cBhvr>
                                      <p:to>
                                        <p:strVal val="visible"/>
                                      </p:to>
                                    </p:set>
                                    <p:animEffect transition="in" filter="fade">
                                      <p:cBhvr>
                                        <p:cTn id="55" dur="500"/>
                                        <p:tgtEl>
                                          <p:spTgt spid="1748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487"/>
                                        </p:tgtEl>
                                        <p:attrNameLst>
                                          <p:attrName>style.visibility</p:attrName>
                                        </p:attrNameLst>
                                      </p:cBhvr>
                                      <p:to>
                                        <p:strVal val="visible"/>
                                      </p:to>
                                    </p:set>
                                    <p:animEffect transition="in" filter="fade">
                                      <p:cBhvr>
                                        <p:cTn id="58" dur="500"/>
                                        <p:tgtEl>
                                          <p:spTgt spid="1748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489"/>
                                        </p:tgtEl>
                                        <p:attrNameLst>
                                          <p:attrName>style.visibility</p:attrName>
                                        </p:attrNameLst>
                                      </p:cBhvr>
                                      <p:to>
                                        <p:strVal val="visible"/>
                                      </p:to>
                                    </p:set>
                                    <p:animEffect transition="in" filter="fade">
                                      <p:cBhvr>
                                        <p:cTn id="61" dur="500"/>
                                        <p:tgtEl>
                                          <p:spTgt spid="17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73" grpId="0"/>
      <p:bldP spid="17474" grpId="0"/>
      <p:bldP spid="17475" grpId="0"/>
      <p:bldP spid="17476" grpId="0"/>
      <p:bldP spid="17478" grpId="0"/>
      <p:bldP spid="17479" grpId="0"/>
      <p:bldP spid="17480" grpId="0"/>
      <p:bldP spid="17481" grpId="0"/>
      <p:bldP spid="17482" grpId="0"/>
      <p:bldP spid="17483" grpId="0"/>
      <p:bldP spid="17484" grpId="0"/>
      <p:bldP spid="17485" grpId="0"/>
      <p:bldP spid="17486" grpId="0"/>
      <p:bldP spid="17487" grpId="0"/>
      <p:bldP spid="17488" grpId="0"/>
      <p:bldP spid="174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smtClean="0">
                <a:solidFill>
                  <a:srgbClr val="000000"/>
                </a:solidFill>
                <a:latin typeface="Arial" panose="020B0604020202020204" pitchFamily="34" charset="0"/>
              </a:rPr>
              <a:t>RaVG </a:t>
            </a:r>
            <a:r>
              <a:rPr lang="de-DE" altLang="de-DE" sz="1400" dirty="0">
                <a:solidFill>
                  <a:srgbClr val="000000"/>
                </a:solidFill>
                <a:latin typeface="Arial" panose="020B0604020202020204" pitchFamily="34" charset="0"/>
              </a:rPr>
              <a:t>Dr. Philipp Wittmann (VG Karlsruhe / Wissenschaftlicher Mitarbeiter am BVerfG) – Informationszugangsansprüche gegen die Bundesanwaltschaft im System des </a:t>
            </a:r>
            <a:r>
              <a:rPr lang="de-DE" altLang="de-DE" sz="1400" dirty="0" smtClean="0">
                <a:solidFill>
                  <a:srgbClr val="000000"/>
                </a:solidFill>
                <a:latin typeface="Arial" panose="020B0604020202020204" pitchFamily="34" charset="0"/>
              </a:rPr>
              <a:t>Informationszugangsrechts</a:t>
            </a:r>
            <a:r>
              <a:rPr lang="de-DE" altLang="de-DE" sz="1400" dirty="0">
                <a:solidFill>
                  <a:srgbClr val="000000"/>
                </a:solidFill>
                <a:latin typeface="Arial" panose="020B0604020202020204" pitchFamily="34" charset="0"/>
              </a:rPr>
              <a:t/>
            </a:r>
            <a:br>
              <a:rPr lang="de-DE" altLang="de-DE" sz="1400" dirty="0">
                <a:solidFill>
                  <a:srgbClr val="000000"/>
                </a:solidFill>
                <a:latin typeface="Arial" panose="020B0604020202020204" pitchFamily="34" charset="0"/>
              </a:rPr>
            </a:br>
            <a:endParaRPr lang="de-DE" altLang="de-DE" sz="1400"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smtClean="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II. Informationszugangsansprüche gegen die Generalbundesanwaltschaft </a:t>
            </a: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 </a:t>
            </a: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einfaches Gesetzesrecht</a:t>
            </a:r>
          </a:p>
          <a:p>
            <a:pPr algn="ctr" hangingPunct="0">
              <a:spcAft>
                <a:spcPts val="1413"/>
              </a:spcAft>
              <a:buSzPct val="100000"/>
              <a:defRPr/>
            </a:pPr>
            <a:endParaRPr lang="de-DE" altLang="de-DE" sz="3200"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875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ClrTx/>
              <a:defRPr/>
            </a:pPr>
            <a:endParaRPr lang="de-DE" altLang="de-DE" sz="2400" b="1" dirty="0">
              <a:solidFill>
                <a:srgbClr val="000000"/>
              </a:solidFill>
              <a:latin typeface="Arial" panose="020B0604020202020204" pitchFamily="34" charset="0"/>
              <a:cs typeface="+mn-cs"/>
            </a:endParaRPr>
          </a:p>
          <a:p>
            <a:pPr hangingPunct="0">
              <a:spcAft>
                <a:spcPts val="1413"/>
              </a:spcAft>
              <a:buClrTx/>
              <a:defRPr/>
            </a:pPr>
            <a:endParaRPr lang="de-DE" altLang="de-DE" b="1" dirty="0" smtClean="0">
              <a:solidFill>
                <a:srgbClr val="000000"/>
              </a:solidFill>
              <a:latin typeface="Arial" panose="020B0604020202020204" pitchFamily="34" charset="0"/>
              <a:cs typeface="+mn-cs"/>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rgbClr val="000000"/>
                </a:solidFill>
                <a:latin typeface="Arial" panose="020B0604020202020204" pitchFamily="34" charset="0"/>
              </a:rPr>
              <a:t>Rechtsquellen der </a:t>
            </a:r>
            <a:r>
              <a:rPr lang="de-DE" altLang="de-DE" sz="2000" b="1" dirty="0" smtClean="0">
                <a:solidFill>
                  <a:srgbClr val="000000"/>
                </a:solidFill>
                <a:latin typeface="Arial" panose="020B0604020202020204" pitchFamily="34" charset="0"/>
              </a:rPr>
              <a:t>Informationszugangsrechte </a:t>
            </a:r>
            <a:endParaRPr lang="de-DE" altLang="de-DE" sz="2000" b="1" dirty="0">
              <a:solidFill>
                <a:srgbClr val="000000"/>
              </a:solidFill>
              <a:latin typeface="Arial" panose="020B0604020202020204" pitchFamily="34" charset="0"/>
            </a:endParaRPr>
          </a:p>
          <a:p>
            <a:pPr algn="ctr" hangingPunct="0">
              <a:buSzPct val="100000"/>
            </a:pPr>
            <a:endParaRPr lang="de-DE" altLang="de-DE" sz="1400" dirty="0">
              <a:solidFill>
                <a:srgbClr val="000000"/>
              </a:solidFill>
              <a:latin typeface="Arial" panose="020B0604020202020204" pitchFamily="34" charset="0"/>
            </a:endParaRPr>
          </a:p>
        </p:txBody>
      </p:sp>
      <p:sp>
        <p:nvSpPr>
          <p:cNvPr id="2" name="Ellipse 1"/>
          <p:cNvSpPr/>
          <p:nvPr/>
        </p:nvSpPr>
        <p:spPr bwMode="auto">
          <a:xfrm>
            <a:off x="4255442" y="3599817"/>
            <a:ext cx="1512168" cy="1584176"/>
          </a:xfrm>
          <a:prstGeom prst="ellipse">
            <a:avLst/>
          </a:prstGeom>
          <a:solidFill>
            <a:schemeClr val="tx1">
              <a:lumMod val="95000"/>
              <a:lumOff val="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lang="de-DE" dirty="0" smtClean="0"/>
              <a:t>einfaches Gesetzesrecht</a:t>
            </a: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1783448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„Zusammenarbeitsrichtlinie“</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2304008" y="895350"/>
            <a:ext cx="7271792" cy="2219257"/>
          </a:xfrm>
          <a:prstGeom prst="rect">
            <a:avLst/>
          </a:prstGeom>
          <a:noFill/>
          <a:ln>
            <a:noFill/>
          </a:ln>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cs typeface="+mn-cs"/>
              </a:rPr>
              <a:t>Zum 25. Jahrestag des Attentats auf Alfred Herrhausen bittet Journalist H. den GBA um Aus-</a:t>
            </a:r>
            <a:r>
              <a:rPr lang="de-DE" altLang="de-DE" sz="2400" dirty="0" err="1" smtClean="0">
                <a:solidFill>
                  <a:srgbClr val="000000"/>
                </a:solidFill>
                <a:latin typeface="Arial" panose="020B0604020202020204" pitchFamily="34" charset="0"/>
                <a:cs typeface="+mn-cs"/>
              </a:rPr>
              <a:t>künfte</a:t>
            </a:r>
            <a:r>
              <a:rPr lang="de-DE" altLang="de-DE" sz="2400" dirty="0" smtClean="0">
                <a:solidFill>
                  <a:srgbClr val="000000"/>
                </a:solidFill>
                <a:latin typeface="Arial" panose="020B0604020202020204" pitchFamily="34" charset="0"/>
                <a:cs typeface="+mn-cs"/>
              </a:rPr>
              <a:t> über die „Richtlinien </a:t>
            </a:r>
            <a:r>
              <a:rPr lang="de-DE" altLang="de-DE" sz="2400" dirty="0">
                <a:solidFill>
                  <a:srgbClr val="000000"/>
                </a:solidFill>
                <a:latin typeface="Arial" panose="020B0604020202020204" pitchFamily="34" charset="0"/>
                <a:cs typeface="+mn-cs"/>
              </a:rPr>
              <a:t>für die Zusammenarbeit der Verfassungsschutzbehörden, des </a:t>
            </a:r>
            <a:r>
              <a:rPr lang="de-DE" altLang="de-DE" sz="2400" dirty="0" smtClean="0">
                <a:solidFill>
                  <a:srgbClr val="000000"/>
                </a:solidFill>
                <a:latin typeface="Arial" panose="020B0604020202020204" pitchFamily="34" charset="0"/>
                <a:cs typeface="+mn-cs"/>
              </a:rPr>
              <a:t>BND, </a:t>
            </a:r>
            <a:r>
              <a:rPr lang="de-DE" altLang="de-DE" sz="2400" dirty="0">
                <a:solidFill>
                  <a:srgbClr val="000000"/>
                </a:solidFill>
                <a:latin typeface="Arial" panose="020B0604020202020204" pitchFamily="34" charset="0"/>
                <a:cs typeface="+mn-cs"/>
              </a:rPr>
              <a:t>des </a:t>
            </a:r>
            <a:r>
              <a:rPr lang="de-DE" altLang="de-DE" sz="2400" dirty="0" smtClean="0">
                <a:solidFill>
                  <a:srgbClr val="000000"/>
                </a:solidFill>
                <a:latin typeface="Arial" panose="020B0604020202020204" pitchFamily="34" charset="0"/>
                <a:cs typeface="+mn-cs"/>
              </a:rPr>
              <a:t>MAD, </a:t>
            </a:r>
            <a:r>
              <a:rPr lang="de-DE" altLang="de-DE" sz="2400" dirty="0">
                <a:solidFill>
                  <a:srgbClr val="000000"/>
                </a:solidFill>
                <a:latin typeface="Arial" panose="020B0604020202020204" pitchFamily="34" charset="0"/>
                <a:cs typeface="+mn-cs"/>
              </a:rPr>
              <a:t>der Polizei und der Strafverfolgungsbehörden in </a:t>
            </a:r>
            <a:r>
              <a:rPr lang="de-DE" altLang="de-DE" sz="2400" dirty="0" smtClean="0">
                <a:solidFill>
                  <a:srgbClr val="000000"/>
                </a:solidFill>
                <a:latin typeface="Arial" panose="020B0604020202020204" pitchFamily="34" charset="0"/>
                <a:cs typeface="+mn-cs"/>
              </a:rPr>
              <a:t>Staatsschutzangelegenheiten“.</a:t>
            </a:r>
            <a:endParaRPr lang="de-DE" altLang="de-DE" sz="2400" dirty="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503238" y="3541982"/>
            <a:ext cx="7271792" cy="1512703"/>
          </a:xfrm>
          <a:prstGeom prst="rect">
            <a:avLst/>
          </a:prstGeom>
          <a:noFill/>
          <a:ln>
            <a:noFill/>
          </a:ln>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cs typeface="+mn-cs"/>
              </a:rPr>
              <a:t>Die Pressestelle des GBA lehnt die Erteilung von Auskünften ab, da hierfür der (dem Journalisten unbekannte) Richtliniengeber zuständig sei.</a:t>
            </a:r>
            <a:endParaRPr lang="de-DE" altLang="de-DE" sz="2400" dirty="0" smtClean="0">
              <a:solidFill>
                <a:srgbClr val="000000"/>
              </a:solidFill>
              <a:latin typeface="Arial" panose="020B0604020202020204" pitchFamily="34" charset="0"/>
            </a:endParaRPr>
          </a:p>
        </p:txBody>
      </p:sp>
      <p:sp>
        <p:nvSpPr>
          <p:cNvPr id="9" name="Text Box 2"/>
          <p:cNvSpPr txBox="1">
            <a:spLocks noChangeArrowheads="1"/>
          </p:cNvSpPr>
          <p:nvPr/>
        </p:nvSpPr>
        <p:spPr bwMode="auto">
          <a:xfrm>
            <a:off x="2030413" y="5482061"/>
            <a:ext cx="7489402" cy="1801917"/>
          </a:xfrm>
          <a:prstGeom prst="rect">
            <a:avLst/>
          </a:prstGeom>
          <a:noFill/>
          <a:ln>
            <a:noFill/>
          </a:ln>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rPr>
              <a:t>Am 14. Dezember 2014 beantragt H. Eilrechtsschutz beim Verwaltungsgericht Karlsruhe. </a:t>
            </a:r>
            <a:endParaRPr lang="de-DE" altLang="de-DE" sz="2400" dirty="0">
              <a:solidFill>
                <a:srgbClr val="000000"/>
              </a:solidFill>
              <a:latin typeface="Arial" panose="020B0604020202020204" pitchFamily="34" charset="0"/>
              <a:cs typeface="+mn-cs"/>
            </a:endParaRPr>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5800" y="3542941"/>
            <a:ext cx="1620000" cy="1510786"/>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165" y="5483978"/>
            <a:ext cx="1290000" cy="1800000"/>
          </a:xfrm>
          <a:prstGeom prst="rect">
            <a:avLst/>
          </a:prstGeom>
        </p:spPr>
      </p:pic>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180" y="895350"/>
            <a:ext cx="1620000" cy="2219257"/>
          </a:xfrm>
          <a:prstGeom prst="rect">
            <a:avLst/>
          </a:prstGeom>
        </p:spPr>
      </p:pic>
      <p:sp>
        <p:nvSpPr>
          <p:cNvPr id="14" name="Textfeld 13"/>
          <p:cNvSpPr txBox="1"/>
          <p:nvPr/>
        </p:nvSpPr>
        <p:spPr>
          <a:xfrm rot="5400000">
            <a:off x="-889269" y="1746563"/>
            <a:ext cx="2225647" cy="523220"/>
          </a:xfrm>
          <a:prstGeom prst="rect">
            <a:avLst/>
          </a:prstGeom>
          <a:noFill/>
        </p:spPr>
        <p:txBody>
          <a:bodyPr wrap="square" rtlCol="0">
            <a:spAutoFit/>
          </a:bodyPr>
          <a:lstStyle/>
          <a:p>
            <a:r>
              <a:rPr lang="en-US" sz="1400" b="1" dirty="0" smtClean="0">
                <a:solidFill>
                  <a:schemeClr val="bg1">
                    <a:lumMod val="65000"/>
                  </a:schemeClr>
                </a:solidFill>
              </a:rPr>
              <a:t>Dt. Bank / Wolfgang v. </a:t>
            </a:r>
            <a:r>
              <a:rPr lang="en-US" sz="1400" b="1" dirty="0" err="1" smtClean="0">
                <a:solidFill>
                  <a:schemeClr val="bg1">
                    <a:lumMod val="65000"/>
                  </a:schemeClr>
                </a:solidFill>
              </a:rPr>
              <a:t>Brauchitsch</a:t>
            </a:r>
            <a:r>
              <a:rPr lang="en-US" sz="1400" b="1" dirty="0" smtClean="0">
                <a:solidFill>
                  <a:schemeClr val="bg1">
                    <a:lumMod val="65000"/>
                  </a:schemeClr>
                </a:solidFill>
              </a:rPr>
              <a:t> (</a:t>
            </a:r>
            <a:r>
              <a:rPr lang="en-US" sz="1400" b="1" dirty="0" err="1" smtClean="0">
                <a:solidFill>
                  <a:schemeClr val="bg1">
                    <a:lumMod val="65000"/>
                  </a:schemeClr>
                </a:solidFill>
              </a:rPr>
              <a:t>Foto</a:t>
            </a:r>
            <a:r>
              <a:rPr lang="en-US" sz="1400" b="1" dirty="0" smtClean="0">
                <a:solidFill>
                  <a:schemeClr val="bg1">
                    <a:lumMod val="65000"/>
                  </a:schemeClr>
                </a:solidFill>
              </a:rPr>
              <a:t>)</a:t>
            </a:r>
            <a:endParaRPr lang="de-DE" sz="1400" dirty="0">
              <a:solidFill>
                <a:schemeClr val="bg1">
                  <a:lumMod val="65000"/>
                </a:schemeClr>
              </a:solidFill>
            </a:endParaRPr>
          </a:p>
        </p:txBody>
      </p:sp>
    </p:spTree>
    <p:extLst>
      <p:ext uri="{BB962C8B-B14F-4D97-AF65-F5344CB8AC3E}">
        <p14:creationId xmlns:p14="http://schemas.microsoft.com/office/powerpoint/2010/main" val="343647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„Zusammenarbeitsrichtlinie“ (einfachgesetzliche Betrachtung)</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3660863854"/>
              </p:ext>
            </p:extLst>
          </p:nvPr>
        </p:nvGraphicFramePr>
        <p:xfrm>
          <a:off x="215777" y="895351"/>
          <a:ext cx="9649071" cy="6484938"/>
        </p:xfrm>
        <a:graphic>
          <a:graphicData uri="http://schemas.openxmlformats.org/drawingml/2006/table">
            <a:tbl>
              <a:tblPr firstRow="1" firstCol="1" bandRow="1">
                <a:tableStyleId>{93296810-A885-4BE3-A3E7-6D5BEEA58F35}</a:tableStyleId>
              </a:tblPr>
              <a:tblGrid>
                <a:gridCol w="1690089">
                  <a:extLst>
                    <a:ext uri="{9D8B030D-6E8A-4147-A177-3AD203B41FA5}">
                      <a16:colId xmlns:a16="http://schemas.microsoft.com/office/drawing/2014/main" val="3666401290"/>
                    </a:ext>
                  </a:extLst>
                </a:gridCol>
                <a:gridCol w="2169540">
                  <a:extLst>
                    <a:ext uri="{9D8B030D-6E8A-4147-A177-3AD203B41FA5}">
                      <a16:colId xmlns:a16="http://schemas.microsoft.com/office/drawing/2014/main" val="1846558616"/>
                    </a:ext>
                  </a:extLst>
                </a:gridCol>
                <a:gridCol w="1929814">
                  <a:extLst>
                    <a:ext uri="{9D8B030D-6E8A-4147-A177-3AD203B41FA5}">
                      <a16:colId xmlns:a16="http://schemas.microsoft.com/office/drawing/2014/main" val="2271122520"/>
                    </a:ext>
                  </a:extLst>
                </a:gridCol>
                <a:gridCol w="1987420">
                  <a:extLst>
                    <a:ext uri="{9D8B030D-6E8A-4147-A177-3AD203B41FA5}">
                      <a16:colId xmlns:a16="http://schemas.microsoft.com/office/drawing/2014/main" val="3241048156"/>
                    </a:ext>
                  </a:extLst>
                </a:gridCol>
                <a:gridCol w="1872208">
                  <a:extLst>
                    <a:ext uri="{9D8B030D-6E8A-4147-A177-3AD203B41FA5}">
                      <a16:colId xmlns:a16="http://schemas.microsoft.com/office/drawing/2014/main" val="2379626776"/>
                    </a:ext>
                  </a:extLst>
                </a:gridCol>
              </a:tblGrid>
              <a:tr h="965842">
                <a:tc>
                  <a:txBody>
                    <a:bodyPr/>
                    <a:lstStyle/>
                    <a:p>
                      <a:endParaRPr lang="de-DE" dirty="0"/>
                    </a:p>
                  </a:txBody>
                  <a:tcPr anchor="ctr">
                    <a:solidFill>
                      <a:schemeClr val="bg1">
                        <a:lumMod val="65000"/>
                      </a:schemeClr>
                    </a:solidFill>
                  </a:tcPr>
                </a:tc>
                <a:tc>
                  <a:txBody>
                    <a:bodyPr/>
                    <a:lstStyle/>
                    <a:p>
                      <a:pPr algn="ctr"/>
                      <a:r>
                        <a:rPr lang="de-DE" dirty="0" smtClean="0">
                          <a:solidFill>
                            <a:schemeClr val="tx1"/>
                          </a:solidFill>
                        </a:rPr>
                        <a:t>Zweck</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Voraussetzung</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Versagungs-gründe</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Form des</a:t>
                      </a:r>
                      <a:r>
                        <a:rPr lang="de-DE" baseline="0" dirty="0" smtClean="0">
                          <a:solidFill>
                            <a:schemeClr val="tx1"/>
                          </a:solidFill>
                        </a:rPr>
                        <a:t> Zugangs</a:t>
                      </a:r>
                      <a:endParaRPr lang="de-DE" dirty="0">
                        <a:solidFill>
                          <a:schemeClr val="tx1"/>
                        </a:solidFill>
                      </a:endParaRPr>
                    </a:p>
                  </a:txBody>
                  <a:tcPr anchor="ctr">
                    <a:solidFill>
                      <a:schemeClr val="bg1">
                        <a:lumMod val="65000"/>
                      </a:schemeClr>
                    </a:solidFill>
                  </a:tcPr>
                </a:tc>
                <a:extLst>
                  <a:ext uri="{0D108BD9-81ED-4DB2-BD59-A6C34878D82A}">
                    <a16:rowId xmlns:a16="http://schemas.microsoft.com/office/drawing/2014/main" val="2145664742"/>
                  </a:ext>
                </a:extLst>
              </a:tr>
              <a:tr h="1379774">
                <a:tc>
                  <a:txBody>
                    <a:bodyPr/>
                    <a:lstStyle/>
                    <a:p>
                      <a:pPr algn="ctr"/>
                      <a:r>
                        <a:rPr lang="de-DE" dirty="0" smtClean="0">
                          <a:solidFill>
                            <a:schemeClr val="tx1"/>
                          </a:solidFill>
                        </a:rPr>
                        <a:t>verfahrens-bezogene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verfahrensintern</a:t>
                      </a:r>
                      <a:endParaRPr lang="de-DE" dirty="0"/>
                    </a:p>
                  </a:txBody>
                  <a:tcPr anchor="ctr"/>
                </a:tc>
                <a:tc>
                  <a:txBody>
                    <a:bodyPr/>
                    <a:lstStyle/>
                    <a:p>
                      <a:pPr algn="ctr"/>
                      <a:r>
                        <a:rPr lang="de-DE" dirty="0" smtClean="0"/>
                        <a:t>Verfahrens-beteiligter</a:t>
                      </a:r>
                      <a:endParaRPr lang="de-DE" dirty="0"/>
                    </a:p>
                  </a:txBody>
                  <a:tcPr anchor="ctr"/>
                </a:tc>
                <a:tc>
                  <a:txBody>
                    <a:bodyPr/>
                    <a:lstStyle/>
                    <a:p>
                      <a:pPr algn="ctr"/>
                      <a:r>
                        <a:rPr lang="de-DE" dirty="0" smtClean="0"/>
                        <a:t>i.d.R. keine / nur ausnahmsweise</a:t>
                      </a:r>
                      <a:endParaRPr lang="de-DE" dirty="0"/>
                    </a:p>
                  </a:txBody>
                  <a:tcPr anchor="ctr"/>
                </a:tc>
                <a:tc>
                  <a:txBody>
                    <a:bodyPr/>
                    <a:lstStyle/>
                    <a:p>
                      <a:pPr algn="ctr"/>
                      <a:r>
                        <a:rPr lang="de-DE" dirty="0" smtClean="0"/>
                        <a:t>Akteneinsicht</a:t>
                      </a:r>
                      <a:endParaRPr lang="de-DE" dirty="0"/>
                    </a:p>
                  </a:txBody>
                  <a:tcPr anchor="ctr"/>
                </a:tc>
                <a:extLst>
                  <a:ext uri="{0D108BD9-81ED-4DB2-BD59-A6C34878D82A}">
                    <a16:rowId xmlns:a16="http://schemas.microsoft.com/office/drawing/2014/main" val="3362141655"/>
                  </a:ext>
                </a:extLst>
              </a:tr>
              <a:tr h="1379774">
                <a:tc>
                  <a:txBody>
                    <a:bodyPr/>
                    <a:lstStyle/>
                    <a:p>
                      <a:pPr algn="ctr"/>
                      <a:r>
                        <a:rPr lang="de-DE" dirty="0" smtClean="0">
                          <a:solidFill>
                            <a:schemeClr val="tx1"/>
                          </a:solidFill>
                        </a:rPr>
                        <a:t>institutionell</a:t>
                      </a:r>
                      <a:r>
                        <a:rPr lang="de-DE" baseline="0" dirty="0" smtClean="0">
                          <a:solidFill>
                            <a:schemeClr val="tx1"/>
                          </a:solidFill>
                        </a:rPr>
                        <a:t>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verfahrensextern</a:t>
                      </a:r>
                      <a:endParaRPr lang="de-DE" dirty="0"/>
                    </a:p>
                  </a:txBody>
                  <a:tcPr anchor="ctr"/>
                </a:tc>
                <a:tc>
                  <a:txBody>
                    <a:bodyPr/>
                    <a:lstStyle/>
                    <a:p>
                      <a:pPr algn="ctr"/>
                      <a:r>
                        <a:rPr lang="de-DE" dirty="0" smtClean="0"/>
                        <a:t>institutionelle Anbindung</a:t>
                      </a:r>
                      <a:endParaRPr lang="de-DE" dirty="0"/>
                    </a:p>
                  </a:txBody>
                  <a:tcPr anchor="ctr"/>
                </a:tc>
                <a:tc>
                  <a:txBody>
                    <a:bodyPr/>
                    <a:lstStyle/>
                    <a:p>
                      <a:pPr algn="ctr"/>
                      <a:r>
                        <a:rPr lang="de-DE" dirty="0" smtClean="0"/>
                        <a:t>(teilweise) Abwägung mit Geheimhaltungs-</a:t>
                      </a:r>
                      <a:r>
                        <a:rPr lang="de-DE" dirty="0" err="1" smtClean="0"/>
                        <a:t>interessen</a:t>
                      </a:r>
                      <a:endParaRPr lang="de-DE" dirty="0"/>
                    </a:p>
                  </a:txBody>
                  <a:tcPr anchor="ctr"/>
                </a:tc>
                <a:tc>
                  <a:txBody>
                    <a:bodyPr/>
                    <a:lstStyle/>
                    <a:p>
                      <a:pPr algn="ctr"/>
                      <a:r>
                        <a:rPr lang="de-DE" dirty="0" smtClean="0"/>
                        <a:t>Auskunft</a:t>
                      </a:r>
                      <a:r>
                        <a:rPr lang="de-DE" baseline="0" dirty="0" smtClean="0"/>
                        <a:t> / ausnahmsweise Akteneinsicht</a:t>
                      </a:r>
                      <a:endParaRPr lang="de-DE" dirty="0"/>
                    </a:p>
                  </a:txBody>
                  <a:tcPr anchor="ctr"/>
                </a:tc>
                <a:extLst>
                  <a:ext uri="{0D108BD9-81ED-4DB2-BD59-A6C34878D82A}">
                    <a16:rowId xmlns:a16="http://schemas.microsoft.com/office/drawing/2014/main" val="2919490627"/>
                  </a:ext>
                </a:extLst>
              </a:tr>
              <a:tr h="1379774">
                <a:tc>
                  <a:txBody>
                    <a:bodyPr/>
                    <a:lstStyle/>
                    <a:p>
                      <a:pPr algn="ctr"/>
                      <a:r>
                        <a:rPr lang="de-DE" dirty="0" smtClean="0">
                          <a:solidFill>
                            <a:schemeClr val="bg1">
                              <a:lumMod val="50000"/>
                            </a:schemeClr>
                          </a:solidFill>
                        </a:rPr>
                        <a:t>sachlich gebundene Ansprüche</a:t>
                      </a:r>
                      <a:endParaRPr lang="de-DE" dirty="0">
                        <a:solidFill>
                          <a:schemeClr val="bg1">
                            <a:lumMod val="50000"/>
                          </a:schemeClr>
                        </a:solidFill>
                      </a:endParaRPr>
                    </a:p>
                  </a:txBody>
                  <a:tcPr anchor="ctr">
                    <a:solidFill>
                      <a:schemeClr val="bg1">
                        <a:lumMod val="65000"/>
                      </a:schemeClr>
                    </a:solidFill>
                  </a:tcPr>
                </a:tc>
                <a:tc>
                  <a:txBody>
                    <a:bodyPr/>
                    <a:lstStyle/>
                    <a:p>
                      <a:pPr algn="ctr"/>
                      <a:r>
                        <a:rPr lang="de-DE" dirty="0" smtClean="0">
                          <a:solidFill>
                            <a:schemeClr val="bg1">
                              <a:lumMod val="50000"/>
                            </a:schemeClr>
                          </a:solidFill>
                        </a:rPr>
                        <a:t>verfahrensextern</a:t>
                      </a:r>
                      <a:endParaRPr lang="de-DE" dirty="0">
                        <a:solidFill>
                          <a:schemeClr val="bg1">
                            <a:lumMod val="50000"/>
                          </a:schemeClr>
                        </a:solidFill>
                      </a:endParaRPr>
                    </a:p>
                  </a:txBody>
                  <a:tcPr anchor="ctr"/>
                </a:tc>
                <a:tc>
                  <a:txBody>
                    <a:bodyPr/>
                    <a:lstStyle/>
                    <a:p>
                      <a:pPr algn="ctr"/>
                      <a:r>
                        <a:rPr lang="de-DE" dirty="0" smtClean="0">
                          <a:solidFill>
                            <a:schemeClr val="bg1">
                              <a:lumMod val="50000"/>
                            </a:schemeClr>
                          </a:solidFill>
                        </a:rPr>
                        <a:t>berechtigtes</a:t>
                      </a:r>
                      <a:r>
                        <a:rPr lang="de-DE" baseline="0" dirty="0" smtClean="0">
                          <a:solidFill>
                            <a:schemeClr val="bg1">
                              <a:lumMod val="50000"/>
                            </a:schemeClr>
                          </a:solidFill>
                        </a:rPr>
                        <a:t> Sonderinteresse</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chemeClr val="bg1">
                              <a:lumMod val="50000"/>
                            </a:schemeClr>
                          </a:solidFill>
                        </a:rPr>
                        <a:t>Abwägung mit Geheimhaltungs-</a:t>
                      </a:r>
                      <a:r>
                        <a:rPr lang="de-DE" dirty="0" err="1" smtClean="0">
                          <a:solidFill>
                            <a:schemeClr val="bg1">
                              <a:lumMod val="50000"/>
                            </a:schemeClr>
                          </a:solidFill>
                        </a:rPr>
                        <a:t>interessen</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a:solidFill>
                          <a:schemeClr val="bg1">
                            <a:lumMod val="50000"/>
                          </a:schemeClr>
                        </a:solidFill>
                      </a:endParaRPr>
                    </a:p>
                  </a:txBody>
                  <a:tcPr anchor="ctr"/>
                </a:tc>
                <a:extLst>
                  <a:ext uri="{0D108BD9-81ED-4DB2-BD59-A6C34878D82A}">
                    <a16:rowId xmlns:a16="http://schemas.microsoft.com/office/drawing/2014/main" val="289796716"/>
                  </a:ext>
                </a:extLst>
              </a:tr>
              <a:tr h="1379774">
                <a:tc>
                  <a:txBody>
                    <a:bodyPr/>
                    <a:lstStyle/>
                    <a:p>
                      <a:pPr algn="ctr"/>
                      <a:r>
                        <a:rPr lang="de-DE" dirty="0" smtClean="0">
                          <a:solidFill>
                            <a:schemeClr val="bg1">
                              <a:lumMod val="50000"/>
                            </a:schemeClr>
                          </a:solidFill>
                        </a:rPr>
                        <a:t>Jedermann-ansprüche</a:t>
                      </a:r>
                      <a:endParaRPr lang="de-DE" dirty="0">
                        <a:solidFill>
                          <a:schemeClr val="bg1">
                            <a:lumMod val="50000"/>
                          </a:schemeClr>
                        </a:solidFill>
                      </a:endParaRPr>
                    </a:p>
                  </a:txBody>
                  <a:tcPr anchor="ctr">
                    <a:solidFill>
                      <a:schemeClr val="bg1">
                        <a:lumMod val="65000"/>
                      </a:schemeClr>
                    </a:solidFill>
                  </a:tcPr>
                </a:tc>
                <a:tc>
                  <a:txBody>
                    <a:bodyPr/>
                    <a:lstStyle/>
                    <a:p>
                      <a:pPr algn="ctr"/>
                      <a:r>
                        <a:rPr lang="de-DE" dirty="0" smtClean="0">
                          <a:solidFill>
                            <a:schemeClr val="bg1">
                              <a:lumMod val="50000"/>
                            </a:schemeClr>
                          </a:solidFill>
                        </a:rPr>
                        <a:t>keiner</a:t>
                      </a:r>
                      <a:r>
                        <a:rPr lang="de-DE" baseline="0" dirty="0" smtClean="0">
                          <a:solidFill>
                            <a:schemeClr val="bg1">
                              <a:lumMod val="50000"/>
                            </a:schemeClr>
                          </a:solidFill>
                        </a:rPr>
                        <a:t>  („</a:t>
                      </a:r>
                      <a:r>
                        <a:rPr lang="de-DE" dirty="0" smtClean="0">
                          <a:solidFill>
                            <a:schemeClr val="bg1">
                              <a:lumMod val="50000"/>
                            </a:schemeClr>
                          </a:solidFill>
                        </a:rPr>
                        <a:t>Transparenz“)</a:t>
                      </a:r>
                      <a:endParaRPr lang="de-DE" dirty="0">
                        <a:solidFill>
                          <a:schemeClr val="bg1">
                            <a:lumMod val="50000"/>
                          </a:schemeClr>
                        </a:solidFill>
                      </a:endParaRPr>
                    </a:p>
                  </a:txBody>
                  <a:tcPr anchor="ctr"/>
                </a:tc>
                <a:tc>
                  <a:txBody>
                    <a:bodyPr/>
                    <a:lstStyle/>
                    <a:p>
                      <a:pPr algn="ctr"/>
                      <a:r>
                        <a:rPr lang="de-DE" dirty="0" smtClean="0">
                          <a:solidFill>
                            <a:schemeClr val="bg1">
                              <a:lumMod val="50000"/>
                            </a:schemeClr>
                          </a:solidFill>
                        </a:rPr>
                        <a:t>keine</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bg1">
                              <a:lumMod val="50000"/>
                            </a:schemeClr>
                          </a:solidFill>
                        </a:rPr>
                        <a:t>abwägungsfeste </a:t>
                      </a:r>
                      <a:r>
                        <a:rPr lang="de-DE" sz="1600" baseline="0" dirty="0" smtClean="0">
                          <a:solidFill>
                            <a:schemeClr val="bg1">
                              <a:lumMod val="50000"/>
                            </a:schemeClr>
                          </a:solidFill>
                        </a:rPr>
                        <a:t>Geheimhaltungs-gründe</a:t>
                      </a:r>
                      <a:r>
                        <a:rPr lang="de-DE" sz="1600" dirty="0" smtClean="0">
                          <a:solidFill>
                            <a:schemeClr val="bg1">
                              <a:lumMod val="50000"/>
                            </a:schemeClr>
                          </a:solidFill>
                        </a:rPr>
                        <a:t> / Abwägung mit</a:t>
                      </a:r>
                      <a:r>
                        <a:rPr lang="de-DE" sz="1600" baseline="0" dirty="0" smtClean="0">
                          <a:solidFill>
                            <a:schemeClr val="bg1">
                              <a:lumMod val="50000"/>
                            </a:schemeClr>
                          </a:solidFill>
                        </a:rPr>
                        <a:t> Persönlichkeits-recht d. Betroffenen</a:t>
                      </a:r>
                      <a:endParaRPr lang="de-DE" sz="1600" dirty="0">
                        <a:solidFill>
                          <a:schemeClr val="bg1">
                            <a:lumMod val="50000"/>
                          </a:schemeClr>
                        </a:solidFill>
                      </a:endParaRPr>
                    </a:p>
                  </a:txBody>
                  <a:tcPr anchor="ctr"/>
                </a:tc>
                <a:tc>
                  <a:txBody>
                    <a:bodyPr/>
                    <a:lstStyle/>
                    <a:p>
                      <a:pPr algn="ctr"/>
                      <a:r>
                        <a:rPr lang="de-DE" dirty="0" smtClean="0">
                          <a:solidFill>
                            <a:schemeClr val="bg1">
                              <a:lumMod val="50000"/>
                            </a:schemeClr>
                          </a:solidFill>
                        </a:rPr>
                        <a:t>Akteneinsicht</a:t>
                      </a:r>
                      <a:r>
                        <a:rPr lang="de-DE" baseline="0" dirty="0" smtClean="0">
                          <a:solidFill>
                            <a:schemeClr val="bg1">
                              <a:lumMod val="50000"/>
                            </a:schemeClr>
                          </a:solidFill>
                        </a:rPr>
                        <a:t> / Auskunft</a:t>
                      </a:r>
                      <a:endParaRPr lang="de-DE" dirty="0">
                        <a:solidFill>
                          <a:schemeClr val="bg1">
                            <a:lumMod val="50000"/>
                          </a:schemeClr>
                        </a:solidFill>
                      </a:endParaRPr>
                    </a:p>
                  </a:txBody>
                  <a:tcPr anchor="ctr"/>
                </a:tc>
                <a:extLst>
                  <a:ext uri="{0D108BD9-81ED-4DB2-BD59-A6C34878D82A}">
                    <a16:rowId xmlns:a16="http://schemas.microsoft.com/office/drawing/2014/main" val="2267743801"/>
                  </a:ext>
                </a:extLst>
              </a:tr>
            </a:tbl>
          </a:graphicData>
        </a:graphic>
      </p:graphicFrame>
      <p:sp>
        <p:nvSpPr>
          <p:cNvPr id="3" name="Rad 2"/>
          <p:cNvSpPr/>
          <p:nvPr/>
        </p:nvSpPr>
        <p:spPr bwMode="auto">
          <a:xfrm>
            <a:off x="4207472" y="2135559"/>
            <a:ext cx="1656184" cy="86409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cxnSp>
        <p:nvCxnSpPr>
          <p:cNvPr id="5" name="Gerader Verbinder 4"/>
          <p:cNvCxnSpPr/>
          <p:nvPr/>
        </p:nvCxnSpPr>
        <p:spPr bwMode="auto">
          <a:xfrm>
            <a:off x="1871960" y="1907629"/>
            <a:ext cx="7992888" cy="1296144"/>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p:cNvCxnSpPr/>
          <p:nvPr/>
        </p:nvCxnSpPr>
        <p:spPr bwMode="auto">
          <a:xfrm flipV="1">
            <a:off x="1871960" y="1860003"/>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ad 9"/>
          <p:cNvSpPr/>
          <p:nvPr/>
        </p:nvSpPr>
        <p:spPr bwMode="auto">
          <a:xfrm>
            <a:off x="71760" y="3290767"/>
            <a:ext cx="1958653" cy="1281158"/>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1" name="Rectangle 71"/>
          <p:cNvSpPr>
            <a:spLocks noChangeArrowheads="1"/>
          </p:cNvSpPr>
          <p:nvPr/>
        </p:nvSpPr>
        <p:spPr bwMode="auto">
          <a:xfrm>
            <a:off x="8449546" y="4918075"/>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bg1">
                    <a:lumMod val="50000"/>
                  </a:schemeClr>
                </a:solidFill>
                <a:effectLst/>
                <a:latin typeface="Arial" panose="020B0604020202020204" pitchFamily="34" charset="0"/>
              </a:rPr>
              <a:t>Auskunft /</a:t>
            </a:r>
          </a:p>
        </p:txBody>
      </p:sp>
      <p:sp>
        <p:nvSpPr>
          <p:cNvPr id="12" name="Rectangle 73"/>
          <p:cNvSpPr>
            <a:spLocks noChangeArrowheads="1"/>
          </p:cNvSpPr>
          <p:nvPr/>
        </p:nvSpPr>
        <p:spPr bwMode="auto">
          <a:xfrm>
            <a:off x="8143158" y="5194300"/>
            <a:ext cx="1718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bg1">
                    <a:lumMod val="50000"/>
                  </a:schemeClr>
                </a:solidFill>
                <a:effectLst/>
                <a:latin typeface="Arial" panose="020B0604020202020204" pitchFamily="34" charset="0"/>
              </a:rPr>
              <a:t>ausnahmsweise </a:t>
            </a:r>
          </a:p>
        </p:txBody>
      </p:sp>
      <p:sp>
        <p:nvSpPr>
          <p:cNvPr id="13" name="Rectangle 74"/>
          <p:cNvSpPr>
            <a:spLocks noChangeArrowheads="1"/>
          </p:cNvSpPr>
          <p:nvPr/>
        </p:nvSpPr>
        <p:spPr bwMode="auto">
          <a:xfrm>
            <a:off x="8281271" y="5465763"/>
            <a:ext cx="1372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bg1">
                    <a:lumMod val="50000"/>
                  </a:schemeClr>
                </a:solidFill>
                <a:effectLst/>
                <a:latin typeface="Arial" panose="020B0604020202020204" pitchFamily="34" charset="0"/>
              </a:rPr>
              <a:t>Akteneinsicht</a:t>
            </a:r>
          </a:p>
        </p:txBody>
      </p:sp>
    </p:spTree>
    <p:extLst>
      <p:ext uri="{BB962C8B-B14F-4D97-AF65-F5344CB8AC3E}">
        <p14:creationId xmlns:p14="http://schemas.microsoft.com/office/powerpoint/2010/main" val="1502617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ClrTx/>
              <a:defRPr/>
            </a:pPr>
            <a:endParaRPr lang="de-DE" altLang="de-DE" sz="2400" b="1" dirty="0" smtClean="0">
              <a:solidFill>
                <a:srgbClr val="000000"/>
              </a:solidFill>
              <a:latin typeface="Arial" panose="020B0604020202020204" pitchFamily="34" charset="0"/>
              <a:cs typeface="+mn-cs"/>
            </a:endParaRPr>
          </a:p>
          <a:p>
            <a:pPr algn="ctr" hangingPunct="0">
              <a:spcAft>
                <a:spcPts val="0"/>
              </a:spcAft>
              <a:buClrTx/>
              <a:defRPr/>
            </a:pPr>
            <a:r>
              <a:rPr lang="de-DE" altLang="de-DE" sz="2400" b="1" dirty="0">
                <a:solidFill>
                  <a:srgbClr val="000000"/>
                </a:solidFill>
                <a:latin typeface="Arial" panose="020B0604020202020204" pitchFamily="34" charset="0"/>
              </a:rPr>
              <a:t>§ </a:t>
            </a:r>
            <a:r>
              <a:rPr lang="de-DE" altLang="de-DE" sz="2400" b="1" dirty="0" smtClean="0">
                <a:solidFill>
                  <a:srgbClr val="000000"/>
                </a:solidFill>
                <a:latin typeface="Arial" panose="020B0604020202020204" pitchFamily="34" charset="0"/>
              </a:rPr>
              <a:t>4 Pressegesetz Baden-Württemberg </a:t>
            </a:r>
          </a:p>
          <a:p>
            <a:pPr algn="ctr" hangingPunct="0">
              <a:spcAft>
                <a:spcPts val="1413"/>
              </a:spcAft>
              <a:buClrTx/>
              <a:defRPr/>
            </a:pPr>
            <a:r>
              <a:rPr lang="de-DE" altLang="de-DE" sz="2400" b="1" dirty="0" smtClean="0">
                <a:solidFill>
                  <a:srgbClr val="000000"/>
                </a:solidFill>
                <a:latin typeface="Arial" panose="020B0604020202020204" pitchFamily="34" charset="0"/>
              </a:rPr>
              <a:t>– Informationsrecht </a:t>
            </a:r>
            <a:r>
              <a:rPr lang="de-DE" altLang="de-DE" sz="2400" b="1" dirty="0">
                <a:solidFill>
                  <a:srgbClr val="000000"/>
                </a:solidFill>
                <a:latin typeface="Arial" panose="020B0604020202020204" pitchFamily="34" charset="0"/>
              </a:rPr>
              <a:t>der Presse</a:t>
            </a:r>
          </a:p>
          <a:p>
            <a:pPr hangingPunct="0">
              <a:spcAft>
                <a:spcPts val="1413"/>
              </a:spcAft>
              <a:buClrTx/>
              <a:defRPr/>
            </a:pPr>
            <a:endParaRPr lang="de-DE" altLang="de-DE" sz="2000" b="1" dirty="0" smtClean="0">
              <a:solidFill>
                <a:srgbClr val="000000"/>
              </a:solidFill>
              <a:latin typeface="Arial" panose="020B0604020202020204" pitchFamily="34" charset="0"/>
            </a:endParaRPr>
          </a:p>
          <a:p>
            <a:pPr marL="457200" indent="-457200" algn="just" hangingPunct="0">
              <a:spcAft>
                <a:spcPts val="1413"/>
              </a:spcAft>
              <a:buClrTx/>
              <a:buAutoNum type="arabicParenBoth"/>
              <a:defRPr/>
            </a:pPr>
            <a:r>
              <a:rPr lang="de-DE" altLang="de-DE" sz="2000" b="1" u="sng" dirty="0" smtClean="0">
                <a:solidFill>
                  <a:srgbClr val="000000"/>
                </a:solidFill>
                <a:latin typeface="Arial" panose="020B0604020202020204" pitchFamily="34" charset="0"/>
              </a:rPr>
              <a:t>Die </a:t>
            </a:r>
            <a:r>
              <a:rPr lang="de-DE" altLang="de-DE" sz="2000" b="1" u="sng" dirty="0">
                <a:solidFill>
                  <a:srgbClr val="000000"/>
                </a:solidFill>
                <a:latin typeface="Arial" panose="020B0604020202020204" pitchFamily="34" charset="0"/>
              </a:rPr>
              <a:t>Behörden</a:t>
            </a:r>
            <a:r>
              <a:rPr lang="de-DE" altLang="de-DE" sz="2000" b="1" dirty="0">
                <a:solidFill>
                  <a:srgbClr val="000000"/>
                </a:solidFill>
                <a:latin typeface="Arial" panose="020B0604020202020204" pitchFamily="34" charset="0"/>
              </a:rPr>
              <a:t> sind verpflichtet, den Vertretern der Presse die der Erfüllung ihrer öffentlichen Aufgabe dienenden Auskünfte zu </a:t>
            </a:r>
            <a:r>
              <a:rPr lang="de-DE" altLang="de-DE" sz="2000" b="1" dirty="0" smtClean="0">
                <a:solidFill>
                  <a:srgbClr val="000000"/>
                </a:solidFill>
                <a:latin typeface="Arial" panose="020B0604020202020204" pitchFamily="34" charset="0"/>
              </a:rPr>
              <a:t>erteilen.</a:t>
            </a:r>
          </a:p>
          <a:p>
            <a:pPr hangingPunct="0">
              <a:spcAft>
                <a:spcPts val="1413"/>
              </a:spcAft>
              <a:buClrTx/>
              <a:defRPr/>
            </a:pPr>
            <a:r>
              <a:rPr lang="de-DE" altLang="de-DE" sz="2000" b="1" dirty="0" smtClean="0">
                <a:solidFill>
                  <a:srgbClr val="000000"/>
                </a:solidFill>
                <a:latin typeface="Arial" panose="020B0604020202020204" pitchFamily="34" charset="0"/>
              </a:rPr>
              <a:t>(2)  –  (4) […]</a:t>
            </a:r>
            <a:endParaRPr lang="de-DE" altLang="de-DE" sz="2000"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sz="2400" b="1" dirty="0">
              <a:solidFill>
                <a:srgbClr val="000000"/>
              </a:solidFill>
              <a:latin typeface="Arial" panose="020B0604020202020204" pitchFamily="34" charset="0"/>
              <a:cs typeface="+mn-cs"/>
            </a:endParaRPr>
          </a:p>
          <a:p>
            <a:pPr marL="342900" indent="-342900" hangingPunct="0">
              <a:spcAft>
                <a:spcPts val="1413"/>
              </a:spcAft>
              <a:buClrTx/>
              <a:buFontTx/>
              <a:buChar char="-"/>
              <a:defRPr/>
            </a:pPr>
            <a:endParaRPr lang="de-DE" altLang="de-DE" sz="2400" b="1" dirty="0" smtClean="0">
              <a:solidFill>
                <a:srgbClr val="000000"/>
              </a:solidFill>
              <a:latin typeface="Arial" panose="020B0604020202020204" pitchFamily="34" charset="0"/>
              <a:cs typeface="+mn-cs"/>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Institutionell voraussetzungsgebundene </a:t>
            </a:r>
          </a:p>
          <a:p>
            <a:pPr algn="ctr" hangingPunct="0">
              <a:buSzPct val="100000"/>
            </a:pPr>
            <a:r>
              <a:rPr lang="de-DE" altLang="de-DE" sz="2000" b="1" dirty="0" smtClean="0">
                <a:solidFill>
                  <a:srgbClr val="000000"/>
                </a:solidFill>
                <a:latin typeface="Arial" panose="020B0604020202020204" pitchFamily="34" charset="0"/>
              </a:rPr>
              <a:t>Informationszugangsansprüche – Beispiel</a:t>
            </a:r>
            <a:r>
              <a:rPr lang="de-DE" altLang="de-DE" sz="2400" dirty="0" smtClean="0">
                <a:solidFill>
                  <a:srgbClr val="000000"/>
                </a:solidFill>
                <a:latin typeface="Arial" panose="020B0604020202020204" pitchFamily="34" charset="0"/>
              </a:rPr>
              <a:t/>
            </a:r>
            <a:br>
              <a:rPr lang="de-DE" altLang="de-DE" sz="2400" dirty="0" smtClean="0">
                <a:solidFill>
                  <a:srgbClr val="000000"/>
                </a:solidFill>
                <a:latin typeface="Arial" panose="020B0604020202020204" pitchFamily="34" charset="0"/>
              </a:rPr>
            </a:br>
            <a:endParaRPr lang="de-DE" altLang="de-DE"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32146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993" y="2123653"/>
            <a:ext cx="3600000" cy="4320000"/>
          </a:xfrm>
          <a:prstGeom prst="rect">
            <a:avLst/>
          </a:prstGeom>
        </p:spPr>
      </p:pic>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600" b="1" dirty="0" smtClean="0">
                <a:solidFill>
                  <a:srgbClr val="000000"/>
                </a:solidFill>
                <a:latin typeface="Arial" panose="020B0604020202020204" pitchFamily="34" charset="0"/>
              </a:rPr>
              <a:t>Informationszugangsansprüche </a:t>
            </a:r>
            <a:r>
              <a:rPr lang="de-DE" altLang="de-DE" sz="1600" b="1" dirty="0">
                <a:solidFill>
                  <a:srgbClr val="000000"/>
                </a:solidFill>
                <a:latin typeface="Arial" panose="020B0604020202020204" pitchFamily="34" charset="0"/>
              </a:rPr>
              <a:t>gegen die Bundesanwaltschaft </a:t>
            </a:r>
            <a:endParaRPr lang="de-DE" altLang="de-DE" sz="1600" b="1" dirty="0" smtClean="0">
              <a:solidFill>
                <a:srgbClr val="000000"/>
              </a:solidFill>
              <a:latin typeface="Arial" panose="020B0604020202020204" pitchFamily="34" charset="0"/>
            </a:endParaRPr>
          </a:p>
          <a:p>
            <a:pPr algn="ctr" hangingPunct="0">
              <a:buSzPct val="100000"/>
            </a:pPr>
            <a:r>
              <a:rPr lang="de-DE" altLang="de-DE" sz="1600" b="1" dirty="0" smtClean="0">
                <a:solidFill>
                  <a:srgbClr val="000000"/>
                </a:solidFill>
                <a:latin typeface="Arial" panose="020B0604020202020204" pitchFamily="34" charset="0"/>
              </a:rPr>
              <a:t>im </a:t>
            </a:r>
            <a:r>
              <a:rPr lang="de-DE" altLang="de-DE" sz="1600" b="1" dirty="0">
                <a:solidFill>
                  <a:srgbClr val="000000"/>
                </a:solidFill>
                <a:latin typeface="Arial" panose="020B0604020202020204" pitchFamily="34" charset="0"/>
              </a:rPr>
              <a:t>System des </a:t>
            </a:r>
            <a:r>
              <a:rPr lang="de-DE" altLang="de-DE" sz="1600" b="1" dirty="0" smtClean="0">
                <a:solidFill>
                  <a:srgbClr val="000000"/>
                </a:solidFill>
                <a:latin typeface="Arial" panose="020B0604020202020204" pitchFamily="34" charset="0"/>
              </a:rPr>
              <a:t>Informationszugangsrechts</a:t>
            </a:r>
          </a:p>
          <a:p>
            <a:pPr algn="ctr" hangingPunct="0">
              <a:buSzPct val="100000"/>
            </a:pPr>
            <a:endParaRPr lang="de-DE" altLang="de-DE" sz="1600" b="1" dirty="0" smtClean="0">
              <a:solidFill>
                <a:srgbClr val="000000"/>
              </a:solidFill>
              <a:latin typeface="Arial" panose="020B0604020202020204" pitchFamily="34" charset="0"/>
            </a:endParaRPr>
          </a:p>
          <a:p>
            <a:pPr algn="ctr" hangingPunct="0">
              <a:buSzPct val="100000"/>
            </a:pPr>
            <a:endParaRPr lang="de-DE" altLang="de-DE" sz="16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895350"/>
            <a:ext cx="9072562" cy="6056313"/>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sz="2400" dirty="0">
              <a:solidFill>
                <a:schemeClr val="tx1"/>
              </a:solidFill>
            </a:endParaRPr>
          </a:p>
        </p:txBody>
      </p:sp>
      <p:pic>
        <p:nvPicPr>
          <p:cNvPr id="153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40" y="1547589"/>
            <a:ext cx="3600000" cy="1991250"/>
          </a:xfrm>
          <a:prstGeom prst="rect">
            <a:avLst/>
          </a:prstGeom>
        </p:spPr>
      </p:pic>
      <p:sp>
        <p:nvSpPr>
          <p:cNvPr id="7" name="Textfeld 6"/>
          <p:cNvSpPr txBox="1"/>
          <p:nvPr/>
        </p:nvSpPr>
        <p:spPr>
          <a:xfrm rot="5400000">
            <a:off x="-339094" y="2216857"/>
            <a:ext cx="1800202" cy="461665"/>
          </a:xfrm>
          <a:prstGeom prst="rect">
            <a:avLst/>
          </a:prstGeom>
          <a:noFill/>
        </p:spPr>
        <p:txBody>
          <a:bodyPr wrap="square" rtlCol="0">
            <a:spAutoFit/>
          </a:bodyPr>
          <a:lstStyle/>
          <a:p>
            <a:r>
              <a:rPr lang="en-US" sz="1200" b="1" dirty="0" err="1" smtClean="0">
                <a:solidFill>
                  <a:schemeClr val="bg1">
                    <a:lumMod val="65000"/>
                  </a:schemeClr>
                </a:solidFill>
              </a:rPr>
              <a:t>Voskos</a:t>
            </a:r>
            <a:r>
              <a:rPr lang="en-US" sz="1200" b="1" dirty="0" smtClean="0">
                <a:solidFill>
                  <a:schemeClr val="bg1">
                    <a:lumMod val="65000"/>
                  </a:schemeClr>
                </a:solidFill>
              </a:rPr>
              <a:t>, Wikimedia</a:t>
            </a:r>
          </a:p>
          <a:p>
            <a:r>
              <a:rPr lang="en-US" sz="1200" b="1" dirty="0" smtClean="0">
                <a:solidFill>
                  <a:schemeClr val="bg1">
                    <a:lumMod val="65000"/>
                  </a:schemeClr>
                </a:solidFill>
              </a:rPr>
              <a:t>Commons</a:t>
            </a:r>
            <a:r>
              <a:rPr lang="en-US" sz="1200" b="1" dirty="0">
                <a:solidFill>
                  <a:schemeClr val="bg1">
                    <a:lumMod val="65000"/>
                  </a:schemeClr>
                </a:solidFill>
              </a:rPr>
              <a:t>, </a:t>
            </a:r>
            <a:r>
              <a:rPr lang="en-US" sz="1200" b="1" dirty="0" smtClean="0">
                <a:solidFill>
                  <a:schemeClr val="bg1">
                    <a:lumMod val="65000"/>
                  </a:schemeClr>
                </a:solidFill>
              </a:rPr>
              <a:t>CC-BY- </a:t>
            </a:r>
            <a:r>
              <a:rPr lang="en-US" sz="1200" b="1" dirty="0">
                <a:solidFill>
                  <a:schemeClr val="bg1">
                    <a:lumMod val="65000"/>
                  </a:schemeClr>
                </a:solidFill>
              </a:rPr>
              <a:t>3.0</a:t>
            </a:r>
            <a:endParaRPr lang="de-DE" sz="1200" dirty="0">
              <a:solidFill>
                <a:schemeClr val="bg1">
                  <a:lumMod val="65000"/>
                </a:schemeClr>
              </a:solidFill>
            </a:endParaRPr>
          </a:p>
        </p:txBody>
      </p:sp>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0432" y="2123653"/>
            <a:ext cx="2880000" cy="3841200"/>
          </a:xfrm>
          <a:prstGeom prst="rect">
            <a:avLst/>
          </a:prstGeom>
        </p:spPr>
      </p:pic>
      <p:sp>
        <p:nvSpPr>
          <p:cNvPr id="9" name="Textfeld 8"/>
          <p:cNvSpPr txBox="1"/>
          <p:nvPr/>
        </p:nvSpPr>
        <p:spPr>
          <a:xfrm rot="5400000">
            <a:off x="7311198" y="3906288"/>
            <a:ext cx="3840134" cy="276999"/>
          </a:xfrm>
          <a:prstGeom prst="rect">
            <a:avLst/>
          </a:prstGeom>
          <a:noFill/>
        </p:spPr>
        <p:txBody>
          <a:bodyPr wrap="square" rtlCol="0">
            <a:spAutoFit/>
          </a:bodyPr>
          <a:lstStyle/>
          <a:p>
            <a:pPr algn="r"/>
            <a:r>
              <a:rPr lang="en-US" sz="1200" b="1" dirty="0" smtClean="0">
                <a:solidFill>
                  <a:schemeClr val="bg1">
                    <a:lumMod val="65000"/>
                  </a:schemeClr>
                </a:solidFill>
              </a:rPr>
              <a:t>David M., Wikimedia Commons</a:t>
            </a:r>
            <a:r>
              <a:rPr lang="en-US" sz="1200" b="1" dirty="0">
                <a:solidFill>
                  <a:schemeClr val="bg1">
                    <a:lumMod val="65000"/>
                  </a:schemeClr>
                </a:solidFill>
              </a:rPr>
              <a:t>, </a:t>
            </a:r>
            <a:r>
              <a:rPr lang="en-US" sz="1200" b="1" dirty="0" smtClean="0">
                <a:solidFill>
                  <a:schemeClr val="bg1">
                    <a:lumMod val="65000"/>
                  </a:schemeClr>
                </a:solidFill>
              </a:rPr>
              <a:t>CC-BY- </a:t>
            </a:r>
            <a:r>
              <a:rPr lang="en-US" sz="1200" b="1" dirty="0">
                <a:solidFill>
                  <a:schemeClr val="bg1">
                    <a:lumMod val="65000"/>
                  </a:schemeClr>
                </a:solidFill>
              </a:rPr>
              <a:t>3.0</a:t>
            </a:r>
            <a:endParaRPr lang="de-DE" sz="1200" dirty="0">
              <a:solidFill>
                <a:schemeClr val="bg1">
                  <a:lumMod val="65000"/>
                </a:schemeClr>
              </a:solidFill>
            </a:endParaRPr>
          </a:p>
        </p:txBody>
      </p:sp>
      <p:pic>
        <p:nvPicPr>
          <p:cNvPr id="4" name="Grafik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5289" y="4787949"/>
            <a:ext cx="3600000" cy="2394375"/>
          </a:xfrm>
          <a:prstGeom prst="rect">
            <a:avLst/>
          </a:prstGeom>
        </p:spPr>
      </p:pic>
      <p:sp>
        <p:nvSpPr>
          <p:cNvPr id="11" name="Textfeld 10"/>
          <p:cNvSpPr txBox="1"/>
          <p:nvPr/>
        </p:nvSpPr>
        <p:spPr>
          <a:xfrm rot="5400000">
            <a:off x="407719" y="5516769"/>
            <a:ext cx="1911698" cy="461665"/>
          </a:xfrm>
          <a:prstGeom prst="rect">
            <a:avLst/>
          </a:prstGeom>
          <a:noFill/>
        </p:spPr>
        <p:txBody>
          <a:bodyPr wrap="square" rtlCol="0">
            <a:spAutoFit/>
          </a:bodyPr>
          <a:lstStyle/>
          <a:p>
            <a:r>
              <a:rPr lang="en-US" sz="1200" b="1" dirty="0" smtClean="0">
                <a:solidFill>
                  <a:schemeClr val="bg1">
                    <a:lumMod val="65000"/>
                  </a:schemeClr>
                </a:solidFill>
              </a:rPr>
              <a:t>Guido </a:t>
            </a:r>
            <a:r>
              <a:rPr lang="en-US" sz="1200" b="1" dirty="0" err="1" smtClean="0">
                <a:solidFill>
                  <a:schemeClr val="bg1">
                    <a:lumMod val="65000"/>
                  </a:schemeClr>
                </a:solidFill>
              </a:rPr>
              <a:t>Raig</a:t>
            </a:r>
            <a:r>
              <a:rPr lang="en-US" sz="1200" b="1" dirty="0" smtClean="0">
                <a:solidFill>
                  <a:schemeClr val="bg1">
                    <a:lumMod val="65000"/>
                  </a:schemeClr>
                </a:solidFill>
              </a:rPr>
              <a:t>, German Wikipedia, CC-BY-SA- </a:t>
            </a:r>
            <a:r>
              <a:rPr lang="en-US" sz="1200" b="1" dirty="0">
                <a:solidFill>
                  <a:schemeClr val="bg1">
                    <a:lumMod val="65000"/>
                  </a:schemeClr>
                </a:solidFill>
              </a:rPr>
              <a:t>3.0</a:t>
            </a:r>
            <a:endParaRPr lang="de-DE" sz="1200" dirty="0">
              <a:solidFill>
                <a:schemeClr val="bg1">
                  <a:lumMod val="65000"/>
                </a:schemeClr>
              </a:solidFill>
            </a:endParaRPr>
          </a:p>
        </p:txBody>
      </p:sp>
    </p:spTree>
    <p:extLst>
      <p:ext uri="{BB962C8B-B14F-4D97-AF65-F5344CB8AC3E}">
        <p14:creationId xmlns:p14="http://schemas.microsoft.com/office/powerpoint/2010/main" val="3303139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ClrTx/>
              <a:defRPr/>
            </a:pPr>
            <a:endParaRPr lang="de-DE" altLang="de-DE" sz="2000" dirty="0" smtClean="0">
              <a:solidFill>
                <a:srgbClr val="000000"/>
              </a:solidFill>
              <a:latin typeface="Arial" panose="020B0604020202020204" pitchFamily="34" charset="0"/>
              <a:cs typeface="+mn-cs"/>
            </a:endParaRPr>
          </a:p>
          <a:p>
            <a:pPr algn="just" hangingPunct="0">
              <a:spcAft>
                <a:spcPts val="1413"/>
              </a:spcAft>
              <a:buClrTx/>
              <a:defRPr/>
            </a:pPr>
            <a:endParaRPr lang="de-DE" altLang="de-DE" sz="2000" dirty="0">
              <a:solidFill>
                <a:srgbClr val="000000"/>
              </a:solidFill>
              <a:latin typeface="Arial" panose="020B0604020202020204" pitchFamily="34" charset="0"/>
              <a:cs typeface="+mn-cs"/>
            </a:endParaRPr>
          </a:p>
          <a:p>
            <a:pPr algn="just" hangingPunct="0">
              <a:spcAft>
                <a:spcPts val="1413"/>
              </a:spcAft>
              <a:buClrTx/>
              <a:defRPr/>
            </a:pPr>
            <a:endParaRPr lang="de-DE" altLang="de-DE" sz="2000" dirty="0" smtClean="0">
              <a:solidFill>
                <a:srgbClr val="000000"/>
              </a:solidFill>
              <a:latin typeface="Arial" panose="020B0604020202020204" pitchFamily="34" charset="0"/>
              <a:cs typeface="+mn-cs"/>
            </a:endParaRPr>
          </a:p>
          <a:p>
            <a:pPr algn="just" hangingPunct="0">
              <a:spcAft>
                <a:spcPts val="1413"/>
              </a:spcAft>
              <a:buClrTx/>
              <a:defRPr/>
            </a:pPr>
            <a:endParaRPr lang="de-DE" altLang="de-DE" sz="2000" dirty="0">
              <a:solidFill>
                <a:srgbClr val="000000"/>
              </a:solidFill>
              <a:latin typeface="Arial" panose="020B0604020202020204" pitchFamily="34" charset="0"/>
              <a:cs typeface="+mn-cs"/>
            </a:endParaRPr>
          </a:p>
          <a:p>
            <a:pPr algn="just" hangingPunct="0">
              <a:spcAft>
                <a:spcPts val="1413"/>
              </a:spcAft>
              <a:buClrTx/>
              <a:defRPr/>
            </a:pPr>
            <a:r>
              <a:rPr lang="de-DE" altLang="de-DE" sz="2000" b="1" dirty="0" smtClean="0">
                <a:solidFill>
                  <a:srgbClr val="000000"/>
                </a:solidFill>
                <a:latin typeface="Arial" panose="020B0604020202020204" pitchFamily="34" charset="0"/>
                <a:cs typeface="+mn-cs"/>
              </a:rPr>
              <a:t>[Die Kompetenz der Länder] zur </a:t>
            </a:r>
            <a:r>
              <a:rPr lang="de-DE" altLang="de-DE" sz="2000" b="1" dirty="0">
                <a:solidFill>
                  <a:srgbClr val="000000"/>
                </a:solidFill>
                <a:latin typeface="Arial" panose="020B0604020202020204" pitchFamily="34" charset="0"/>
                <a:cs typeface="+mn-cs"/>
              </a:rPr>
              <a:t>Regelung der </a:t>
            </a:r>
            <a:r>
              <a:rPr lang="de-DE" altLang="de-DE" sz="2000" b="1" dirty="0" smtClean="0">
                <a:solidFill>
                  <a:srgbClr val="000000"/>
                </a:solidFill>
                <a:latin typeface="Arial" panose="020B0604020202020204" pitchFamily="34" charset="0"/>
                <a:cs typeface="+mn-cs"/>
              </a:rPr>
              <a:t>Presseauskünfte </a:t>
            </a:r>
            <a:r>
              <a:rPr lang="de-DE" altLang="de-DE" sz="2000" b="1" dirty="0">
                <a:solidFill>
                  <a:srgbClr val="000000"/>
                </a:solidFill>
                <a:latin typeface="Arial" panose="020B0604020202020204" pitchFamily="34" charset="0"/>
                <a:cs typeface="+mn-cs"/>
              </a:rPr>
              <a:t>durch Landesbehörden folgt nicht aus der Gesetzesmaterie "Presserecht", </a:t>
            </a:r>
            <a:r>
              <a:rPr lang="de-DE" altLang="de-DE" sz="2000" dirty="0" smtClean="0">
                <a:solidFill>
                  <a:srgbClr val="000000"/>
                </a:solidFill>
                <a:latin typeface="Arial" panose="020B0604020202020204" pitchFamily="34" charset="0"/>
                <a:cs typeface="+mn-cs"/>
              </a:rPr>
              <a:t>sondern </a:t>
            </a:r>
            <a:r>
              <a:rPr lang="de-DE" altLang="de-DE" sz="2000" dirty="0">
                <a:solidFill>
                  <a:srgbClr val="000000"/>
                </a:solidFill>
                <a:latin typeface="Arial" panose="020B0604020202020204" pitchFamily="34" charset="0"/>
                <a:cs typeface="+mn-cs"/>
              </a:rPr>
              <a:t>als Annex zu der jeweiligen Sachkompetenz, beispielsweise in den Bereichen "Schule", "Hochschulen", "Justiz", "Polizei"; die Bestimmungen über die </a:t>
            </a:r>
            <a:r>
              <a:rPr lang="de-DE" altLang="de-DE" sz="2000" dirty="0" smtClean="0">
                <a:solidFill>
                  <a:srgbClr val="000000"/>
                </a:solidFill>
                <a:latin typeface="Arial" panose="020B0604020202020204" pitchFamily="34" charset="0"/>
                <a:cs typeface="+mn-cs"/>
              </a:rPr>
              <a:t>Auskunftspflichten </a:t>
            </a:r>
            <a:r>
              <a:rPr lang="de-DE" altLang="de-DE" sz="2000" dirty="0">
                <a:solidFill>
                  <a:srgbClr val="000000"/>
                </a:solidFill>
                <a:latin typeface="Arial" panose="020B0604020202020204" pitchFamily="34" charset="0"/>
                <a:cs typeface="+mn-cs"/>
              </a:rPr>
              <a:t>von Landesbehörden hätten daher statt in den </a:t>
            </a:r>
            <a:r>
              <a:rPr lang="de-DE" altLang="de-DE" sz="2000" dirty="0" smtClean="0">
                <a:solidFill>
                  <a:srgbClr val="000000"/>
                </a:solidFill>
                <a:latin typeface="Arial" panose="020B0604020202020204" pitchFamily="34" charset="0"/>
                <a:cs typeface="+mn-cs"/>
              </a:rPr>
              <a:t>Presse-gesetzen </a:t>
            </a:r>
            <a:r>
              <a:rPr lang="de-DE" altLang="de-DE" sz="2000" dirty="0">
                <a:solidFill>
                  <a:srgbClr val="000000"/>
                </a:solidFill>
                <a:latin typeface="Arial" panose="020B0604020202020204" pitchFamily="34" charset="0"/>
                <a:cs typeface="+mn-cs"/>
              </a:rPr>
              <a:t>auch in anderen - verwaltungs- oder organisationsrechtlichen - Gesetzen der Länder aufgenommen werden können</a:t>
            </a:r>
            <a:r>
              <a:rPr lang="de-DE" altLang="de-DE" sz="2000" dirty="0" smtClean="0">
                <a:solidFill>
                  <a:srgbClr val="000000"/>
                </a:solidFill>
                <a:latin typeface="Arial" panose="020B0604020202020204" pitchFamily="34" charset="0"/>
                <a:cs typeface="+mn-cs"/>
              </a:rPr>
              <a:t>.</a:t>
            </a:r>
            <a:endParaRPr lang="de-DE" altLang="de-DE" sz="2000" dirty="0">
              <a:solidFill>
                <a:srgbClr val="000000"/>
              </a:solidFill>
              <a:latin typeface="Arial" panose="020B0604020202020204" pitchFamily="34" charset="0"/>
              <a:cs typeface="+mn-cs"/>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BVerwG, Urteil vom 20. Februar 2013 – 6 A 2/12</a:t>
            </a:r>
            <a:endParaRPr lang="de-DE" altLang="de-DE" sz="2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1433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ClrTx/>
              <a:defRPr/>
            </a:pPr>
            <a:endParaRPr lang="de-DE" altLang="de-DE" sz="2000" dirty="0" smtClean="0">
              <a:solidFill>
                <a:srgbClr val="000000"/>
              </a:solidFill>
              <a:latin typeface="Arial" panose="020B0604020202020204" pitchFamily="34" charset="0"/>
              <a:cs typeface="+mn-cs"/>
            </a:endParaRPr>
          </a:p>
          <a:p>
            <a:pPr algn="just" hangingPunct="0">
              <a:spcAft>
                <a:spcPts val="1413"/>
              </a:spcAft>
              <a:buClrTx/>
              <a:defRPr/>
            </a:pPr>
            <a:endParaRPr lang="de-DE" altLang="de-DE" sz="2000" dirty="0">
              <a:solidFill>
                <a:srgbClr val="000000"/>
              </a:solidFill>
              <a:latin typeface="Arial" panose="020B0604020202020204" pitchFamily="34" charset="0"/>
              <a:cs typeface="+mn-cs"/>
            </a:endParaRPr>
          </a:p>
          <a:p>
            <a:pPr algn="just" hangingPunct="0">
              <a:spcAft>
                <a:spcPts val="1413"/>
              </a:spcAft>
              <a:buClrTx/>
              <a:defRPr/>
            </a:pPr>
            <a:endParaRPr lang="de-DE" altLang="de-DE" sz="2000" dirty="0" smtClean="0">
              <a:solidFill>
                <a:srgbClr val="000000"/>
              </a:solidFill>
              <a:latin typeface="Arial" panose="020B0604020202020204" pitchFamily="34" charset="0"/>
              <a:cs typeface="+mn-cs"/>
            </a:endParaRPr>
          </a:p>
          <a:p>
            <a:pPr algn="just" hangingPunct="0">
              <a:spcAft>
                <a:spcPts val="1413"/>
              </a:spcAft>
              <a:buClrTx/>
              <a:defRPr/>
            </a:pPr>
            <a:endParaRPr lang="de-DE" altLang="de-DE" sz="2000" dirty="0" smtClean="0">
              <a:solidFill>
                <a:srgbClr val="000000"/>
              </a:solidFill>
              <a:latin typeface="Arial" panose="020B0604020202020204" pitchFamily="34" charset="0"/>
              <a:cs typeface="+mn-cs"/>
            </a:endParaRPr>
          </a:p>
          <a:p>
            <a:pPr algn="just" hangingPunct="0">
              <a:spcAft>
                <a:spcPts val="1413"/>
              </a:spcAft>
              <a:buClrTx/>
              <a:defRPr/>
            </a:pPr>
            <a:r>
              <a:rPr lang="de-DE" altLang="de-DE" sz="2000" dirty="0" smtClean="0">
                <a:solidFill>
                  <a:srgbClr val="000000"/>
                </a:solidFill>
                <a:latin typeface="Arial" panose="020B0604020202020204" pitchFamily="34" charset="0"/>
                <a:cs typeface="+mn-cs"/>
              </a:rPr>
              <a:t>Die </a:t>
            </a:r>
            <a:r>
              <a:rPr lang="de-DE" altLang="de-DE" sz="2000" dirty="0">
                <a:solidFill>
                  <a:srgbClr val="000000"/>
                </a:solidFill>
                <a:latin typeface="Arial" panose="020B0604020202020204" pitchFamily="34" charset="0"/>
                <a:cs typeface="+mn-cs"/>
              </a:rPr>
              <a:t>Kompetenz </a:t>
            </a:r>
            <a:r>
              <a:rPr lang="de-DE" altLang="de-DE" sz="2000" dirty="0" smtClean="0">
                <a:solidFill>
                  <a:srgbClr val="000000"/>
                </a:solidFill>
                <a:latin typeface="Arial" panose="020B0604020202020204" pitchFamily="34" charset="0"/>
                <a:cs typeface="+mn-cs"/>
              </a:rPr>
              <a:t>[des Bundes] zur </a:t>
            </a:r>
            <a:r>
              <a:rPr lang="de-DE" altLang="de-DE" sz="2000" dirty="0">
                <a:solidFill>
                  <a:srgbClr val="000000"/>
                </a:solidFill>
                <a:latin typeface="Arial" panose="020B0604020202020204" pitchFamily="34" charset="0"/>
                <a:cs typeface="+mn-cs"/>
              </a:rPr>
              <a:t>Regelung der Sachmaterie "</a:t>
            </a:r>
            <a:r>
              <a:rPr lang="de-DE" altLang="de-DE" sz="2000" dirty="0" smtClean="0">
                <a:solidFill>
                  <a:srgbClr val="000000"/>
                </a:solidFill>
                <a:latin typeface="Arial" panose="020B0604020202020204" pitchFamily="34" charset="0"/>
                <a:cs typeface="+mn-cs"/>
              </a:rPr>
              <a:t>Bundes-nachrichtendienst</a:t>
            </a:r>
            <a:r>
              <a:rPr lang="de-DE" altLang="de-DE" sz="2000" dirty="0">
                <a:solidFill>
                  <a:srgbClr val="000000"/>
                </a:solidFill>
                <a:latin typeface="Arial" panose="020B0604020202020204" pitchFamily="34" charset="0"/>
                <a:cs typeface="+mn-cs"/>
              </a:rPr>
              <a:t>" schließt als Annex die Befugnis ein, Voraussetzungen und Grenzen zu regeln, unter denen der Öffentlichkeit einschließlich der Presse Informationen zu erteilen sind oder erteilt werden dürfen</a:t>
            </a:r>
            <a:r>
              <a:rPr lang="de-DE" altLang="de-DE" sz="2000" dirty="0" smtClean="0">
                <a:solidFill>
                  <a:srgbClr val="000000"/>
                </a:solidFill>
                <a:latin typeface="Arial" panose="020B0604020202020204" pitchFamily="34" charset="0"/>
                <a:cs typeface="+mn-cs"/>
              </a:rPr>
              <a:t>.</a:t>
            </a:r>
          </a:p>
          <a:p>
            <a:pPr algn="just" hangingPunct="0">
              <a:spcAft>
                <a:spcPts val="1413"/>
              </a:spcAft>
              <a:buClrTx/>
              <a:defRPr/>
            </a:pPr>
            <a:r>
              <a:rPr lang="de-DE" altLang="de-DE" sz="2000" b="1" dirty="0" smtClean="0">
                <a:solidFill>
                  <a:srgbClr val="000000"/>
                </a:solidFill>
                <a:latin typeface="Arial" panose="020B0604020202020204" pitchFamily="34" charset="0"/>
                <a:cs typeface="+mn-cs"/>
              </a:rPr>
              <a:t>Landespressegesetzliche</a:t>
            </a:r>
            <a:r>
              <a:rPr lang="de-DE" altLang="de-DE" sz="2000" dirty="0" smtClean="0">
                <a:solidFill>
                  <a:srgbClr val="000000"/>
                </a:solidFill>
                <a:latin typeface="Arial" panose="020B0604020202020204" pitchFamily="34" charset="0"/>
                <a:cs typeface="+mn-cs"/>
              </a:rPr>
              <a:t> </a:t>
            </a:r>
            <a:r>
              <a:rPr lang="de-DE" altLang="de-DE" sz="2000" dirty="0">
                <a:solidFill>
                  <a:srgbClr val="000000"/>
                </a:solidFill>
                <a:latin typeface="Arial" panose="020B0604020202020204" pitchFamily="34" charset="0"/>
                <a:cs typeface="+mn-cs"/>
              </a:rPr>
              <a:t>Auskunftsvorschriften wie § 4 </a:t>
            </a:r>
            <a:r>
              <a:rPr lang="de-DE" altLang="de-DE" sz="2000" dirty="0" err="1">
                <a:solidFill>
                  <a:srgbClr val="000000"/>
                </a:solidFill>
                <a:latin typeface="Arial" panose="020B0604020202020204" pitchFamily="34" charset="0"/>
                <a:cs typeface="+mn-cs"/>
              </a:rPr>
              <a:t>BlnPrG</a:t>
            </a:r>
            <a:r>
              <a:rPr lang="de-DE" altLang="de-DE" sz="2000" dirty="0">
                <a:solidFill>
                  <a:srgbClr val="000000"/>
                </a:solidFill>
                <a:latin typeface="Arial" panose="020B0604020202020204" pitchFamily="34" charset="0"/>
                <a:cs typeface="+mn-cs"/>
              </a:rPr>
              <a:t> bzw. § 4 </a:t>
            </a:r>
            <a:r>
              <a:rPr lang="de-DE" altLang="de-DE" sz="2000" dirty="0" err="1">
                <a:solidFill>
                  <a:srgbClr val="000000"/>
                </a:solidFill>
                <a:latin typeface="Arial" panose="020B0604020202020204" pitchFamily="34" charset="0"/>
                <a:cs typeface="+mn-cs"/>
              </a:rPr>
              <a:t>BayPrG</a:t>
            </a:r>
            <a:r>
              <a:rPr lang="de-DE" altLang="de-DE" sz="2000" dirty="0">
                <a:solidFill>
                  <a:srgbClr val="000000"/>
                </a:solidFill>
                <a:latin typeface="Arial" panose="020B0604020202020204" pitchFamily="34" charset="0"/>
                <a:cs typeface="+mn-cs"/>
              </a:rPr>
              <a:t> sind vor diesem Hintergrund verfassungskonform dahin auszulegen, dass der Bundesnachrichtendienst </a:t>
            </a:r>
            <a:r>
              <a:rPr lang="de-DE" altLang="de-DE" sz="2000" b="1" dirty="0">
                <a:solidFill>
                  <a:srgbClr val="000000"/>
                </a:solidFill>
                <a:latin typeface="Arial" panose="020B0604020202020204" pitchFamily="34" charset="0"/>
                <a:cs typeface="+mn-cs"/>
              </a:rPr>
              <a:t>nicht zu den von ihnen verpflichteten "Behörden" zählt.</a:t>
            </a:r>
            <a:endParaRPr lang="de-DE" altLang="de-DE" sz="2000" b="1" dirty="0" smtClean="0">
              <a:solidFill>
                <a:srgbClr val="000000"/>
              </a:solidFill>
              <a:latin typeface="Arial" panose="020B0604020202020204" pitchFamily="34" charset="0"/>
              <a:cs typeface="+mn-cs"/>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BVerwG, Urteil vom 20. Februar 2013 – 6 A 2/12</a:t>
            </a:r>
            <a:endParaRPr lang="de-DE" altLang="de-DE" sz="2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82636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5" end="5"/>
                                            </p:txEl>
                                          </p:spTgt>
                                        </p:tgtEl>
                                        <p:attrNameLst>
                                          <p:attrName>style.visibility</p:attrName>
                                        </p:attrNameLst>
                                      </p:cBhvr>
                                      <p:to>
                                        <p:strVal val="visible"/>
                                      </p:to>
                                    </p:set>
                                    <p:animEffect transition="in" filter="fade">
                                      <p:cBhvr>
                                        <p:cTn id="7"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„Zusammenarbeitsrichtlinie“ (</a:t>
            </a:r>
            <a:r>
              <a:rPr lang="de-DE" altLang="de-DE" sz="2000" b="1" u="sng" dirty="0" smtClean="0">
                <a:solidFill>
                  <a:srgbClr val="000000"/>
                </a:solidFill>
                <a:latin typeface="Arial" panose="020B0604020202020204" pitchFamily="34" charset="0"/>
              </a:rPr>
              <a:t>einfachgesetzliche</a:t>
            </a:r>
            <a:r>
              <a:rPr lang="de-DE" altLang="de-DE" sz="2000" b="1" dirty="0" smtClean="0">
                <a:solidFill>
                  <a:srgbClr val="000000"/>
                </a:solidFill>
                <a:latin typeface="Arial" panose="020B0604020202020204" pitchFamily="34" charset="0"/>
              </a:rPr>
              <a:t> Betrachtung)</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3337239898"/>
              </p:ext>
            </p:extLst>
          </p:nvPr>
        </p:nvGraphicFramePr>
        <p:xfrm>
          <a:off x="215777" y="895351"/>
          <a:ext cx="9649071" cy="6484938"/>
        </p:xfrm>
        <a:graphic>
          <a:graphicData uri="http://schemas.openxmlformats.org/drawingml/2006/table">
            <a:tbl>
              <a:tblPr firstRow="1" firstCol="1" bandRow="1">
                <a:tableStyleId>{93296810-A885-4BE3-A3E7-6D5BEEA58F35}</a:tableStyleId>
              </a:tblPr>
              <a:tblGrid>
                <a:gridCol w="1690089">
                  <a:extLst>
                    <a:ext uri="{9D8B030D-6E8A-4147-A177-3AD203B41FA5}">
                      <a16:colId xmlns:a16="http://schemas.microsoft.com/office/drawing/2014/main" val="3666401290"/>
                    </a:ext>
                  </a:extLst>
                </a:gridCol>
                <a:gridCol w="2169540">
                  <a:extLst>
                    <a:ext uri="{9D8B030D-6E8A-4147-A177-3AD203B41FA5}">
                      <a16:colId xmlns:a16="http://schemas.microsoft.com/office/drawing/2014/main" val="1846558616"/>
                    </a:ext>
                  </a:extLst>
                </a:gridCol>
                <a:gridCol w="1929814">
                  <a:extLst>
                    <a:ext uri="{9D8B030D-6E8A-4147-A177-3AD203B41FA5}">
                      <a16:colId xmlns:a16="http://schemas.microsoft.com/office/drawing/2014/main" val="2271122520"/>
                    </a:ext>
                  </a:extLst>
                </a:gridCol>
                <a:gridCol w="1987420">
                  <a:extLst>
                    <a:ext uri="{9D8B030D-6E8A-4147-A177-3AD203B41FA5}">
                      <a16:colId xmlns:a16="http://schemas.microsoft.com/office/drawing/2014/main" val="3241048156"/>
                    </a:ext>
                  </a:extLst>
                </a:gridCol>
                <a:gridCol w="1872208">
                  <a:extLst>
                    <a:ext uri="{9D8B030D-6E8A-4147-A177-3AD203B41FA5}">
                      <a16:colId xmlns:a16="http://schemas.microsoft.com/office/drawing/2014/main" val="2379626776"/>
                    </a:ext>
                  </a:extLst>
                </a:gridCol>
              </a:tblGrid>
              <a:tr h="965842">
                <a:tc>
                  <a:txBody>
                    <a:bodyPr/>
                    <a:lstStyle/>
                    <a:p>
                      <a:endParaRPr lang="de-DE" dirty="0"/>
                    </a:p>
                  </a:txBody>
                  <a:tcPr anchor="ctr">
                    <a:solidFill>
                      <a:schemeClr val="bg1">
                        <a:lumMod val="65000"/>
                      </a:schemeClr>
                    </a:solidFill>
                  </a:tcPr>
                </a:tc>
                <a:tc>
                  <a:txBody>
                    <a:bodyPr/>
                    <a:lstStyle/>
                    <a:p>
                      <a:pPr algn="ctr"/>
                      <a:r>
                        <a:rPr lang="de-DE" dirty="0" smtClean="0">
                          <a:solidFill>
                            <a:schemeClr val="tx1"/>
                          </a:solidFill>
                        </a:rPr>
                        <a:t>Zweck</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Voraussetzung</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Versagungs-gründe</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Form des</a:t>
                      </a:r>
                      <a:r>
                        <a:rPr lang="de-DE" baseline="0" dirty="0" smtClean="0">
                          <a:solidFill>
                            <a:schemeClr val="tx1"/>
                          </a:solidFill>
                        </a:rPr>
                        <a:t> Zugangs</a:t>
                      </a:r>
                      <a:endParaRPr lang="de-DE" dirty="0">
                        <a:solidFill>
                          <a:schemeClr val="tx1"/>
                        </a:solidFill>
                      </a:endParaRPr>
                    </a:p>
                  </a:txBody>
                  <a:tcPr anchor="ctr">
                    <a:solidFill>
                      <a:schemeClr val="bg1">
                        <a:lumMod val="65000"/>
                      </a:schemeClr>
                    </a:solidFill>
                  </a:tcPr>
                </a:tc>
                <a:extLst>
                  <a:ext uri="{0D108BD9-81ED-4DB2-BD59-A6C34878D82A}">
                    <a16:rowId xmlns:a16="http://schemas.microsoft.com/office/drawing/2014/main" val="2145664742"/>
                  </a:ext>
                </a:extLst>
              </a:tr>
              <a:tr h="1379774">
                <a:tc>
                  <a:txBody>
                    <a:bodyPr/>
                    <a:lstStyle/>
                    <a:p>
                      <a:pPr algn="ctr"/>
                      <a:r>
                        <a:rPr lang="de-DE" dirty="0" smtClean="0">
                          <a:solidFill>
                            <a:schemeClr val="tx1"/>
                          </a:solidFill>
                        </a:rPr>
                        <a:t>verfahrens-bezogene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verfahrensintern</a:t>
                      </a:r>
                      <a:endParaRPr lang="de-DE" dirty="0"/>
                    </a:p>
                  </a:txBody>
                  <a:tcPr anchor="ctr"/>
                </a:tc>
                <a:tc>
                  <a:txBody>
                    <a:bodyPr/>
                    <a:lstStyle/>
                    <a:p>
                      <a:pPr algn="ctr"/>
                      <a:r>
                        <a:rPr lang="de-DE" dirty="0" smtClean="0"/>
                        <a:t>Verfahrens-beteiligter</a:t>
                      </a:r>
                      <a:endParaRPr lang="de-DE" dirty="0"/>
                    </a:p>
                  </a:txBody>
                  <a:tcPr anchor="ctr"/>
                </a:tc>
                <a:tc>
                  <a:txBody>
                    <a:bodyPr/>
                    <a:lstStyle/>
                    <a:p>
                      <a:pPr algn="ctr"/>
                      <a:r>
                        <a:rPr lang="de-DE" dirty="0" smtClean="0"/>
                        <a:t>i.d.R. keine / nur ausnahmsweise</a:t>
                      </a:r>
                      <a:endParaRPr lang="de-DE" dirty="0"/>
                    </a:p>
                  </a:txBody>
                  <a:tcPr anchor="ctr"/>
                </a:tc>
                <a:tc>
                  <a:txBody>
                    <a:bodyPr/>
                    <a:lstStyle/>
                    <a:p>
                      <a:pPr algn="ctr"/>
                      <a:r>
                        <a:rPr lang="de-DE" dirty="0" smtClean="0"/>
                        <a:t>Akteneinsicht</a:t>
                      </a:r>
                      <a:endParaRPr lang="de-DE" dirty="0"/>
                    </a:p>
                  </a:txBody>
                  <a:tcPr anchor="ctr"/>
                </a:tc>
                <a:extLst>
                  <a:ext uri="{0D108BD9-81ED-4DB2-BD59-A6C34878D82A}">
                    <a16:rowId xmlns:a16="http://schemas.microsoft.com/office/drawing/2014/main" val="3362141655"/>
                  </a:ext>
                </a:extLst>
              </a:tr>
              <a:tr h="1379774">
                <a:tc>
                  <a:txBody>
                    <a:bodyPr/>
                    <a:lstStyle/>
                    <a:p>
                      <a:pPr algn="ctr"/>
                      <a:r>
                        <a:rPr lang="de-DE" dirty="0" smtClean="0">
                          <a:solidFill>
                            <a:schemeClr val="tx1"/>
                          </a:solidFill>
                        </a:rPr>
                        <a:t>institutionell</a:t>
                      </a:r>
                      <a:r>
                        <a:rPr lang="de-DE" baseline="0" dirty="0" smtClean="0">
                          <a:solidFill>
                            <a:schemeClr val="tx1"/>
                          </a:solidFill>
                        </a:rPr>
                        <a:t>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verfahrensextern</a:t>
                      </a:r>
                      <a:endParaRPr lang="de-DE" dirty="0"/>
                    </a:p>
                  </a:txBody>
                  <a:tcPr anchor="ctr"/>
                </a:tc>
                <a:tc>
                  <a:txBody>
                    <a:bodyPr/>
                    <a:lstStyle/>
                    <a:p>
                      <a:pPr algn="ctr"/>
                      <a:r>
                        <a:rPr lang="de-DE" dirty="0" smtClean="0"/>
                        <a:t>institutionelle Anbindung</a:t>
                      </a:r>
                      <a:endParaRPr lang="de-DE" dirty="0"/>
                    </a:p>
                  </a:txBody>
                  <a:tcPr anchor="ctr"/>
                </a:tc>
                <a:tc>
                  <a:txBody>
                    <a:bodyPr/>
                    <a:lstStyle/>
                    <a:p>
                      <a:pPr algn="ctr"/>
                      <a:r>
                        <a:rPr lang="de-DE" dirty="0" smtClean="0"/>
                        <a:t>(teilweise) Abwägung mit Geheimhaltungs-</a:t>
                      </a:r>
                      <a:r>
                        <a:rPr lang="de-DE" dirty="0" err="1" smtClean="0"/>
                        <a:t>interessen</a:t>
                      </a:r>
                      <a:endParaRPr lang="de-DE" dirty="0"/>
                    </a:p>
                  </a:txBody>
                  <a:tcPr anchor="ctr"/>
                </a:tc>
                <a:tc>
                  <a:txBody>
                    <a:bodyPr/>
                    <a:lstStyle/>
                    <a:p>
                      <a:pPr algn="ctr"/>
                      <a:r>
                        <a:rPr lang="de-DE" dirty="0" smtClean="0"/>
                        <a:t>Auskunft</a:t>
                      </a:r>
                      <a:r>
                        <a:rPr lang="de-DE" baseline="0" dirty="0" smtClean="0"/>
                        <a:t> / ausnahmsweise Akteneinsicht</a:t>
                      </a:r>
                      <a:endParaRPr lang="de-DE" dirty="0"/>
                    </a:p>
                  </a:txBody>
                  <a:tcPr anchor="ctr"/>
                </a:tc>
                <a:extLst>
                  <a:ext uri="{0D108BD9-81ED-4DB2-BD59-A6C34878D82A}">
                    <a16:rowId xmlns:a16="http://schemas.microsoft.com/office/drawing/2014/main" val="2919490627"/>
                  </a:ext>
                </a:extLst>
              </a:tr>
              <a:tr h="1379774">
                <a:tc>
                  <a:txBody>
                    <a:bodyPr/>
                    <a:lstStyle/>
                    <a:p>
                      <a:pPr algn="ctr"/>
                      <a:r>
                        <a:rPr lang="de-DE" dirty="0" smtClean="0">
                          <a:solidFill>
                            <a:schemeClr val="bg1">
                              <a:lumMod val="50000"/>
                            </a:schemeClr>
                          </a:solidFill>
                        </a:rPr>
                        <a:t>sachlich gebundene Ansprüche</a:t>
                      </a:r>
                      <a:endParaRPr lang="de-DE" dirty="0">
                        <a:solidFill>
                          <a:schemeClr val="bg1">
                            <a:lumMod val="50000"/>
                          </a:schemeClr>
                        </a:solidFill>
                      </a:endParaRPr>
                    </a:p>
                  </a:txBody>
                  <a:tcPr anchor="ctr">
                    <a:solidFill>
                      <a:schemeClr val="bg1">
                        <a:lumMod val="65000"/>
                      </a:schemeClr>
                    </a:solidFill>
                  </a:tcPr>
                </a:tc>
                <a:tc>
                  <a:txBody>
                    <a:bodyPr/>
                    <a:lstStyle/>
                    <a:p>
                      <a:pPr algn="ctr"/>
                      <a:r>
                        <a:rPr lang="de-DE" dirty="0" smtClean="0">
                          <a:solidFill>
                            <a:schemeClr val="bg1">
                              <a:lumMod val="50000"/>
                            </a:schemeClr>
                          </a:solidFill>
                        </a:rPr>
                        <a:t>verfahrensextern</a:t>
                      </a:r>
                      <a:endParaRPr lang="de-DE" dirty="0">
                        <a:solidFill>
                          <a:schemeClr val="bg1">
                            <a:lumMod val="50000"/>
                          </a:schemeClr>
                        </a:solidFill>
                      </a:endParaRPr>
                    </a:p>
                  </a:txBody>
                  <a:tcPr anchor="ctr"/>
                </a:tc>
                <a:tc>
                  <a:txBody>
                    <a:bodyPr/>
                    <a:lstStyle/>
                    <a:p>
                      <a:pPr algn="ctr"/>
                      <a:r>
                        <a:rPr lang="de-DE" dirty="0" smtClean="0">
                          <a:solidFill>
                            <a:schemeClr val="bg1">
                              <a:lumMod val="50000"/>
                            </a:schemeClr>
                          </a:solidFill>
                        </a:rPr>
                        <a:t>berechtigtes</a:t>
                      </a:r>
                      <a:r>
                        <a:rPr lang="de-DE" baseline="0" dirty="0" smtClean="0">
                          <a:solidFill>
                            <a:schemeClr val="bg1">
                              <a:lumMod val="50000"/>
                            </a:schemeClr>
                          </a:solidFill>
                        </a:rPr>
                        <a:t> Sonderinteresse</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chemeClr val="bg1">
                              <a:lumMod val="50000"/>
                            </a:schemeClr>
                          </a:solidFill>
                        </a:rPr>
                        <a:t>Abwägung mit Geheimhaltungs-</a:t>
                      </a:r>
                      <a:r>
                        <a:rPr lang="de-DE" dirty="0" err="1" smtClean="0">
                          <a:solidFill>
                            <a:schemeClr val="bg1">
                              <a:lumMod val="50000"/>
                            </a:schemeClr>
                          </a:solidFill>
                        </a:rPr>
                        <a:t>interessen</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a:solidFill>
                          <a:schemeClr val="bg1">
                            <a:lumMod val="50000"/>
                          </a:schemeClr>
                        </a:solidFill>
                      </a:endParaRPr>
                    </a:p>
                  </a:txBody>
                  <a:tcPr anchor="ctr"/>
                </a:tc>
                <a:extLst>
                  <a:ext uri="{0D108BD9-81ED-4DB2-BD59-A6C34878D82A}">
                    <a16:rowId xmlns:a16="http://schemas.microsoft.com/office/drawing/2014/main" val="289796716"/>
                  </a:ext>
                </a:extLst>
              </a:tr>
              <a:tr h="1379774">
                <a:tc>
                  <a:txBody>
                    <a:bodyPr/>
                    <a:lstStyle/>
                    <a:p>
                      <a:pPr algn="ctr"/>
                      <a:r>
                        <a:rPr lang="de-DE" dirty="0" smtClean="0">
                          <a:solidFill>
                            <a:schemeClr val="bg1">
                              <a:lumMod val="50000"/>
                            </a:schemeClr>
                          </a:solidFill>
                        </a:rPr>
                        <a:t>Jedermann-ansprüche</a:t>
                      </a:r>
                      <a:endParaRPr lang="de-DE" dirty="0">
                        <a:solidFill>
                          <a:schemeClr val="bg1">
                            <a:lumMod val="50000"/>
                          </a:schemeClr>
                        </a:solidFill>
                      </a:endParaRPr>
                    </a:p>
                  </a:txBody>
                  <a:tcPr anchor="ctr">
                    <a:solidFill>
                      <a:schemeClr val="bg1">
                        <a:lumMod val="65000"/>
                      </a:schemeClr>
                    </a:solidFill>
                  </a:tcPr>
                </a:tc>
                <a:tc>
                  <a:txBody>
                    <a:bodyPr/>
                    <a:lstStyle/>
                    <a:p>
                      <a:pPr algn="ctr"/>
                      <a:r>
                        <a:rPr lang="de-DE" dirty="0" smtClean="0">
                          <a:solidFill>
                            <a:schemeClr val="bg1">
                              <a:lumMod val="50000"/>
                            </a:schemeClr>
                          </a:solidFill>
                        </a:rPr>
                        <a:t>keiner</a:t>
                      </a:r>
                      <a:r>
                        <a:rPr lang="de-DE" baseline="0" dirty="0" smtClean="0">
                          <a:solidFill>
                            <a:schemeClr val="bg1">
                              <a:lumMod val="50000"/>
                            </a:schemeClr>
                          </a:solidFill>
                        </a:rPr>
                        <a:t>  („</a:t>
                      </a:r>
                      <a:r>
                        <a:rPr lang="de-DE" dirty="0" smtClean="0">
                          <a:solidFill>
                            <a:schemeClr val="bg1">
                              <a:lumMod val="50000"/>
                            </a:schemeClr>
                          </a:solidFill>
                        </a:rPr>
                        <a:t>Transparenz“)</a:t>
                      </a:r>
                      <a:endParaRPr lang="de-DE" dirty="0">
                        <a:solidFill>
                          <a:schemeClr val="bg1">
                            <a:lumMod val="50000"/>
                          </a:schemeClr>
                        </a:solidFill>
                      </a:endParaRPr>
                    </a:p>
                  </a:txBody>
                  <a:tcPr anchor="ctr"/>
                </a:tc>
                <a:tc>
                  <a:txBody>
                    <a:bodyPr/>
                    <a:lstStyle/>
                    <a:p>
                      <a:pPr algn="ctr"/>
                      <a:r>
                        <a:rPr lang="de-DE" dirty="0" smtClean="0">
                          <a:solidFill>
                            <a:schemeClr val="bg1">
                              <a:lumMod val="50000"/>
                            </a:schemeClr>
                          </a:solidFill>
                        </a:rPr>
                        <a:t>keine</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bg1">
                              <a:lumMod val="50000"/>
                            </a:schemeClr>
                          </a:solidFill>
                        </a:rPr>
                        <a:t>abwägungsfeste </a:t>
                      </a:r>
                      <a:r>
                        <a:rPr lang="de-DE" sz="1600" baseline="0" dirty="0" smtClean="0">
                          <a:solidFill>
                            <a:schemeClr val="bg1">
                              <a:lumMod val="50000"/>
                            </a:schemeClr>
                          </a:solidFill>
                        </a:rPr>
                        <a:t>Geheimhaltungs-gründe</a:t>
                      </a:r>
                      <a:r>
                        <a:rPr lang="de-DE" sz="1600" dirty="0" smtClean="0">
                          <a:solidFill>
                            <a:schemeClr val="bg1">
                              <a:lumMod val="50000"/>
                            </a:schemeClr>
                          </a:solidFill>
                        </a:rPr>
                        <a:t> / Abwägung mit</a:t>
                      </a:r>
                      <a:r>
                        <a:rPr lang="de-DE" sz="1600" baseline="0" dirty="0" smtClean="0">
                          <a:solidFill>
                            <a:schemeClr val="bg1">
                              <a:lumMod val="50000"/>
                            </a:schemeClr>
                          </a:solidFill>
                        </a:rPr>
                        <a:t> Persönlichkeits-recht d. Betroffenen</a:t>
                      </a:r>
                      <a:endParaRPr lang="de-DE" sz="1600" dirty="0">
                        <a:solidFill>
                          <a:schemeClr val="bg1">
                            <a:lumMod val="50000"/>
                          </a:schemeClr>
                        </a:solidFill>
                      </a:endParaRPr>
                    </a:p>
                  </a:txBody>
                  <a:tcPr anchor="ctr"/>
                </a:tc>
                <a:tc>
                  <a:txBody>
                    <a:bodyPr/>
                    <a:lstStyle/>
                    <a:p>
                      <a:pPr algn="ctr"/>
                      <a:r>
                        <a:rPr lang="de-DE" dirty="0" smtClean="0">
                          <a:solidFill>
                            <a:schemeClr val="bg1">
                              <a:lumMod val="50000"/>
                            </a:schemeClr>
                          </a:solidFill>
                        </a:rPr>
                        <a:t>Akteneinsicht</a:t>
                      </a:r>
                      <a:r>
                        <a:rPr lang="de-DE" baseline="0" dirty="0" smtClean="0">
                          <a:solidFill>
                            <a:schemeClr val="bg1">
                              <a:lumMod val="50000"/>
                            </a:schemeClr>
                          </a:solidFill>
                        </a:rPr>
                        <a:t> / Auskunft</a:t>
                      </a:r>
                      <a:endParaRPr lang="de-DE" dirty="0">
                        <a:solidFill>
                          <a:schemeClr val="bg1">
                            <a:lumMod val="50000"/>
                          </a:schemeClr>
                        </a:solidFill>
                      </a:endParaRPr>
                    </a:p>
                  </a:txBody>
                  <a:tcPr anchor="ctr"/>
                </a:tc>
                <a:extLst>
                  <a:ext uri="{0D108BD9-81ED-4DB2-BD59-A6C34878D82A}">
                    <a16:rowId xmlns:a16="http://schemas.microsoft.com/office/drawing/2014/main" val="2267743801"/>
                  </a:ext>
                </a:extLst>
              </a:tr>
            </a:tbl>
          </a:graphicData>
        </a:graphic>
      </p:graphicFrame>
      <p:cxnSp>
        <p:nvCxnSpPr>
          <p:cNvPr id="5" name="Gerader Verbinder 4"/>
          <p:cNvCxnSpPr/>
          <p:nvPr/>
        </p:nvCxnSpPr>
        <p:spPr bwMode="auto">
          <a:xfrm>
            <a:off x="1871960" y="1907629"/>
            <a:ext cx="7992888" cy="1296144"/>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p:cNvCxnSpPr/>
          <p:nvPr/>
        </p:nvCxnSpPr>
        <p:spPr bwMode="auto">
          <a:xfrm flipV="1">
            <a:off x="1871960" y="1860003"/>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r Verbinder 12"/>
          <p:cNvCxnSpPr/>
          <p:nvPr/>
        </p:nvCxnSpPr>
        <p:spPr bwMode="auto">
          <a:xfrm>
            <a:off x="1883856" y="3254276"/>
            <a:ext cx="7971496" cy="1367008"/>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p:cNvCxnSpPr/>
          <p:nvPr/>
        </p:nvCxnSpPr>
        <p:spPr bwMode="auto">
          <a:xfrm flipV="1">
            <a:off x="1907064" y="3287713"/>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71"/>
          <p:cNvSpPr>
            <a:spLocks noChangeArrowheads="1"/>
          </p:cNvSpPr>
          <p:nvPr/>
        </p:nvSpPr>
        <p:spPr bwMode="auto">
          <a:xfrm>
            <a:off x="8449546" y="4918075"/>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bg1">
                    <a:lumMod val="50000"/>
                  </a:schemeClr>
                </a:solidFill>
                <a:effectLst/>
                <a:latin typeface="Arial" panose="020B0604020202020204" pitchFamily="34" charset="0"/>
              </a:rPr>
              <a:t>Auskunft /</a:t>
            </a:r>
          </a:p>
        </p:txBody>
      </p:sp>
      <p:sp>
        <p:nvSpPr>
          <p:cNvPr id="11" name="Rectangle 73"/>
          <p:cNvSpPr>
            <a:spLocks noChangeArrowheads="1"/>
          </p:cNvSpPr>
          <p:nvPr/>
        </p:nvSpPr>
        <p:spPr bwMode="auto">
          <a:xfrm>
            <a:off x="8143158" y="5194300"/>
            <a:ext cx="1718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bg1">
                    <a:lumMod val="50000"/>
                  </a:schemeClr>
                </a:solidFill>
                <a:effectLst/>
                <a:latin typeface="Arial" panose="020B0604020202020204" pitchFamily="34" charset="0"/>
              </a:rPr>
              <a:t>ausnahmsweise </a:t>
            </a:r>
          </a:p>
        </p:txBody>
      </p:sp>
      <p:sp>
        <p:nvSpPr>
          <p:cNvPr id="12" name="Rectangle 74"/>
          <p:cNvSpPr>
            <a:spLocks noChangeArrowheads="1"/>
          </p:cNvSpPr>
          <p:nvPr/>
        </p:nvSpPr>
        <p:spPr bwMode="auto">
          <a:xfrm>
            <a:off x="8281271" y="5465763"/>
            <a:ext cx="1372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bg1">
                    <a:lumMod val="50000"/>
                  </a:schemeClr>
                </a:solidFill>
                <a:effectLst/>
                <a:latin typeface="Arial" panose="020B0604020202020204" pitchFamily="34" charset="0"/>
              </a:rPr>
              <a:t>Akteneinsicht</a:t>
            </a:r>
          </a:p>
        </p:txBody>
      </p:sp>
    </p:spTree>
    <p:extLst>
      <p:ext uri="{BB962C8B-B14F-4D97-AF65-F5344CB8AC3E}">
        <p14:creationId xmlns:p14="http://schemas.microsoft.com/office/powerpoint/2010/main" val="65987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a:t>
            </a:r>
            <a:r>
              <a:rPr lang="de-DE" altLang="de-DE" sz="2000" b="1" dirty="0">
                <a:solidFill>
                  <a:srgbClr val="000000"/>
                </a:solidFill>
                <a:latin typeface="Arial" panose="020B0604020202020204" pitchFamily="34" charset="0"/>
              </a:rPr>
              <a:t>„Netzpolitik.org“ (Strafverfahren</a:t>
            </a:r>
            <a:r>
              <a:rPr lang="de-DE" altLang="de-DE" sz="2000" b="1" dirty="0" smtClean="0">
                <a:solidFill>
                  <a:srgbClr val="000000"/>
                </a:solidFill>
                <a:latin typeface="Arial" panose="020B0604020202020204" pitchFamily="34" charset="0"/>
              </a:rPr>
              <a:t>)</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895350"/>
            <a:ext cx="9072562" cy="1876375"/>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smtClean="0">
              <a:solidFill>
                <a:srgbClr val="000000"/>
              </a:solidFill>
              <a:latin typeface="Arial" panose="020B0604020202020204" pitchFamily="34" charset="0"/>
              <a:cs typeface="+mn-cs"/>
            </a:endParaRPr>
          </a:p>
          <a:p>
            <a:pPr algn="just" hangingPunct="0">
              <a:spcAft>
                <a:spcPts val="1413"/>
              </a:spcAft>
              <a:buSzPct val="100000"/>
              <a:defRPr/>
            </a:pPr>
            <a:r>
              <a:rPr lang="de-DE" altLang="de-DE" sz="2400" dirty="0" smtClean="0">
                <a:solidFill>
                  <a:srgbClr val="000000"/>
                </a:solidFill>
                <a:latin typeface="Arial" panose="020B0604020202020204" pitchFamily="34" charset="0"/>
                <a:cs typeface="+mn-cs"/>
              </a:rPr>
              <a:t>Ausgangsfall: Die Internetplattform		     	 				   berichtet über Pläne des Bundesamts für Verfassungsschutzes (BfV) zur Internetüberwachung. </a:t>
            </a:r>
          </a:p>
          <a:p>
            <a:pPr algn="just" hangingPunct="0">
              <a:spcAft>
                <a:spcPts val="1413"/>
              </a:spcAft>
              <a:buSzPct val="100000"/>
              <a:defRPr/>
            </a:pPr>
            <a:endParaRPr lang="de-DE" altLang="de-DE" sz="2400" dirty="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6358" y="1571974"/>
            <a:ext cx="2880000" cy="334393"/>
          </a:xfrm>
          <a:prstGeom prst="rect">
            <a:avLst/>
          </a:prstGeom>
        </p:spPr>
      </p:pic>
      <p:sp>
        <p:nvSpPr>
          <p:cNvPr id="8" name="Text Box 2"/>
          <p:cNvSpPr txBox="1">
            <a:spLocks noChangeArrowheads="1"/>
          </p:cNvSpPr>
          <p:nvPr/>
        </p:nvSpPr>
        <p:spPr bwMode="auto">
          <a:xfrm>
            <a:off x="1782490" y="3507594"/>
            <a:ext cx="7793310" cy="792087"/>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cs typeface="+mn-cs"/>
              </a:rPr>
              <a:t>	</a:t>
            </a:r>
            <a:r>
              <a:rPr lang="de-DE" altLang="de-DE" sz="2400" dirty="0">
                <a:solidFill>
                  <a:srgbClr val="000000"/>
                </a:solidFill>
                <a:latin typeface="Arial" panose="020B0604020202020204" pitchFamily="34" charset="0"/>
              </a:rPr>
              <a:t>Der GBA ermittelt nach Strafanzeige des BfV wegen 	Landesverrats und gibt ein Rechtsgutachten in </a:t>
            </a:r>
            <a:r>
              <a:rPr lang="de-DE" altLang="de-DE" sz="2400" dirty="0" smtClean="0">
                <a:solidFill>
                  <a:srgbClr val="000000"/>
                </a:solidFill>
                <a:latin typeface="Arial" panose="020B0604020202020204" pitchFamily="34" charset="0"/>
              </a:rPr>
              <a:t>Auftrag…</a:t>
            </a:r>
          </a:p>
        </p:txBody>
      </p:sp>
      <p:sp>
        <p:nvSpPr>
          <p:cNvPr id="9" name="Text Box 2"/>
          <p:cNvSpPr txBox="1">
            <a:spLocks noChangeArrowheads="1"/>
          </p:cNvSpPr>
          <p:nvPr/>
        </p:nvSpPr>
        <p:spPr bwMode="auto">
          <a:xfrm>
            <a:off x="502261" y="4643934"/>
            <a:ext cx="7489402" cy="1656184"/>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endParaRPr lang="de-DE" altLang="de-DE" sz="2400" dirty="0">
              <a:solidFill>
                <a:srgbClr val="000000"/>
              </a:solidFill>
              <a:latin typeface="Arial" panose="020B0604020202020204" pitchFamily="34" charset="0"/>
            </a:endParaRPr>
          </a:p>
          <a:p>
            <a:pPr algn="just" hangingPunct="0">
              <a:spcAft>
                <a:spcPts val="1413"/>
              </a:spcAft>
              <a:buSzPct val="100000"/>
              <a:defRPr/>
            </a:pPr>
            <a:r>
              <a:rPr lang="de-DE" altLang="de-DE" sz="2400" dirty="0" smtClean="0">
                <a:solidFill>
                  <a:srgbClr val="000000"/>
                </a:solidFill>
                <a:latin typeface="Arial" panose="020B0604020202020204" pitchFamily="34" charset="0"/>
              </a:rPr>
              <a:t>… zieht </a:t>
            </a:r>
            <a:r>
              <a:rPr lang="de-DE" altLang="de-DE" sz="2400" dirty="0">
                <a:solidFill>
                  <a:srgbClr val="000000"/>
                </a:solidFill>
                <a:latin typeface="Arial" panose="020B0604020202020204" pitchFamily="34" charset="0"/>
              </a:rPr>
              <a:t>den Gutachtenauftrag aber nach einem Telefonat mit dem Bundesjustizministerium (BMJV) zurück. Das Strafverfahren wird später eingestellt. </a:t>
            </a:r>
            <a:endParaRPr lang="de-DE" altLang="de-DE" sz="2400" dirty="0" smtClean="0">
              <a:solidFill>
                <a:srgbClr val="000000"/>
              </a:solidFill>
              <a:latin typeface="Arial" panose="020B0604020202020204" pitchFamily="34" charset="0"/>
            </a:endParaRPr>
          </a:p>
          <a:p>
            <a:pPr algn="just" hangingPunct="0">
              <a:spcAft>
                <a:spcPts val="1413"/>
              </a:spcAft>
              <a:buSzPct val="100000"/>
              <a:defRPr/>
            </a:pPr>
            <a:endParaRPr lang="de-DE" altLang="de-DE" sz="2400" dirty="0">
              <a:solidFill>
                <a:srgbClr val="000000"/>
              </a:solidFill>
              <a:latin typeface="Arial" panose="020B0604020202020204" pitchFamily="34" charset="0"/>
            </a:endParaRPr>
          </a:p>
          <a:p>
            <a:pPr algn="just" hangingPunct="0">
              <a:spcAft>
                <a:spcPts val="1413"/>
              </a:spcAft>
              <a:buSzPct val="100000"/>
              <a:defRPr/>
            </a:pPr>
            <a:endParaRPr lang="de-DE" altLang="de-DE" sz="2400" dirty="0">
              <a:solidFill>
                <a:srgbClr val="000000"/>
              </a:solidFill>
              <a:latin typeface="Arial" panose="020B0604020202020204" pitchFamily="34" charset="0"/>
              <a:cs typeface="+mn-cs"/>
            </a:endParaRPr>
          </a:p>
        </p:txBody>
      </p:sp>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3550" y="5046388"/>
            <a:ext cx="1367570" cy="1800000"/>
          </a:xfrm>
          <a:prstGeom prst="rect">
            <a:avLst/>
          </a:prstGeom>
        </p:spPr>
      </p:pic>
      <p:sp>
        <p:nvSpPr>
          <p:cNvPr id="5" name="Textfeld 4"/>
          <p:cNvSpPr txBox="1"/>
          <p:nvPr/>
        </p:nvSpPr>
        <p:spPr>
          <a:xfrm rot="5400000">
            <a:off x="8595928" y="5783179"/>
            <a:ext cx="2225647" cy="523220"/>
          </a:xfrm>
          <a:prstGeom prst="rect">
            <a:avLst/>
          </a:prstGeom>
          <a:noFill/>
        </p:spPr>
        <p:txBody>
          <a:bodyPr wrap="square" rtlCol="0">
            <a:spAutoFit/>
          </a:bodyPr>
          <a:lstStyle/>
          <a:p>
            <a:r>
              <a:rPr lang="en-US" sz="1400" b="1" dirty="0">
                <a:solidFill>
                  <a:schemeClr val="bg1">
                    <a:lumMod val="65000"/>
                  </a:schemeClr>
                </a:solidFill>
              </a:rPr>
              <a:t>Sandro </a:t>
            </a:r>
            <a:r>
              <a:rPr lang="en-US" sz="1400" b="1" dirty="0" err="1">
                <a:solidFill>
                  <a:schemeClr val="bg1">
                    <a:lumMod val="65000"/>
                  </a:schemeClr>
                </a:solidFill>
              </a:rPr>
              <a:t>Halank</a:t>
            </a:r>
            <a:r>
              <a:rPr lang="en-US" sz="1400" b="1" dirty="0">
                <a:solidFill>
                  <a:schemeClr val="bg1">
                    <a:lumMod val="65000"/>
                  </a:schemeClr>
                </a:solidFill>
              </a:rPr>
              <a:t>, </a:t>
            </a:r>
            <a:r>
              <a:rPr lang="en-US" sz="1400" b="1" dirty="0" smtClean="0">
                <a:solidFill>
                  <a:schemeClr val="bg1">
                    <a:lumMod val="65000"/>
                  </a:schemeClr>
                </a:solidFill>
              </a:rPr>
              <a:t>Wikimedia</a:t>
            </a:r>
          </a:p>
          <a:p>
            <a:r>
              <a:rPr lang="en-US" sz="1400" b="1" dirty="0" smtClean="0">
                <a:solidFill>
                  <a:schemeClr val="bg1">
                    <a:lumMod val="65000"/>
                  </a:schemeClr>
                </a:solidFill>
              </a:rPr>
              <a:t>Commons</a:t>
            </a:r>
            <a:r>
              <a:rPr lang="en-US" sz="1400" b="1" dirty="0">
                <a:solidFill>
                  <a:schemeClr val="bg1">
                    <a:lumMod val="65000"/>
                  </a:schemeClr>
                </a:solidFill>
              </a:rPr>
              <a:t>, CC-BY-SA 3.0</a:t>
            </a:r>
            <a:endParaRPr lang="de-DE" sz="1400" dirty="0">
              <a:solidFill>
                <a:schemeClr val="bg1">
                  <a:lumMod val="65000"/>
                </a:schemeClr>
              </a:solidFill>
            </a:endParaRPr>
          </a:p>
        </p:txBody>
      </p:sp>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238" y="3003638"/>
            <a:ext cx="1200000" cy="1800000"/>
          </a:xfrm>
          <a:prstGeom prst="rect">
            <a:avLst/>
          </a:prstGeom>
        </p:spPr>
      </p:pic>
      <p:sp>
        <p:nvSpPr>
          <p:cNvPr id="2" name="Textfeld 1"/>
          <p:cNvSpPr txBox="1"/>
          <p:nvPr/>
        </p:nvSpPr>
        <p:spPr>
          <a:xfrm>
            <a:off x="1060252" y="6959359"/>
            <a:ext cx="7993458" cy="830997"/>
          </a:xfrm>
          <a:prstGeom prst="rect">
            <a:avLst/>
          </a:prstGeom>
          <a:noFill/>
        </p:spPr>
        <p:txBody>
          <a:bodyPr wrap="square" rtlCol="0">
            <a:spAutoFit/>
          </a:bodyPr>
          <a:lstStyle/>
          <a:p>
            <a:pPr algn="ctr"/>
            <a:r>
              <a:rPr lang="de-DE" altLang="de-DE" sz="2400" u="sng" dirty="0">
                <a:solidFill>
                  <a:srgbClr val="000000"/>
                </a:solidFill>
                <a:latin typeface="Arial" panose="020B0604020202020204" pitchFamily="34" charset="0"/>
              </a:rPr>
              <a:t>Ob seitens des BMJV eine Weisung erging, ist streitig. </a:t>
            </a:r>
          </a:p>
          <a:p>
            <a:pPr algn="ctr"/>
            <a:endParaRPr lang="de-DE" sz="2400" dirty="0"/>
          </a:p>
        </p:txBody>
      </p:sp>
    </p:spTree>
    <p:extLst>
      <p:ext uri="{BB962C8B-B14F-4D97-AF65-F5344CB8AC3E}">
        <p14:creationId xmlns:p14="http://schemas.microsoft.com/office/powerpoint/2010/main" val="2474080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a:t>
            </a:r>
            <a:r>
              <a:rPr lang="de-DE" altLang="de-DE" sz="2000" b="1" dirty="0">
                <a:solidFill>
                  <a:srgbClr val="000000"/>
                </a:solidFill>
                <a:latin typeface="Arial" panose="020B0604020202020204" pitchFamily="34" charset="0"/>
              </a:rPr>
              <a:t>„Netzpolitik.org“ (Informationszugangsverfahren</a:t>
            </a:r>
            <a:r>
              <a:rPr lang="de-DE" altLang="de-DE" sz="2000" b="1" dirty="0" smtClean="0">
                <a:solidFill>
                  <a:srgbClr val="000000"/>
                </a:solidFill>
                <a:latin typeface="Arial" panose="020B0604020202020204" pitchFamily="34" charset="0"/>
              </a:rPr>
              <a:t>)</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895350"/>
            <a:ext cx="9072562" cy="3244527"/>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1600" u="sng" dirty="0">
              <a:solidFill>
                <a:srgbClr val="000000"/>
              </a:solidFill>
              <a:latin typeface="Arial" panose="020B0604020202020204" pitchFamily="34" charset="0"/>
              <a:cs typeface="+mn-cs"/>
            </a:endParaRPr>
          </a:p>
          <a:p>
            <a:pPr algn="just" hangingPunct="0">
              <a:spcAft>
                <a:spcPts val="1413"/>
              </a:spcAft>
              <a:buSzPct val="100000"/>
              <a:defRPr/>
            </a:pPr>
            <a:endParaRPr lang="de-DE" altLang="de-DE" sz="2400" dirty="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2030412" y="1306285"/>
            <a:ext cx="7837799" cy="1509607"/>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rPr>
              <a:t>Im August 2015 beantragt die „Deutsche Gesellschaft für Informationsfreiheit“ (DGIF) unter Berufung auf § 1 Abs. 1 IFG beim GBA, ihr Zugang zur Weisung des BMJV und den ggf. erstellten Gutachten zu gewähren.</a:t>
            </a:r>
          </a:p>
        </p:txBody>
      </p:sp>
      <p:sp>
        <p:nvSpPr>
          <p:cNvPr id="9" name="Text Box 2"/>
          <p:cNvSpPr txBox="1">
            <a:spLocks noChangeArrowheads="1"/>
          </p:cNvSpPr>
          <p:nvPr/>
        </p:nvSpPr>
        <p:spPr bwMode="auto">
          <a:xfrm>
            <a:off x="475726" y="3231502"/>
            <a:ext cx="7489402" cy="1916487"/>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cs typeface="+mn-cs"/>
              </a:rPr>
              <a:t>Der Generalbundesanwalt teilt daraufhin mit, dass auf Auskunftsbegehren im Bereich der Strafverfolgung nicht § 1 Abs. 1 IFG, sondern § 475 StPO Anwendung finde. Dieser erfordere jedoch die Darlegung eines „berechtigten Interesses“.</a:t>
            </a:r>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848" y="1634893"/>
            <a:ext cx="1260000" cy="793591"/>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8211" y="3432109"/>
            <a:ext cx="1620000" cy="1510786"/>
          </a:xfrm>
          <a:prstGeom prst="rect">
            <a:avLst/>
          </a:prstGeom>
        </p:spPr>
      </p:pic>
      <p:sp>
        <p:nvSpPr>
          <p:cNvPr id="10" name="Text Box 2"/>
          <p:cNvSpPr txBox="1">
            <a:spLocks noChangeArrowheads="1"/>
          </p:cNvSpPr>
          <p:nvPr/>
        </p:nvSpPr>
        <p:spPr bwMode="auto">
          <a:xfrm>
            <a:off x="2030412" y="5714199"/>
            <a:ext cx="7837799" cy="1233989"/>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cs typeface="+mn-cs"/>
              </a:rPr>
              <a:t>Im September 2015 erhob die DGIF </a:t>
            </a:r>
            <a:r>
              <a:rPr lang="de-DE" altLang="de-DE" sz="2400" dirty="0">
                <a:solidFill>
                  <a:srgbClr val="000000"/>
                </a:solidFill>
                <a:latin typeface="Arial" panose="020B0604020202020204" pitchFamily="34" charset="0"/>
                <a:cs typeface="+mn-cs"/>
              </a:rPr>
              <a:t>Klage auf </a:t>
            </a:r>
            <a:r>
              <a:rPr lang="de-DE" altLang="de-DE" sz="2400" dirty="0" smtClean="0">
                <a:solidFill>
                  <a:srgbClr val="000000"/>
                </a:solidFill>
                <a:latin typeface="Arial" panose="020B0604020202020204" pitchFamily="34" charset="0"/>
                <a:cs typeface="+mn-cs"/>
              </a:rPr>
              <a:t>Informationszugang vor dem Verwaltungsgericht Karlsruhe.</a:t>
            </a:r>
            <a:endParaRPr lang="de-DE" altLang="de-DE" sz="2400" dirty="0">
              <a:solidFill>
                <a:srgbClr val="000000"/>
              </a:solidFill>
              <a:latin typeface="Arial" panose="020B0604020202020204" pitchFamily="34" charset="0"/>
              <a:cs typeface="+mn-cs"/>
            </a:endParaRPr>
          </a:p>
        </p:txBody>
      </p:sp>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238" y="5364013"/>
            <a:ext cx="1290000" cy="1800000"/>
          </a:xfrm>
          <a:prstGeom prst="rect">
            <a:avLst/>
          </a:prstGeom>
        </p:spPr>
      </p:pic>
    </p:spTree>
    <p:extLst>
      <p:ext uri="{BB962C8B-B14F-4D97-AF65-F5344CB8AC3E}">
        <p14:creationId xmlns:p14="http://schemas.microsoft.com/office/powerpoint/2010/main" val="1724037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„Netzpolitik.org“ (einfachgesetzliche Betrachtung)</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3062055301"/>
              </p:ext>
            </p:extLst>
          </p:nvPr>
        </p:nvGraphicFramePr>
        <p:xfrm>
          <a:off x="215777" y="895351"/>
          <a:ext cx="9649071" cy="6484938"/>
        </p:xfrm>
        <a:graphic>
          <a:graphicData uri="http://schemas.openxmlformats.org/drawingml/2006/table">
            <a:tbl>
              <a:tblPr firstRow="1" firstCol="1" bandRow="1">
                <a:tableStyleId>{93296810-A885-4BE3-A3E7-6D5BEEA58F35}</a:tableStyleId>
              </a:tblPr>
              <a:tblGrid>
                <a:gridCol w="1690089">
                  <a:extLst>
                    <a:ext uri="{9D8B030D-6E8A-4147-A177-3AD203B41FA5}">
                      <a16:colId xmlns:a16="http://schemas.microsoft.com/office/drawing/2014/main" val="3666401290"/>
                    </a:ext>
                  </a:extLst>
                </a:gridCol>
                <a:gridCol w="2169540">
                  <a:extLst>
                    <a:ext uri="{9D8B030D-6E8A-4147-A177-3AD203B41FA5}">
                      <a16:colId xmlns:a16="http://schemas.microsoft.com/office/drawing/2014/main" val="1846558616"/>
                    </a:ext>
                  </a:extLst>
                </a:gridCol>
                <a:gridCol w="1929814">
                  <a:extLst>
                    <a:ext uri="{9D8B030D-6E8A-4147-A177-3AD203B41FA5}">
                      <a16:colId xmlns:a16="http://schemas.microsoft.com/office/drawing/2014/main" val="2271122520"/>
                    </a:ext>
                  </a:extLst>
                </a:gridCol>
                <a:gridCol w="1987420">
                  <a:extLst>
                    <a:ext uri="{9D8B030D-6E8A-4147-A177-3AD203B41FA5}">
                      <a16:colId xmlns:a16="http://schemas.microsoft.com/office/drawing/2014/main" val="3241048156"/>
                    </a:ext>
                  </a:extLst>
                </a:gridCol>
                <a:gridCol w="1872208">
                  <a:extLst>
                    <a:ext uri="{9D8B030D-6E8A-4147-A177-3AD203B41FA5}">
                      <a16:colId xmlns:a16="http://schemas.microsoft.com/office/drawing/2014/main" val="2379626776"/>
                    </a:ext>
                  </a:extLst>
                </a:gridCol>
              </a:tblGrid>
              <a:tr h="965842">
                <a:tc>
                  <a:txBody>
                    <a:bodyPr/>
                    <a:lstStyle/>
                    <a:p>
                      <a:endParaRPr lang="de-DE" dirty="0"/>
                    </a:p>
                  </a:txBody>
                  <a:tcPr anchor="ctr">
                    <a:solidFill>
                      <a:schemeClr val="bg1">
                        <a:lumMod val="65000"/>
                      </a:schemeClr>
                    </a:solidFill>
                  </a:tcPr>
                </a:tc>
                <a:tc>
                  <a:txBody>
                    <a:bodyPr/>
                    <a:lstStyle/>
                    <a:p>
                      <a:pPr algn="ctr"/>
                      <a:r>
                        <a:rPr lang="de-DE" dirty="0" smtClean="0">
                          <a:solidFill>
                            <a:schemeClr val="tx1"/>
                          </a:solidFill>
                        </a:rPr>
                        <a:t>Zweck</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Voraussetzung</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Versagungs-gründe</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Form des</a:t>
                      </a:r>
                      <a:r>
                        <a:rPr lang="de-DE" baseline="0" dirty="0" smtClean="0">
                          <a:solidFill>
                            <a:schemeClr val="tx1"/>
                          </a:solidFill>
                        </a:rPr>
                        <a:t> Zugangs</a:t>
                      </a:r>
                      <a:endParaRPr lang="de-DE" dirty="0">
                        <a:solidFill>
                          <a:schemeClr val="tx1"/>
                        </a:solidFill>
                      </a:endParaRPr>
                    </a:p>
                  </a:txBody>
                  <a:tcPr anchor="ctr">
                    <a:solidFill>
                      <a:schemeClr val="bg1">
                        <a:lumMod val="65000"/>
                      </a:schemeClr>
                    </a:solidFill>
                  </a:tcPr>
                </a:tc>
                <a:extLst>
                  <a:ext uri="{0D108BD9-81ED-4DB2-BD59-A6C34878D82A}">
                    <a16:rowId xmlns:a16="http://schemas.microsoft.com/office/drawing/2014/main" val="2145664742"/>
                  </a:ext>
                </a:extLst>
              </a:tr>
              <a:tr h="1379774">
                <a:tc>
                  <a:txBody>
                    <a:bodyPr/>
                    <a:lstStyle/>
                    <a:p>
                      <a:pPr algn="ctr"/>
                      <a:r>
                        <a:rPr lang="de-DE" dirty="0" smtClean="0">
                          <a:solidFill>
                            <a:schemeClr val="tx1"/>
                          </a:solidFill>
                        </a:rPr>
                        <a:t>verfahrens-bezogene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verfahrensintern</a:t>
                      </a:r>
                      <a:endParaRPr lang="de-DE" dirty="0"/>
                    </a:p>
                  </a:txBody>
                  <a:tcPr anchor="ctr"/>
                </a:tc>
                <a:tc>
                  <a:txBody>
                    <a:bodyPr/>
                    <a:lstStyle/>
                    <a:p>
                      <a:pPr algn="ctr"/>
                      <a:r>
                        <a:rPr lang="de-DE" dirty="0" smtClean="0"/>
                        <a:t>Verfahrens-beteiligter</a:t>
                      </a:r>
                      <a:endParaRPr lang="de-DE" dirty="0"/>
                    </a:p>
                  </a:txBody>
                  <a:tcPr anchor="ctr"/>
                </a:tc>
                <a:tc>
                  <a:txBody>
                    <a:bodyPr/>
                    <a:lstStyle/>
                    <a:p>
                      <a:pPr algn="ctr"/>
                      <a:r>
                        <a:rPr lang="de-DE" dirty="0" smtClean="0"/>
                        <a:t>i.d.R. keine / nur ausnahmsweise</a:t>
                      </a:r>
                      <a:endParaRPr lang="de-DE" dirty="0"/>
                    </a:p>
                  </a:txBody>
                  <a:tcPr anchor="ctr"/>
                </a:tc>
                <a:tc>
                  <a:txBody>
                    <a:bodyPr/>
                    <a:lstStyle/>
                    <a:p>
                      <a:pPr algn="ctr"/>
                      <a:r>
                        <a:rPr lang="de-DE" dirty="0" smtClean="0"/>
                        <a:t>Akteneinsicht</a:t>
                      </a:r>
                      <a:endParaRPr lang="de-DE" dirty="0"/>
                    </a:p>
                  </a:txBody>
                  <a:tcPr anchor="ctr"/>
                </a:tc>
                <a:extLst>
                  <a:ext uri="{0D108BD9-81ED-4DB2-BD59-A6C34878D82A}">
                    <a16:rowId xmlns:a16="http://schemas.microsoft.com/office/drawing/2014/main" val="3362141655"/>
                  </a:ext>
                </a:extLst>
              </a:tr>
              <a:tr h="1379774">
                <a:tc>
                  <a:txBody>
                    <a:bodyPr/>
                    <a:lstStyle/>
                    <a:p>
                      <a:pPr algn="ctr"/>
                      <a:r>
                        <a:rPr lang="de-DE" dirty="0" smtClean="0">
                          <a:solidFill>
                            <a:schemeClr val="tx1"/>
                          </a:solidFill>
                        </a:rPr>
                        <a:t>institutionell</a:t>
                      </a:r>
                      <a:r>
                        <a:rPr lang="de-DE" baseline="0" dirty="0" smtClean="0">
                          <a:solidFill>
                            <a:schemeClr val="tx1"/>
                          </a:solidFill>
                        </a:rPr>
                        <a:t>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verfahrensextern</a:t>
                      </a:r>
                      <a:endParaRPr lang="de-DE" dirty="0"/>
                    </a:p>
                  </a:txBody>
                  <a:tcPr anchor="ctr"/>
                </a:tc>
                <a:tc>
                  <a:txBody>
                    <a:bodyPr/>
                    <a:lstStyle/>
                    <a:p>
                      <a:pPr algn="ctr"/>
                      <a:r>
                        <a:rPr lang="de-DE" dirty="0" smtClean="0"/>
                        <a:t>institutionelle Anbindung</a:t>
                      </a:r>
                      <a:endParaRPr lang="de-DE" dirty="0"/>
                    </a:p>
                  </a:txBody>
                  <a:tcPr anchor="ctr"/>
                </a:tc>
                <a:tc>
                  <a:txBody>
                    <a:bodyPr/>
                    <a:lstStyle/>
                    <a:p>
                      <a:pPr algn="ctr"/>
                      <a:r>
                        <a:rPr lang="de-DE" dirty="0" smtClean="0"/>
                        <a:t>(teilweise) Abwägung mit Geheimhaltungs-</a:t>
                      </a:r>
                      <a:r>
                        <a:rPr lang="de-DE" dirty="0" err="1" smtClean="0"/>
                        <a:t>interessen</a:t>
                      </a:r>
                      <a:endParaRPr lang="de-DE" dirty="0"/>
                    </a:p>
                  </a:txBody>
                  <a:tcPr anchor="ctr"/>
                </a:tc>
                <a:tc>
                  <a:txBody>
                    <a:bodyPr/>
                    <a:lstStyle/>
                    <a:p>
                      <a:pPr algn="ctr"/>
                      <a:r>
                        <a:rPr lang="de-DE" dirty="0" smtClean="0"/>
                        <a:t>Auskunft</a:t>
                      </a:r>
                      <a:r>
                        <a:rPr lang="de-DE" baseline="0" dirty="0" smtClean="0"/>
                        <a:t> / ausnahmsweise Akteneinsicht</a:t>
                      </a:r>
                      <a:endParaRPr lang="de-DE" dirty="0"/>
                    </a:p>
                  </a:txBody>
                  <a:tcPr anchor="ctr"/>
                </a:tc>
                <a:extLst>
                  <a:ext uri="{0D108BD9-81ED-4DB2-BD59-A6C34878D82A}">
                    <a16:rowId xmlns:a16="http://schemas.microsoft.com/office/drawing/2014/main" val="2919490627"/>
                  </a:ext>
                </a:extLst>
              </a:tr>
              <a:tr h="1379774">
                <a:tc>
                  <a:txBody>
                    <a:bodyPr/>
                    <a:lstStyle/>
                    <a:p>
                      <a:pPr algn="ctr"/>
                      <a:r>
                        <a:rPr lang="de-DE" dirty="0" smtClean="0">
                          <a:solidFill>
                            <a:schemeClr val="tx1"/>
                          </a:solidFill>
                        </a:rPr>
                        <a:t>sachlich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verfahrensextern</a:t>
                      </a:r>
                      <a:endParaRPr lang="de-DE" dirty="0"/>
                    </a:p>
                  </a:txBody>
                  <a:tcPr anchor="ctr"/>
                </a:tc>
                <a:tc>
                  <a:txBody>
                    <a:bodyPr/>
                    <a:lstStyle/>
                    <a:p>
                      <a:pPr algn="ctr"/>
                      <a:r>
                        <a:rPr lang="de-DE" dirty="0" smtClean="0"/>
                        <a:t>berechtigtes</a:t>
                      </a:r>
                      <a:r>
                        <a:rPr lang="de-DE" baseline="0" dirty="0" smtClean="0"/>
                        <a:t> Sonderinteresse</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Abwägung mit Geheimhaltungs-</a:t>
                      </a:r>
                      <a:r>
                        <a:rPr lang="de-DE" dirty="0" err="1" smtClean="0"/>
                        <a:t>interessen</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a:p>
                  </a:txBody>
                  <a:tcPr anchor="ctr"/>
                </a:tc>
                <a:extLst>
                  <a:ext uri="{0D108BD9-81ED-4DB2-BD59-A6C34878D82A}">
                    <a16:rowId xmlns:a16="http://schemas.microsoft.com/office/drawing/2014/main" val="289796716"/>
                  </a:ext>
                </a:extLst>
              </a:tr>
              <a:tr h="1379774">
                <a:tc>
                  <a:txBody>
                    <a:bodyPr/>
                    <a:lstStyle/>
                    <a:p>
                      <a:pPr algn="ctr"/>
                      <a:r>
                        <a:rPr lang="de-DE" dirty="0" smtClean="0">
                          <a:solidFill>
                            <a:schemeClr val="tx1"/>
                          </a:solidFill>
                        </a:rPr>
                        <a:t>Jedermann-ansprüche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keiner</a:t>
                      </a:r>
                      <a:r>
                        <a:rPr lang="de-DE" baseline="0" dirty="0" smtClean="0"/>
                        <a:t>  („</a:t>
                      </a:r>
                      <a:r>
                        <a:rPr lang="de-DE" dirty="0" smtClean="0"/>
                        <a:t>Transparenz“)</a:t>
                      </a:r>
                      <a:endParaRPr lang="de-DE" dirty="0"/>
                    </a:p>
                  </a:txBody>
                  <a:tcPr anchor="ctr"/>
                </a:tc>
                <a:tc>
                  <a:txBody>
                    <a:bodyPr/>
                    <a:lstStyle/>
                    <a:p>
                      <a:pPr algn="ctr"/>
                      <a:r>
                        <a:rPr lang="de-DE" dirty="0" smtClean="0"/>
                        <a:t>keine</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abwägungsfeste </a:t>
                      </a:r>
                      <a:r>
                        <a:rPr lang="de-DE" sz="1600" baseline="0" dirty="0" smtClean="0"/>
                        <a:t>Geheimhaltungs-gründe</a:t>
                      </a:r>
                      <a:r>
                        <a:rPr lang="de-DE" sz="1600" dirty="0" smtClean="0"/>
                        <a:t> / Abwägung mit</a:t>
                      </a:r>
                      <a:r>
                        <a:rPr lang="de-DE" sz="1600" baseline="0" dirty="0" smtClean="0"/>
                        <a:t> Persönlichkeits-recht d. Betroffenen</a:t>
                      </a:r>
                      <a:endParaRPr lang="de-DE" sz="1600" dirty="0"/>
                    </a:p>
                  </a:txBody>
                  <a:tcPr anchor="ctr"/>
                </a:tc>
                <a:tc>
                  <a:txBody>
                    <a:bodyPr/>
                    <a:lstStyle/>
                    <a:p>
                      <a:pPr algn="ctr"/>
                      <a:r>
                        <a:rPr lang="de-DE" dirty="0" smtClean="0"/>
                        <a:t>Akteneinsicht</a:t>
                      </a:r>
                      <a:r>
                        <a:rPr lang="de-DE" baseline="0" dirty="0" smtClean="0"/>
                        <a:t> / Auskunft</a:t>
                      </a:r>
                      <a:endParaRPr lang="de-DE" dirty="0"/>
                    </a:p>
                  </a:txBody>
                  <a:tcPr anchor="ctr"/>
                </a:tc>
                <a:extLst>
                  <a:ext uri="{0D108BD9-81ED-4DB2-BD59-A6C34878D82A}">
                    <a16:rowId xmlns:a16="http://schemas.microsoft.com/office/drawing/2014/main" val="2267743801"/>
                  </a:ext>
                </a:extLst>
              </a:tr>
            </a:tbl>
          </a:graphicData>
        </a:graphic>
      </p:graphicFrame>
      <p:sp>
        <p:nvSpPr>
          <p:cNvPr id="3" name="Rad 2"/>
          <p:cNvSpPr/>
          <p:nvPr/>
        </p:nvSpPr>
        <p:spPr bwMode="auto">
          <a:xfrm>
            <a:off x="4207472" y="2135559"/>
            <a:ext cx="1656184" cy="86409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cxnSp>
        <p:nvCxnSpPr>
          <p:cNvPr id="5" name="Gerader Verbinder 4"/>
          <p:cNvCxnSpPr/>
          <p:nvPr/>
        </p:nvCxnSpPr>
        <p:spPr bwMode="auto">
          <a:xfrm>
            <a:off x="1871960" y="1907629"/>
            <a:ext cx="7992888" cy="1296144"/>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r Verbinder 10"/>
          <p:cNvCxnSpPr/>
          <p:nvPr/>
        </p:nvCxnSpPr>
        <p:spPr bwMode="auto">
          <a:xfrm>
            <a:off x="1871960" y="3228155"/>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r Verbinder 11"/>
          <p:cNvCxnSpPr/>
          <p:nvPr/>
        </p:nvCxnSpPr>
        <p:spPr bwMode="auto">
          <a:xfrm flipV="1">
            <a:off x="1871960" y="3228155"/>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p:cNvCxnSpPr/>
          <p:nvPr/>
        </p:nvCxnSpPr>
        <p:spPr bwMode="auto">
          <a:xfrm flipV="1">
            <a:off x="1871960" y="1860003"/>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ad 17"/>
          <p:cNvSpPr/>
          <p:nvPr/>
        </p:nvSpPr>
        <p:spPr bwMode="auto">
          <a:xfrm>
            <a:off x="4207472" y="3467992"/>
            <a:ext cx="1656184" cy="86409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3" name="Rad 12"/>
          <p:cNvSpPr/>
          <p:nvPr/>
        </p:nvSpPr>
        <p:spPr bwMode="auto">
          <a:xfrm>
            <a:off x="215777" y="4715941"/>
            <a:ext cx="1656184" cy="1296143"/>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5" name="Rad 14"/>
          <p:cNvSpPr/>
          <p:nvPr/>
        </p:nvSpPr>
        <p:spPr bwMode="auto">
          <a:xfrm>
            <a:off x="215777" y="6048115"/>
            <a:ext cx="1656184" cy="1296143"/>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6" name="Rectangle 71"/>
          <p:cNvSpPr>
            <a:spLocks noChangeArrowheads="1"/>
          </p:cNvSpPr>
          <p:nvPr/>
        </p:nvSpPr>
        <p:spPr bwMode="auto">
          <a:xfrm>
            <a:off x="8449546" y="4918075"/>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Auskunft /</a:t>
            </a:r>
          </a:p>
        </p:txBody>
      </p:sp>
      <p:sp>
        <p:nvSpPr>
          <p:cNvPr id="17" name="Rectangle 73"/>
          <p:cNvSpPr>
            <a:spLocks noChangeArrowheads="1"/>
          </p:cNvSpPr>
          <p:nvPr/>
        </p:nvSpPr>
        <p:spPr bwMode="auto">
          <a:xfrm>
            <a:off x="8143158" y="5194300"/>
            <a:ext cx="1718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effectLst/>
                <a:latin typeface="Arial" panose="020B0604020202020204" pitchFamily="34" charset="0"/>
              </a:rPr>
              <a:t>ausnahmsweise </a:t>
            </a:r>
          </a:p>
        </p:txBody>
      </p:sp>
      <p:sp>
        <p:nvSpPr>
          <p:cNvPr id="19" name="Rectangle 74"/>
          <p:cNvSpPr>
            <a:spLocks noChangeArrowheads="1"/>
          </p:cNvSpPr>
          <p:nvPr/>
        </p:nvSpPr>
        <p:spPr bwMode="auto">
          <a:xfrm>
            <a:off x="8281271" y="5465763"/>
            <a:ext cx="1372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Akteneinsicht</a:t>
            </a:r>
          </a:p>
        </p:txBody>
      </p:sp>
    </p:spTree>
    <p:extLst>
      <p:ext uri="{BB962C8B-B14F-4D97-AF65-F5344CB8AC3E}">
        <p14:creationId xmlns:p14="http://schemas.microsoft.com/office/powerpoint/2010/main" val="1624553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chemeClr val="tx1"/>
                </a:solidFill>
                <a:latin typeface="Arial" panose="020B0604020202020204" pitchFamily="34" charset="0"/>
              </a:rPr>
              <a:t>§ 475 StPO oder § 1 Abs. 1 IFG</a:t>
            </a:r>
            <a:r>
              <a:rPr lang="de-DE" altLang="de-DE" sz="2000" b="1" dirty="0" smtClean="0">
                <a:solidFill>
                  <a:schemeClr val="tx1"/>
                </a:solidFill>
                <a:latin typeface="Arial" panose="020B0604020202020204" pitchFamily="34" charset="0"/>
              </a:rPr>
              <a:t>?</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895350"/>
            <a:ext cx="9072562" cy="6056313"/>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smtClean="0">
              <a:solidFill>
                <a:schemeClr val="tx1"/>
              </a:solidFill>
              <a:latin typeface="Arial" panose="020B0604020202020204" pitchFamily="34" charset="0"/>
              <a:cs typeface="+mn-cs"/>
            </a:endParaRPr>
          </a:p>
          <a:p>
            <a:pPr algn="ctr" hangingPunct="0">
              <a:spcAft>
                <a:spcPts val="1413"/>
              </a:spcAft>
              <a:buSzPct val="100000"/>
              <a:defRPr/>
            </a:pPr>
            <a:r>
              <a:rPr lang="de-DE" altLang="de-DE" sz="3200" dirty="0" smtClean="0">
                <a:solidFill>
                  <a:schemeClr val="tx1"/>
                </a:solidFill>
                <a:latin typeface="Arial" panose="020B0604020202020204" pitchFamily="34" charset="0"/>
                <a:cs typeface="+mn-cs"/>
              </a:rPr>
              <a:t>§ 1 IFG – Grundsatz: </a:t>
            </a:r>
          </a:p>
          <a:p>
            <a:pPr marL="457200" indent="-457200" algn="just">
              <a:buAutoNum type="arabicParenBoth"/>
            </a:pPr>
            <a:r>
              <a:rPr lang="de-DE" sz="2800" dirty="0" smtClean="0">
                <a:solidFill>
                  <a:schemeClr val="tx1"/>
                </a:solidFill>
              </a:rPr>
              <a:t>Jeder </a:t>
            </a:r>
            <a:r>
              <a:rPr lang="de-DE" sz="2800" dirty="0">
                <a:solidFill>
                  <a:schemeClr val="tx1"/>
                </a:solidFill>
              </a:rPr>
              <a:t>hat nach Maßgabe dieses Gesetzes gegenüber den Behörden des Bundes einen Anspruch auf Zugang zu amtlichen Informationen. </a:t>
            </a:r>
            <a:r>
              <a:rPr lang="de-DE" sz="2800" dirty="0" smtClean="0">
                <a:solidFill>
                  <a:schemeClr val="tx1"/>
                </a:solidFill>
              </a:rPr>
              <a:t>[…]</a:t>
            </a:r>
          </a:p>
          <a:p>
            <a:pPr marL="457200" indent="-457200" algn="just">
              <a:buAutoNum type="arabicParenBoth"/>
            </a:pPr>
            <a:endParaRPr lang="de-DE" sz="2800" dirty="0" smtClean="0">
              <a:solidFill>
                <a:schemeClr val="tx1"/>
              </a:solidFill>
            </a:endParaRPr>
          </a:p>
          <a:p>
            <a:pPr algn="just"/>
            <a:r>
              <a:rPr lang="de-DE" sz="2800" dirty="0" smtClean="0">
                <a:solidFill>
                  <a:schemeClr val="tx1"/>
                </a:solidFill>
              </a:rPr>
              <a:t>(</a:t>
            </a:r>
            <a:r>
              <a:rPr lang="de-DE" sz="2800" dirty="0">
                <a:solidFill>
                  <a:schemeClr val="tx1"/>
                </a:solidFill>
              </a:rPr>
              <a:t>2) </a:t>
            </a:r>
            <a:r>
              <a:rPr lang="de-DE" sz="2800" dirty="0" smtClean="0">
                <a:solidFill>
                  <a:schemeClr val="tx1"/>
                </a:solidFill>
              </a:rPr>
              <a:t>[…] </a:t>
            </a:r>
          </a:p>
          <a:p>
            <a:pPr algn="just"/>
            <a:endParaRPr lang="de-DE" sz="2800" dirty="0" smtClean="0">
              <a:solidFill>
                <a:schemeClr val="tx1"/>
              </a:solidFill>
            </a:endParaRPr>
          </a:p>
          <a:p>
            <a:pPr marL="444500" indent="-444500" algn="just">
              <a:tabLst>
                <a:tab pos="4445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sz="2800" dirty="0" smtClean="0">
                <a:solidFill>
                  <a:schemeClr val="tx1"/>
                </a:solidFill>
              </a:rPr>
              <a:t>(3)	</a:t>
            </a:r>
            <a:r>
              <a:rPr lang="de-DE" sz="2800" b="1" u="sng" dirty="0" smtClean="0">
                <a:solidFill>
                  <a:schemeClr val="tx1"/>
                </a:solidFill>
              </a:rPr>
              <a:t>Regelungen </a:t>
            </a:r>
            <a:r>
              <a:rPr lang="de-DE" sz="2800" b="1" u="sng" dirty="0">
                <a:solidFill>
                  <a:schemeClr val="tx1"/>
                </a:solidFill>
              </a:rPr>
              <a:t>in anderen Rechtsvorschriften über den Zugang zu amtlichen </a:t>
            </a:r>
            <a:r>
              <a:rPr lang="de-DE" sz="2800" b="1" u="sng" dirty="0" smtClean="0">
                <a:solidFill>
                  <a:schemeClr val="tx1"/>
                </a:solidFill>
              </a:rPr>
              <a:t>Informationen </a:t>
            </a:r>
            <a:r>
              <a:rPr lang="de-DE" sz="2800" b="1" u="sng" dirty="0">
                <a:solidFill>
                  <a:schemeClr val="tx1"/>
                </a:solidFill>
              </a:rPr>
              <a:t>gehen </a:t>
            </a:r>
            <a:r>
              <a:rPr lang="de-DE" sz="2800" b="1" u="sng" dirty="0" smtClean="0">
                <a:solidFill>
                  <a:schemeClr val="tx1"/>
                </a:solidFill>
              </a:rPr>
              <a:t>[…] vor.</a:t>
            </a:r>
          </a:p>
          <a:p>
            <a:pPr algn="just"/>
            <a:endParaRPr lang="de-DE" sz="2000" dirty="0">
              <a:solidFill>
                <a:schemeClr val="tx1"/>
              </a:solidFill>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054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chemeClr val="tx1"/>
                </a:solidFill>
                <a:latin typeface="Arial" panose="020B0604020202020204" pitchFamily="34" charset="0"/>
              </a:rPr>
              <a:t>§ 475 StPO oder § 1 Abs. 1 IFG</a:t>
            </a:r>
            <a:r>
              <a:rPr lang="de-DE" altLang="de-DE" sz="2000" b="1" dirty="0" smtClean="0">
                <a:solidFill>
                  <a:schemeClr val="tx1"/>
                </a:solidFill>
                <a:latin typeface="Arial" panose="020B0604020202020204" pitchFamily="34" charset="0"/>
              </a:rPr>
              <a:t>?</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895350"/>
            <a:ext cx="9072562" cy="6056313"/>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smtClean="0">
              <a:solidFill>
                <a:schemeClr val="tx1"/>
              </a:solidFill>
              <a:latin typeface="Arial" panose="020B0604020202020204" pitchFamily="34" charset="0"/>
              <a:cs typeface="+mn-cs"/>
            </a:endParaRPr>
          </a:p>
          <a:p>
            <a:pPr algn="ctr" hangingPunct="0">
              <a:spcAft>
                <a:spcPts val="1413"/>
              </a:spcAft>
              <a:buSzPct val="100000"/>
              <a:defRPr/>
            </a:pPr>
            <a:r>
              <a:rPr lang="de-DE" altLang="de-DE" sz="3200" dirty="0">
                <a:solidFill>
                  <a:schemeClr val="tx1"/>
                </a:solidFill>
                <a:latin typeface="Arial" panose="020B0604020202020204" pitchFamily="34" charset="0"/>
                <a:cs typeface="+mn-cs"/>
              </a:rPr>
              <a:t>§ 475 StPO </a:t>
            </a:r>
            <a:r>
              <a:rPr lang="de-DE" altLang="de-DE" sz="3200" dirty="0" smtClean="0">
                <a:solidFill>
                  <a:schemeClr val="tx1"/>
                </a:solidFill>
                <a:latin typeface="Arial" panose="020B0604020202020204" pitchFamily="34" charset="0"/>
                <a:cs typeface="+mn-cs"/>
              </a:rPr>
              <a:t>– Auskünfte </a:t>
            </a:r>
            <a:r>
              <a:rPr lang="de-DE" altLang="de-DE" sz="3200" dirty="0">
                <a:solidFill>
                  <a:schemeClr val="tx1"/>
                </a:solidFill>
                <a:latin typeface="Arial" panose="020B0604020202020204" pitchFamily="34" charset="0"/>
                <a:cs typeface="+mn-cs"/>
              </a:rPr>
              <a:t>und Akteneinsicht für Privatpersonen und sonstige Stellen: </a:t>
            </a:r>
          </a:p>
          <a:p>
            <a:pPr marL="457200" indent="-457200" algn="just">
              <a:buAutoNum type="arabicParenBoth"/>
            </a:pPr>
            <a:r>
              <a:rPr lang="de-DE" sz="2800" dirty="0" smtClean="0">
                <a:solidFill>
                  <a:schemeClr val="tx1"/>
                </a:solidFill>
              </a:rPr>
              <a:t>Für </a:t>
            </a:r>
            <a:r>
              <a:rPr lang="de-DE" sz="2800" dirty="0">
                <a:solidFill>
                  <a:schemeClr val="tx1"/>
                </a:solidFill>
              </a:rPr>
              <a:t>eine Privatperson und für sonstige Stellen </a:t>
            </a:r>
            <a:r>
              <a:rPr lang="de-DE" sz="2800" dirty="0" smtClean="0">
                <a:solidFill>
                  <a:schemeClr val="tx1"/>
                </a:solidFill>
              </a:rPr>
              <a:t>kann […] ein </a:t>
            </a:r>
            <a:r>
              <a:rPr lang="de-DE" sz="2800" dirty="0">
                <a:solidFill>
                  <a:schemeClr val="tx1"/>
                </a:solidFill>
              </a:rPr>
              <a:t>Rechtsanwalt Auskünfte aus Akten erhalten, </a:t>
            </a:r>
            <a:r>
              <a:rPr lang="de-DE" sz="2800" b="1" u="sng" dirty="0">
                <a:solidFill>
                  <a:schemeClr val="tx1"/>
                </a:solidFill>
              </a:rPr>
              <a:t>die dem Gericht vorliegen oder diesem im Falle der Erhebung der öffentlichen Klage vorzulegen wären,</a:t>
            </a:r>
            <a:r>
              <a:rPr lang="de-DE" sz="2800" dirty="0">
                <a:solidFill>
                  <a:schemeClr val="tx1"/>
                </a:solidFill>
              </a:rPr>
              <a:t> soweit er hierfür ein berechtigtes Interesse darlegt. </a:t>
            </a:r>
            <a:r>
              <a:rPr lang="de-DE" sz="2800" dirty="0" smtClean="0">
                <a:solidFill>
                  <a:schemeClr val="tx1"/>
                </a:solidFill>
              </a:rPr>
              <a:t>[…] </a:t>
            </a:r>
          </a:p>
          <a:p>
            <a:pPr marL="457200" indent="-457200" algn="just">
              <a:buAutoNum type="arabicParenBoth"/>
            </a:pPr>
            <a:endParaRPr lang="de-DE" sz="2800" dirty="0" smtClean="0">
              <a:solidFill>
                <a:schemeClr val="tx1"/>
              </a:solidFill>
            </a:endParaRPr>
          </a:p>
          <a:p>
            <a:pPr marL="457200" indent="-457200" algn="just">
              <a:buAutoNum type="arabicParenBoth"/>
            </a:pPr>
            <a:r>
              <a:rPr lang="de-DE" sz="2800" dirty="0" smtClean="0">
                <a:solidFill>
                  <a:schemeClr val="tx1"/>
                </a:solidFill>
              </a:rPr>
              <a:t>– (4) […] </a:t>
            </a:r>
            <a:endParaRPr lang="de-DE" sz="2800" dirty="0">
              <a:solidFill>
                <a:schemeClr val="tx1"/>
              </a:solidFill>
            </a:endParaRPr>
          </a:p>
          <a:p>
            <a:pPr algn="just"/>
            <a:endParaRPr lang="de-DE" sz="2000" dirty="0">
              <a:solidFill>
                <a:schemeClr val="tx1"/>
              </a:solidFill>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499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elle 8"/>
          <p:cNvGraphicFramePr>
            <a:graphicFrameLocks noGrp="1"/>
          </p:cNvGraphicFramePr>
          <p:nvPr>
            <p:extLst>
              <p:ext uri="{D42A27DB-BD31-4B8C-83A1-F6EECF244321}">
                <p14:modId xmlns:p14="http://schemas.microsoft.com/office/powerpoint/2010/main" val="2373473671"/>
              </p:ext>
            </p:extLst>
          </p:nvPr>
        </p:nvGraphicFramePr>
        <p:xfrm>
          <a:off x="215777" y="895351"/>
          <a:ext cx="9649071" cy="6484938"/>
        </p:xfrm>
        <a:graphic>
          <a:graphicData uri="http://schemas.openxmlformats.org/drawingml/2006/table">
            <a:tbl>
              <a:tblPr firstRow="1" firstCol="1" bandRow="1">
                <a:tableStyleId>{93296810-A885-4BE3-A3E7-6D5BEEA58F35}</a:tableStyleId>
              </a:tblPr>
              <a:tblGrid>
                <a:gridCol w="1690089">
                  <a:extLst>
                    <a:ext uri="{9D8B030D-6E8A-4147-A177-3AD203B41FA5}">
                      <a16:colId xmlns:a16="http://schemas.microsoft.com/office/drawing/2014/main" val="3666401290"/>
                    </a:ext>
                  </a:extLst>
                </a:gridCol>
                <a:gridCol w="2169540">
                  <a:extLst>
                    <a:ext uri="{9D8B030D-6E8A-4147-A177-3AD203B41FA5}">
                      <a16:colId xmlns:a16="http://schemas.microsoft.com/office/drawing/2014/main" val="1846558616"/>
                    </a:ext>
                  </a:extLst>
                </a:gridCol>
                <a:gridCol w="1929814">
                  <a:extLst>
                    <a:ext uri="{9D8B030D-6E8A-4147-A177-3AD203B41FA5}">
                      <a16:colId xmlns:a16="http://schemas.microsoft.com/office/drawing/2014/main" val="2271122520"/>
                    </a:ext>
                  </a:extLst>
                </a:gridCol>
                <a:gridCol w="1987420">
                  <a:extLst>
                    <a:ext uri="{9D8B030D-6E8A-4147-A177-3AD203B41FA5}">
                      <a16:colId xmlns:a16="http://schemas.microsoft.com/office/drawing/2014/main" val="3241048156"/>
                    </a:ext>
                  </a:extLst>
                </a:gridCol>
                <a:gridCol w="1872208">
                  <a:extLst>
                    <a:ext uri="{9D8B030D-6E8A-4147-A177-3AD203B41FA5}">
                      <a16:colId xmlns:a16="http://schemas.microsoft.com/office/drawing/2014/main" val="2379626776"/>
                    </a:ext>
                  </a:extLst>
                </a:gridCol>
              </a:tblGrid>
              <a:tr h="965842">
                <a:tc>
                  <a:txBody>
                    <a:bodyPr/>
                    <a:lstStyle/>
                    <a:p>
                      <a:endParaRPr lang="de-DE" dirty="0"/>
                    </a:p>
                  </a:txBody>
                  <a:tcPr anchor="ctr">
                    <a:solidFill>
                      <a:schemeClr val="bg1">
                        <a:lumMod val="65000"/>
                      </a:schemeClr>
                    </a:solidFill>
                  </a:tcPr>
                </a:tc>
                <a:tc>
                  <a:txBody>
                    <a:bodyPr/>
                    <a:lstStyle/>
                    <a:p>
                      <a:pPr algn="ctr"/>
                      <a:r>
                        <a:rPr lang="de-DE" dirty="0" smtClean="0">
                          <a:solidFill>
                            <a:schemeClr val="tx1"/>
                          </a:solidFill>
                        </a:rPr>
                        <a:t>Zweck</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Voraussetzung</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Versagungs-gründe</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Form des</a:t>
                      </a:r>
                      <a:r>
                        <a:rPr lang="de-DE" baseline="0" dirty="0" smtClean="0">
                          <a:solidFill>
                            <a:schemeClr val="tx1"/>
                          </a:solidFill>
                        </a:rPr>
                        <a:t> Zugangs</a:t>
                      </a:r>
                      <a:endParaRPr lang="de-DE" dirty="0">
                        <a:solidFill>
                          <a:schemeClr val="tx1"/>
                        </a:solidFill>
                      </a:endParaRPr>
                    </a:p>
                  </a:txBody>
                  <a:tcPr anchor="ctr">
                    <a:solidFill>
                      <a:schemeClr val="bg1">
                        <a:lumMod val="65000"/>
                      </a:schemeClr>
                    </a:solidFill>
                  </a:tcPr>
                </a:tc>
                <a:extLst>
                  <a:ext uri="{0D108BD9-81ED-4DB2-BD59-A6C34878D82A}">
                    <a16:rowId xmlns:a16="http://schemas.microsoft.com/office/drawing/2014/main" val="2145664742"/>
                  </a:ext>
                </a:extLst>
              </a:tr>
              <a:tr h="1379774">
                <a:tc>
                  <a:txBody>
                    <a:bodyPr/>
                    <a:lstStyle/>
                    <a:p>
                      <a:pPr algn="ctr"/>
                      <a:r>
                        <a:rPr lang="de-DE" dirty="0" smtClean="0">
                          <a:solidFill>
                            <a:schemeClr val="tx1"/>
                          </a:solidFill>
                        </a:rPr>
                        <a:t>verfahrens-bezogene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verfahrensintern</a:t>
                      </a:r>
                      <a:endParaRPr lang="de-DE" dirty="0"/>
                    </a:p>
                  </a:txBody>
                  <a:tcPr anchor="ctr"/>
                </a:tc>
                <a:tc>
                  <a:txBody>
                    <a:bodyPr/>
                    <a:lstStyle/>
                    <a:p>
                      <a:pPr algn="ctr"/>
                      <a:r>
                        <a:rPr lang="de-DE" dirty="0" smtClean="0"/>
                        <a:t>Verfahrens-beteiligter</a:t>
                      </a:r>
                      <a:endParaRPr lang="de-DE" dirty="0"/>
                    </a:p>
                  </a:txBody>
                  <a:tcPr anchor="ctr"/>
                </a:tc>
                <a:tc>
                  <a:txBody>
                    <a:bodyPr/>
                    <a:lstStyle/>
                    <a:p>
                      <a:pPr algn="ctr"/>
                      <a:r>
                        <a:rPr lang="de-DE" dirty="0" smtClean="0"/>
                        <a:t>i.d.R. keine / nur ausnahmsweise</a:t>
                      </a:r>
                      <a:endParaRPr lang="de-DE" dirty="0"/>
                    </a:p>
                  </a:txBody>
                  <a:tcPr anchor="ctr"/>
                </a:tc>
                <a:tc>
                  <a:txBody>
                    <a:bodyPr/>
                    <a:lstStyle/>
                    <a:p>
                      <a:pPr algn="ctr"/>
                      <a:r>
                        <a:rPr lang="de-DE" dirty="0" smtClean="0"/>
                        <a:t>Akteneinsicht</a:t>
                      </a:r>
                      <a:endParaRPr lang="de-DE" dirty="0"/>
                    </a:p>
                  </a:txBody>
                  <a:tcPr anchor="ctr"/>
                </a:tc>
                <a:extLst>
                  <a:ext uri="{0D108BD9-81ED-4DB2-BD59-A6C34878D82A}">
                    <a16:rowId xmlns:a16="http://schemas.microsoft.com/office/drawing/2014/main" val="3362141655"/>
                  </a:ext>
                </a:extLst>
              </a:tr>
              <a:tr h="1379774">
                <a:tc>
                  <a:txBody>
                    <a:bodyPr/>
                    <a:lstStyle/>
                    <a:p>
                      <a:pPr algn="ctr"/>
                      <a:r>
                        <a:rPr lang="de-DE" dirty="0" smtClean="0">
                          <a:solidFill>
                            <a:schemeClr val="tx1"/>
                          </a:solidFill>
                        </a:rPr>
                        <a:t>institutionell</a:t>
                      </a:r>
                      <a:r>
                        <a:rPr lang="de-DE" baseline="0" dirty="0" smtClean="0">
                          <a:solidFill>
                            <a:schemeClr val="tx1"/>
                          </a:solidFill>
                        </a:rPr>
                        <a:t>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verfahrensextern</a:t>
                      </a:r>
                      <a:endParaRPr lang="de-DE" dirty="0"/>
                    </a:p>
                  </a:txBody>
                  <a:tcPr anchor="ctr"/>
                </a:tc>
                <a:tc>
                  <a:txBody>
                    <a:bodyPr/>
                    <a:lstStyle/>
                    <a:p>
                      <a:pPr algn="ctr"/>
                      <a:r>
                        <a:rPr lang="de-DE" dirty="0" smtClean="0"/>
                        <a:t>institutionelle Anbindung</a:t>
                      </a:r>
                      <a:endParaRPr lang="de-DE" dirty="0"/>
                    </a:p>
                  </a:txBody>
                  <a:tcPr anchor="ctr"/>
                </a:tc>
                <a:tc>
                  <a:txBody>
                    <a:bodyPr/>
                    <a:lstStyle/>
                    <a:p>
                      <a:pPr algn="ctr"/>
                      <a:r>
                        <a:rPr lang="de-DE" dirty="0" smtClean="0"/>
                        <a:t>(teilweise) Abwägung mit Geheimhaltungs-</a:t>
                      </a:r>
                      <a:r>
                        <a:rPr lang="de-DE" dirty="0" err="1" smtClean="0"/>
                        <a:t>interessen</a:t>
                      </a:r>
                      <a:endParaRPr lang="de-DE" dirty="0"/>
                    </a:p>
                  </a:txBody>
                  <a:tcPr anchor="ctr"/>
                </a:tc>
                <a:tc>
                  <a:txBody>
                    <a:bodyPr/>
                    <a:lstStyle/>
                    <a:p>
                      <a:pPr algn="ctr"/>
                      <a:r>
                        <a:rPr lang="de-DE" dirty="0" smtClean="0"/>
                        <a:t>Auskunft</a:t>
                      </a:r>
                      <a:r>
                        <a:rPr lang="de-DE" baseline="0" dirty="0" smtClean="0"/>
                        <a:t> / ausnahmsweise Akteneinsicht</a:t>
                      </a:r>
                      <a:endParaRPr lang="de-DE" dirty="0"/>
                    </a:p>
                  </a:txBody>
                  <a:tcPr anchor="ctr"/>
                </a:tc>
                <a:extLst>
                  <a:ext uri="{0D108BD9-81ED-4DB2-BD59-A6C34878D82A}">
                    <a16:rowId xmlns:a16="http://schemas.microsoft.com/office/drawing/2014/main" val="2919490627"/>
                  </a:ext>
                </a:extLst>
              </a:tr>
              <a:tr h="1379774">
                <a:tc>
                  <a:txBody>
                    <a:bodyPr/>
                    <a:lstStyle/>
                    <a:p>
                      <a:pPr algn="ctr"/>
                      <a:r>
                        <a:rPr lang="de-DE" dirty="0" smtClean="0">
                          <a:solidFill>
                            <a:schemeClr val="tx1"/>
                          </a:solidFill>
                        </a:rPr>
                        <a:t>sachlich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verfahrensextern</a:t>
                      </a:r>
                      <a:endParaRPr lang="de-DE" dirty="0"/>
                    </a:p>
                  </a:txBody>
                  <a:tcPr anchor="ctr"/>
                </a:tc>
                <a:tc>
                  <a:txBody>
                    <a:bodyPr/>
                    <a:lstStyle/>
                    <a:p>
                      <a:pPr algn="ctr"/>
                      <a:r>
                        <a:rPr lang="de-DE" dirty="0" smtClean="0"/>
                        <a:t>berechtigtes</a:t>
                      </a:r>
                      <a:r>
                        <a:rPr lang="de-DE" baseline="0" dirty="0" smtClean="0"/>
                        <a:t> Sonderinteresse</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Abwägung mit Geheimhaltungs-</a:t>
                      </a:r>
                      <a:r>
                        <a:rPr lang="de-DE" dirty="0" err="1" smtClean="0"/>
                        <a:t>interessen</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a:p>
                  </a:txBody>
                  <a:tcPr anchor="ctr"/>
                </a:tc>
                <a:extLst>
                  <a:ext uri="{0D108BD9-81ED-4DB2-BD59-A6C34878D82A}">
                    <a16:rowId xmlns:a16="http://schemas.microsoft.com/office/drawing/2014/main" val="289796716"/>
                  </a:ext>
                </a:extLst>
              </a:tr>
              <a:tr h="1379774">
                <a:tc>
                  <a:txBody>
                    <a:bodyPr/>
                    <a:lstStyle/>
                    <a:p>
                      <a:pPr algn="ctr"/>
                      <a:r>
                        <a:rPr lang="de-DE" dirty="0" smtClean="0">
                          <a:solidFill>
                            <a:schemeClr val="tx1"/>
                          </a:solidFill>
                        </a:rPr>
                        <a:t>Jedermann-ansprüche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keiner</a:t>
                      </a:r>
                      <a:r>
                        <a:rPr lang="de-DE" baseline="0" dirty="0" smtClean="0"/>
                        <a:t>  („</a:t>
                      </a:r>
                      <a:r>
                        <a:rPr lang="de-DE" dirty="0" smtClean="0"/>
                        <a:t>Transparenz“)</a:t>
                      </a:r>
                      <a:endParaRPr lang="de-DE" dirty="0"/>
                    </a:p>
                  </a:txBody>
                  <a:tcPr anchor="ctr"/>
                </a:tc>
                <a:tc>
                  <a:txBody>
                    <a:bodyPr/>
                    <a:lstStyle/>
                    <a:p>
                      <a:pPr algn="ctr"/>
                      <a:r>
                        <a:rPr lang="de-DE" dirty="0" smtClean="0"/>
                        <a:t>keine</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abwägungsfeste </a:t>
                      </a:r>
                      <a:r>
                        <a:rPr lang="de-DE" sz="1600" baseline="0" dirty="0" smtClean="0"/>
                        <a:t>Geheimhaltungs-gründe</a:t>
                      </a:r>
                      <a:r>
                        <a:rPr lang="de-DE" sz="1600" dirty="0" smtClean="0"/>
                        <a:t> / Abwägung mit</a:t>
                      </a:r>
                      <a:r>
                        <a:rPr lang="de-DE" sz="1600" baseline="0" dirty="0" smtClean="0"/>
                        <a:t> Persönlichkeits-recht d. Betroffenen</a:t>
                      </a:r>
                      <a:endParaRPr lang="de-DE" sz="1600" dirty="0"/>
                    </a:p>
                  </a:txBody>
                  <a:tcPr anchor="ctr"/>
                </a:tc>
                <a:tc>
                  <a:txBody>
                    <a:bodyPr/>
                    <a:lstStyle/>
                    <a:p>
                      <a:pPr algn="ctr"/>
                      <a:r>
                        <a:rPr lang="de-DE" dirty="0" smtClean="0"/>
                        <a:t>Akteneinsicht</a:t>
                      </a:r>
                      <a:r>
                        <a:rPr lang="de-DE" baseline="0" dirty="0" smtClean="0"/>
                        <a:t> / Auskunft</a:t>
                      </a:r>
                      <a:endParaRPr lang="de-DE" dirty="0"/>
                    </a:p>
                  </a:txBody>
                  <a:tcPr anchor="ctr"/>
                </a:tc>
                <a:extLst>
                  <a:ext uri="{0D108BD9-81ED-4DB2-BD59-A6C34878D82A}">
                    <a16:rowId xmlns:a16="http://schemas.microsoft.com/office/drawing/2014/main" val="2267743801"/>
                  </a:ext>
                </a:extLst>
              </a:tr>
            </a:tbl>
          </a:graphicData>
        </a:graphic>
      </p:graphicFrame>
      <p:sp>
        <p:nvSpPr>
          <p:cNvPr id="3" name="Rad 2"/>
          <p:cNvSpPr/>
          <p:nvPr/>
        </p:nvSpPr>
        <p:spPr bwMode="auto">
          <a:xfrm>
            <a:off x="4207472" y="2135559"/>
            <a:ext cx="1656184" cy="86409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cxnSp>
        <p:nvCxnSpPr>
          <p:cNvPr id="5" name="Gerader Verbinder 4"/>
          <p:cNvCxnSpPr/>
          <p:nvPr/>
        </p:nvCxnSpPr>
        <p:spPr bwMode="auto">
          <a:xfrm>
            <a:off x="1871960" y="1907629"/>
            <a:ext cx="7992888" cy="1296144"/>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r Verbinder 10"/>
          <p:cNvCxnSpPr/>
          <p:nvPr/>
        </p:nvCxnSpPr>
        <p:spPr bwMode="auto">
          <a:xfrm>
            <a:off x="1871960" y="3228155"/>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r Verbinder 11"/>
          <p:cNvCxnSpPr/>
          <p:nvPr/>
        </p:nvCxnSpPr>
        <p:spPr bwMode="auto">
          <a:xfrm flipV="1">
            <a:off x="1871960" y="3228155"/>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p:cNvCxnSpPr/>
          <p:nvPr/>
        </p:nvCxnSpPr>
        <p:spPr bwMode="auto">
          <a:xfrm flipV="1">
            <a:off x="1871960" y="1907060"/>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ad 17"/>
          <p:cNvSpPr/>
          <p:nvPr/>
        </p:nvSpPr>
        <p:spPr bwMode="auto">
          <a:xfrm>
            <a:off x="4207472" y="3467992"/>
            <a:ext cx="1656184" cy="86409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cxnSp>
        <p:nvCxnSpPr>
          <p:cNvPr id="13" name="Gerader Verbinder 12"/>
          <p:cNvCxnSpPr/>
          <p:nvPr/>
        </p:nvCxnSpPr>
        <p:spPr bwMode="auto">
          <a:xfrm>
            <a:off x="1871960" y="4594018"/>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p:cNvCxnSpPr/>
          <p:nvPr/>
        </p:nvCxnSpPr>
        <p:spPr bwMode="auto">
          <a:xfrm flipV="1">
            <a:off x="1886204" y="4619551"/>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„Netzpolitik.org“ (einfachgesetzliche Betrachtung)</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6" name="Rad 15"/>
          <p:cNvSpPr/>
          <p:nvPr/>
        </p:nvSpPr>
        <p:spPr bwMode="auto">
          <a:xfrm>
            <a:off x="215777" y="4715941"/>
            <a:ext cx="1656184" cy="1296143"/>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9" name="Rad 18"/>
          <p:cNvSpPr/>
          <p:nvPr/>
        </p:nvSpPr>
        <p:spPr bwMode="auto">
          <a:xfrm>
            <a:off x="215777" y="6048115"/>
            <a:ext cx="1656184" cy="1296143"/>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23" name="Rectangle 71"/>
          <p:cNvSpPr>
            <a:spLocks noChangeArrowheads="1"/>
          </p:cNvSpPr>
          <p:nvPr/>
        </p:nvSpPr>
        <p:spPr bwMode="auto">
          <a:xfrm>
            <a:off x="8449546" y="4918075"/>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Auskunft /</a:t>
            </a:r>
          </a:p>
        </p:txBody>
      </p:sp>
      <p:sp>
        <p:nvSpPr>
          <p:cNvPr id="24" name="Rectangle 73"/>
          <p:cNvSpPr>
            <a:spLocks noChangeArrowheads="1"/>
          </p:cNvSpPr>
          <p:nvPr/>
        </p:nvSpPr>
        <p:spPr bwMode="auto">
          <a:xfrm>
            <a:off x="8143158" y="5194300"/>
            <a:ext cx="1718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effectLst/>
                <a:latin typeface="Arial" panose="020B0604020202020204" pitchFamily="34" charset="0"/>
              </a:rPr>
              <a:t>ausnahmsweise </a:t>
            </a:r>
          </a:p>
        </p:txBody>
      </p:sp>
      <p:sp>
        <p:nvSpPr>
          <p:cNvPr id="25" name="Rectangle 74"/>
          <p:cNvSpPr>
            <a:spLocks noChangeArrowheads="1"/>
          </p:cNvSpPr>
          <p:nvPr/>
        </p:nvSpPr>
        <p:spPr bwMode="auto">
          <a:xfrm>
            <a:off x="8281271" y="5465763"/>
            <a:ext cx="1372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Akteneinsicht</a:t>
            </a:r>
          </a:p>
        </p:txBody>
      </p:sp>
    </p:spTree>
    <p:extLst>
      <p:ext uri="{BB962C8B-B14F-4D97-AF65-F5344CB8AC3E}">
        <p14:creationId xmlns:p14="http://schemas.microsoft.com/office/powerpoint/2010/main" val="202184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chemeClr val="tx1"/>
                </a:solidFill>
                <a:latin typeface="Arial" panose="020B0604020202020204" pitchFamily="34" charset="0"/>
              </a:rPr>
              <a:t>§ 475 StPO oder § 1 Abs. 1 IFG</a:t>
            </a:r>
            <a:r>
              <a:rPr lang="de-DE" altLang="de-DE" sz="2000" b="1" dirty="0" smtClean="0">
                <a:solidFill>
                  <a:schemeClr val="tx1"/>
                </a:solidFill>
                <a:latin typeface="Arial" panose="020B0604020202020204" pitchFamily="34" charset="0"/>
              </a:rPr>
              <a:t>?</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895350"/>
            <a:ext cx="9072562" cy="6056313"/>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smtClean="0">
              <a:solidFill>
                <a:schemeClr val="tx1"/>
              </a:solidFill>
              <a:latin typeface="Arial" panose="020B0604020202020204" pitchFamily="34" charset="0"/>
              <a:cs typeface="+mn-cs"/>
            </a:endParaRPr>
          </a:p>
          <a:p>
            <a:pPr algn="ctr" hangingPunct="0">
              <a:spcAft>
                <a:spcPts val="1413"/>
              </a:spcAft>
              <a:buSzPct val="100000"/>
              <a:defRPr/>
            </a:pPr>
            <a:r>
              <a:rPr lang="de-DE" altLang="de-DE" sz="3200" dirty="0" smtClean="0">
                <a:solidFill>
                  <a:schemeClr val="tx1"/>
                </a:solidFill>
                <a:latin typeface="Arial" panose="020B0604020202020204" pitchFamily="34" charset="0"/>
                <a:cs typeface="+mn-cs"/>
              </a:rPr>
              <a:t>§ 1 IFG – Grundsatz: </a:t>
            </a:r>
          </a:p>
          <a:p>
            <a:pPr marL="457200" indent="-457200" algn="just">
              <a:buAutoNum type="arabicParenBoth"/>
            </a:pPr>
            <a:r>
              <a:rPr lang="de-DE" sz="2800" dirty="0" smtClean="0">
                <a:solidFill>
                  <a:schemeClr val="tx1"/>
                </a:solidFill>
              </a:rPr>
              <a:t>Jeder </a:t>
            </a:r>
            <a:r>
              <a:rPr lang="de-DE" sz="2800" dirty="0">
                <a:solidFill>
                  <a:schemeClr val="tx1"/>
                </a:solidFill>
              </a:rPr>
              <a:t>hat nach Maßgabe dieses Gesetzes </a:t>
            </a:r>
            <a:r>
              <a:rPr lang="de-DE" sz="2800" b="1" u="sng" dirty="0">
                <a:solidFill>
                  <a:schemeClr val="tx1"/>
                </a:solidFill>
              </a:rPr>
              <a:t>gegenüber den Behörden des Bundes</a:t>
            </a:r>
            <a:r>
              <a:rPr lang="de-DE" sz="2800" dirty="0">
                <a:solidFill>
                  <a:schemeClr val="tx1"/>
                </a:solidFill>
              </a:rPr>
              <a:t> einen Anspruch auf Zugang zu amtlichen Informationen. </a:t>
            </a:r>
            <a:r>
              <a:rPr lang="de-DE" sz="2800" dirty="0" smtClean="0">
                <a:solidFill>
                  <a:schemeClr val="tx1"/>
                </a:solidFill>
              </a:rPr>
              <a:t>[…]</a:t>
            </a:r>
          </a:p>
          <a:p>
            <a:pPr marL="457200" indent="-457200" algn="just">
              <a:buAutoNum type="arabicParenBoth"/>
            </a:pPr>
            <a:endParaRPr lang="de-DE" sz="2800" dirty="0" smtClean="0">
              <a:solidFill>
                <a:schemeClr val="tx1"/>
              </a:solidFill>
            </a:endParaRPr>
          </a:p>
          <a:p>
            <a:pPr algn="just"/>
            <a:r>
              <a:rPr lang="de-DE" sz="2800" dirty="0" smtClean="0">
                <a:solidFill>
                  <a:schemeClr val="tx1"/>
                </a:solidFill>
              </a:rPr>
              <a:t>(</a:t>
            </a:r>
            <a:r>
              <a:rPr lang="de-DE" sz="2800" dirty="0">
                <a:solidFill>
                  <a:schemeClr val="tx1"/>
                </a:solidFill>
              </a:rPr>
              <a:t>2) </a:t>
            </a:r>
            <a:r>
              <a:rPr lang="de-DE" sz="2800" dirty="0" smtClean="0">
                <a:solidFill>
                  <a:schemeClr val="tx1"/>
                </a:solidFill>
              </a:rPr>
              <a:t>[…] </a:t>
            </a:r>
          </a:p>
          <a:p>
            <a:pPr algn="just"/>
            <a:endParaRPr lang="de-DE" sz="2800" dirty="0" smtClean="0">
              <a:solidFill>
                <a:schemeClr val="tx1"/>
              </a:solidFill>
            </a:endParaRPr>
          </a:p>
          <a:p>
            <a:pPr marL="444500" indent="-444500" algn="just">
              <a:tabLst>
                <a:tab pos="4445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sz="2800" dirty="0" smtClean="0">
                <a:solidFill>
                  <a:schemeClr val="tx1"/>
                </a:solidFill>
              </a:rPr>
              <a:t>(</a:t>
            </a:r>
            <a:r>
              <a:rPr lang="de-DE" sz="2800" dirty="0">
                <a:solidFill>
                  <a:schemeClr val="tx1"/>
                </a:solidFill>
              </a:rPr>
              <a:t>3) </a:t>
            </a:r>
            <a:r>
              <a:rPr lang="de-DE" sz="2800" dirty="0" smtClean="0">
                <a:solidFill>
                  <a:schemeClr val="tx1"/>
                </a:solidFill>
              </a:rPr>
              <a:t>Regelungen </a:t>
            </a:r>
            <a:r>
              <a:rPr lang="de-DE" sz="2800" dirty="0">
                <a:solidFill>
                  <a:schemeClr val="tx1"/>
                </a:solidFill>
              </a:rPr>
              <a:t>in anderen Rechtsvorschriften über den Zugang zu amtlichen </a:t>
            </a:r>
            <a:r>
              <a:rPr lang="de-DE" sz="2800" dirty="0" smtClean="0">
                <a:solidFill>
                  <a:schemeClr val="tx1"/>
                </a:solidFill>
              </a:rPr>
              <a:t>Informationen </a:t>
            </a:r>
            <a:r>
              <a:rPr lang="de-DE" sz="2800" dirty="0">
                <a:solidFill>
                  <a:schemeClr val="tx1"/>
                </a:solidFill>
              </a:rPr>
              <a:t>gehen </a:t>
            </a:r>
            <a:r>
              <a:rPr lang="de-DE" sz="2800" dirty="0" smtClean="0">
                <a:solidFill>
                  <a:schemeClr val="tx1"/>
                </a:solidFill>
              </a:rPr>
              <a:t>[…] vor.</a:t>
            </a:r>
          </a:p>
          <a:p>
            <a:pPr algn="just"/>
            <a:endParaRPr lang="de-DE" sz="2000" dirty="0">
              <a:solidFill>
                <a:schemeClr val="tx1"/>
              </a:solidFill>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69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smtClean="0">
                <a:solidFill>
                  <a:srgbClr val="000000"/>
                </a:solidFill>
                <a:latin typeface="Arial" panose="020B0604020202020204" pitchFamily="34" charset="0"/>
              </a:rPr>
              <a:t>RaVG </a:t>
            </a:r>
            <a:r>
              <a:rPr lang="de-DE" altLang="de-DE" sz="1400" dirty="0">
                <a:solidFill>
                  <a:srgbClr val="000000"/>
                </a:solidFill>
                <a:latin typeface="Arial" panose="020B0604020202020204" pitchFamily="34" charset="0"/>
              </a:rPr>
              <a:t>Dr. Philipp Wittmann (VG Karlsruhe / Wissenschaftlicher Mitarbeiter am BVerfG) – Informationszugangsansprüche gegen die Bundesanwaltschaft im System des </a:t>
            </a:r>
            <a:r>
              <a:rPr lang="de-DE" altLang="de-DE" sz="1400" dirty="0" smtClean="0">
                <a:solidFill>
                  <a:srgbClr val="000000"/>
                </a:solidFill>
                <a:latin typeface="Arial" panose="020B0604020202020204" pitchFamily="34" charset="0"/>
              </a:rPr>
              <a:t>Informationszugangsrechts</a:t>
            </a:r>
            <a:r>
              <a:rPr lang="de-DE" altLang="de-DE" sz="1400" dirty="0">
                <a:solidFill>
                  <a:srgbClr val="000000"/>
                </a:solidFill>
                <a:latin typeface="Arial" panose="020B0604020202020204" pitchFamily="34" charset="0"/>
              </a:rPr>
              <a:t/>
            </a:r>
            <a:br>
              <a:rPr lang="de-DE" altLang="de-DE" sz="1400" dirty="0">
                <a:solidFill>
                  <a:srgbClr val="000000"/>
                </a:solidFill>
                <a:latin typeface="Arial" panose="020B0604020202020204" pitchFamily="34" charset="0"/>
              </a:rPr>
            </a:br>
            <a:endParaRPr lang="de-DE" altLang="de-DE" sz="1400"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smtClean="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I. Das System der Informationszugangsrechte</a:t>
            </a:r>
          </a:p>
          <a:p>
            <a:pPr algn="ctr" hangingPunct="0">
              <a:spcAft>
                <a:spcPts val="1413"/>
              </a:spcAft>
              <a:buSzPct val="100000"/>
              <a:defRPr/>
            </a:pPr>
            <a:endParaRPr lang="de-DE" altLang="de-DE" sz="3200"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592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chemeClr val="tx1"/>
                </a:solidFill>
                <a:latin typeface="Arial" panose="020B0604020202020204" pitchFamily="34" charset="0"/>
              </a:rPr>
              <a:t>GBA als „Behörde“ im Sinne des § 1 Abs. 1 IFG</a:t>
            </a:r>
            <a:r>
              <a:rPr lang="de-DE" altLang="de-DE" sz="2000" b="1" dirty="0" smtClean="0">
                <a:solidFill>
                  <a:schemeClr val="tx1"/>
                </a:solidFill>
                <a:latin typeface="Arial" panose="020B0604020202020204" pitchFamily="34" charset="0"/>
              </a:rPr>
              <a:t>?</a:t>
            </a:r>
            <a:r>
              <a:rPr lang="de-DE" altLang="de-DE" sz="2000" b="1" dirty="0" smtClean="0">
                <a:solidFill>
                  <a:srgbClr val="000000"/>
                </a:solidFill>
                <a:latin typeface="Arial" panose="020B0604020202020204" pitchFamily="34" charset="0"/>
              </a:rPr>
              <a:t/>
            </a:r>
            <a:br>
              <a:rPr lang="de-DE" altLang="de-DE" sz="2000" b="1" dirty="0" smtClean="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895350"/>
            <a:ext cx="9072562" cy="6056313"/>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marL="342900" indent="-342900" algn="just">
              <a:buFontTx/>
              <a:buChar char="-"/>
            </a:pPr>
            <a:endParaRPr lang="de-DE" sz="2400" dirty="0" smtClean="0">
              <a:solidFill>
                <a:schemeClr val="tx1"/>
              </a:solidFill>
            </a:endParaRPr>
          </a:p>
          <a:p>
            <a:pPr marL="342900" indent="-342900" algn="just">
              <a:buFontTx/>
              <a:buChar char="-"/>
            </a:pPr>
            <a:endParaRPr lang="de-DE" sz="2400" dirty="0" smtClean="0">
              <a:solidFill>
                <a:schemeClr val="tx1"/>
              </a:solidFill>
            </a:endParaRPr>
          </a:p>
          <a:p>
            <a:pPr marL="342900" indent="-342900" algn="just">
              <a:buFontTx/>
              <a:buChar char="-"/>
            </a:pPr>
            <a:endParaRPr lang="de-DE" sz="2400" dirty="0" smtClean="0">
              <a:solidFill>
                <a:schemeClr val="tx1"/>
              </a:solidFill>
            </a:endParaRPr>
          </a:p>
          <a:p>
            <a:pPr marL="342900" indent="-342900" algn="just">
              <a:buFont typeface="Symbol" panose="05050102010706020507" pitchFamily="18" charset="2"/>
              <a:buChar char="-"/>
            </a:pPr>
            <a:r>
              <a:rPr lang="de-DE" sz="2400" dirty="0" smtClean="0">
                <a:solidFill>
                  <a:schemeClr val="tx1"/>
                </a:solidFill>
              </a:rPr>
              <a:t>Staatsanwaltschaft(en) gehören der Exekutive an und erfüllen daher den „organisationsrechtlichen“ Behördenbegriff</a:t>
            </a:r>
          </a:p>
          <a:p>
            <a:pPr marL="342900" indent="-342900" algn="just">
              <a:buFont typeface="Symbol" panose="05050102010706020507" pitchFamily="18" charset="2"/>
              <a:buChar char="-"/>
            </a:pPr>
            <a:endParaRPr lang="de-DE" sz="2400" dirty="0">
              <a:solidFill>
                <a:schemeClr val="tx1"/>
              </a:solidFill>
            </a:endParaRPr>
          </a:p>
          <a:p>
            <a:pPr marL="342900" indent="-342900" algn="just">
              <a:buFont typeface="Symbol" panose="05050102010706020507" pitchFamily="18" charset="2"/>
              <a:buChar char="-"/>
            </a:pPr>
            <a:r>
              <a:rPr lang="de-DE" sz="2400" dirty="0" smtClean="0">
                <a:solidFill>
                  <a:schemeClr val="tx1"/>
                </a:solidFill>
              </a:rPr>
              <a:t>aber: § 1 Abs. 1 IFG nimmt auf den „funktionellen“ Behördenbegriff Bezug: Behörde ist, wer öffentlich-rechtliche Verwaltungsaufgaben wahrnimmt</a:t>
            </a:r>
          </a:p>
          <a:p>
            <a:pPr marL="342900" indent="-342900" algn="just">
              <a:buFont typeface="Symbol" panose="05050102010706020507" pitchFamily="18" charset="2"/>
              <a:buChar char="-"/>
            </a:pPr>
            <a:endParaRPr lang="de-DE" sz="2400" dirty="0">
              <a:solidFill>
                <a:schemeClr val="tx1"/>
              </a:solidFill>
            </a:endParaRPr>
          </a:p>
          <a:p>
            <a:pPr marL="342900" indent="-342900" algn="just">
              <a:buFont typeface="Symbol" panose="05050102010706020507" pitchFamily="18" charset="2"/>
              <a:buChar char="-"/>
            </a:pPr>
            <a:r>
              <a:rPr lang="de-DE" sz="2400" dirty="0" smtClean="0">
                <a:solidFill>
                  <a:schemeClr val="tx1"/>
                </a:solidFill>
              </a:rPr>
              <a:t>GBA ist daher funktional</a:t>
            </a:r>
          </a:p>
          <a:p>
            <a:pPr marL="342900" indent="-342900" algn="just">
              <a:buFontTx/>
              <a:buChar char="-"/>
            </a:pPr>
            <a:endParaRPr lang="de-DE" sz="2400" dirty="0" smtClean="0">
              <a:solidFill>
                <a:schemeClr val="tx1"/>
              </a:solidFill>
            </a:endParaRPr>
          </a:p>
          <a:p>
            <a:pPr marL="1085850" lvl="1" indent="-342900" algn="just">
              <a:buFont typeface="Arial" panose="020B0604020202020204" pitchFamily="34" charset="0"/>
              <a:buChar char="•"/>
            </a:pPr>
            <a:r>
              <a:rPr lang="de-DE" sz="2000" dirty="0" smtClean="0">
                <a:solidFill>
                  <a:schemeClr val="tx1"/>
                </a:solidFill>
              </a:rPr>
              <a:t>„Behörde“, soweit er Verwaltungstätigkeit ausübt (z.B. Personalverwaltung)</a:t>
            </a:r>
          </a:p>
          <a:p>
            <a:pPr marL="1085850" lvl="1" indent="-342900" algn="just">
              <a:buFont typeface="Arial" panose="020B0604020202020204" pitchFamily="34" charset="0"/>
              <a:buChar char="•"/>
            </a:pPr>
            <a:endParaRPr lang="de-DE" sz="2000" dirty="0" smtClean="0">
              <a:solidFill>
                <a:schemeClr val="tx1"/>
              </a:solidFill>
            </a:endParaRPr>
          </a:p>
          <a:p>
            <a:pPr marL="1085850" lvl="1" indent="-342900" algn="just">
              <a:buFont typeface="Arial" panose="020B0604020202020204" pitchFamily="34" charset="0"/>
              <a:buChar char="•"/>
            </a:pPr>
            <a:r>
              <a:rPr lang="de-DE" sz="2000" dirty="0" smtClean="0">
                <a:solidFill>
                  <a:schemeClr val="tx1"/>
                </a:solidFill>
              </a:rPr>
              <a:t>„Organ der Strafrechtspflege“ (d.h. Teil der Justiz), soweit er strafverfolgend tätig wird</a:t>
            </a:r>
          </a:p>
          <a:p>
            <a:pPr marL="342900" indent="-342900" algn="just">
              <a:buFontTx/>
              <a:buChar char="-"/>
            </a:pPr>
            <a:endParaRPr lang="de-DE" sz="2000" dirty="0">
              <a:solidFill>
                <a:schemeClr val="tx1"/>
              </a:solidFill>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396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animEffect transition="in" filter="fade">
                                      <p:cBhvr>
                                        <p:cTn id="7" dur="500"/>
                                        <p:tgtEl>
                                          <p:spTgt spid="1536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5" end="5"/>
                                            </p:txEl>
                                          </p:spTgt>
                                        </p:tgtEl>
                                        <p:attrNameLst>
                                          <p:attrName>style.visibility</p:attrName>
                                        </p:attrNameLst>
                                      </p:cBhvr>
                                      <p:to>
                                        <p:strVal val="visible"/>
                                      </p:to>
                                    </p:set>
                                    <p:animEffect transition="in" filter="fade">
                                      <p:cBhvr>
                                        <p:cTn id="12" dur="500"/>
                                        <p:tgtEl>
                                          <p:spTgt spid="1536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7" end="7"/>
                                            </p:txEl>
                                          </p:spTgt>
                                        </p:tgtEl>
                                        <p:attrNameLst>
                                          <p:attrName>style.visibility</p:attrName>
                                        </p:attrNameLst>
                                      </p:cBhvr>
                                      <p:to>
                                        <p:strVal val="visible"/>
                                      </p:to>
                                    </p:set>
                                    <p:animEffect transition="in" filter="fade">
                                      <p:cBhvr>
                                        <p:cTn id="17" dur="500"/>
                                        <p:tgtEl>
                                          <p:spTgt spid="1536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9" end="9"/>
                                            </p:txEl>
                                          </p:spTgt>
                                        </p:tgtEl>
                                        <p:attrNameLst>
                                          <p:attrName>style.visibility</p:attrName>
                                        </p:attrNameLst>
                                      </p:cBhvr>
                                      <p:to>
                                        <p:strVal val="visible"/>
                                      </p:to>
                                    </p:set>
                                    <p:animEffect transition="in" filter="fade">
                                      <p:cBhvr>
                                        <p:cTn id="22" dur="500"/>
                                        <p:tgtEl>
                                          <p:spTgt spid="1536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3">
                                            <p:txEl>
                                              <p:pRg st="11" end="11"/>
                                            </p:txEl>
                                          </p:spTgt>
                                        </p:tgtEl>
                                        <p:attrNameLst>
                                          <p:attrName>style.visibility</p:attrName>
                                        </p:attrNameLst>
                                      </p:cBhvr>
                                      <p:to>
                                        <p:strVal val="visible"/>
                                      </p:to>
                                    </p:set>
                                    <p:animEffect transition="in" filter="fade">
                                      <p:cBhvr>
                                        <p:cTn id="27" dur="500"/>
                                        <p:tgtEl>
                                          <p:spTgt spid="153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chemeClr val="tx1"/>
                </a:solidFill>
                <a:latin typeface="Arial" panose="020B0604020202020204" pitchFamily="34" charset="0"/>
              </a:rPr>
              <a:t>GBA als „Behörde“ im Sinne des § 1 Abs. 1 IFG</a:t>
            </a:r>
            <a:r>
              <a:rPr lang="de-DE" altLang="de-DE" sz="2000" b="1" dirty="0" smtClean="0">
                <a:solidFill>
                  <a:schemeClr val="tx1"/>
                </a:solidFill>
                <a:latin typeface="Arial" panose="020B0604020202020204" pitchFamily="34" charset="0"/>
              </a:rPr>
              <a:t>?</a:t>
            </a:r>
            <a:r>
              <a:rPr lang="de-DE" altLang="de-DE" sz="2000" b="1" dirty="0" smtClean="0">
                <a:solidFill>
                  <a:srgbClr val="000000"/>
                </a:solidFill>
                <a:latin typeface="Arial" panose="020B0604020202020204" pitchFamily="34" charset="0"/>
              </a:rPr>
              <a:t/>
            </a:r>
            <a:br>
              <a:rPr lang="de-DE" altLang="de-DE" sz="2000" b="1" dirty="0" smtClean="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895350"/>
            <a:ext cx="9072562" cy="6056313"/>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marL="342900" indent="-342900" algn="just">
              <a:buFontTx/>
              <a:buChar char="-"/>
            </a:pPr>
            <a:endParaRPr lang="de-DE" sz="2000" dirty="0" smtClean="0">
              <a:solidFill>
                <a:schemeClr val="tx1"/>
              </a:solidFill>
            </a:endParaRPr>
          </a:p>
          <a:p>
            <a:pPr algn="just"/>
            <a:r>
              <a:rPr lang="de-DE" sz="2400" dirty="0" smtClean="0">
                <a:solidFill>
                  <a:schemeClr val="tx1"/>
                </a:solidFill>
              </a:rPr>
              <a:t>hier: </a:t>
            </a:r>
          </a:p>
          <a:p>
            <a:pPr marL="342900" indent="-342900" algn="just">
              <a:buFontTx/>
              <a:buChar char="-"/>
            </a:pPr>
            <a:endParaRPr lang="de-DE" sz="1000" dirty="0" smtClean="0">
              <a:solidFill>
                <a:schemeClr val="tx1"/>
              </a:solidFill>
            </a:endParaRPr>
          </a:p>
          <a:p>
            <a:pPr marL="361950" lvl="1" indent="-355600" algn="just">
              <a:buFont typeface="Symbol" panose="05050102010706020507" pitchFamily="18" charset="2"/>
              <a:buChar char="-"/>
            </a:pPr>
            <a:r>
              <a:rPr lang="de-DE" sz="2400" dirty="0" smtClean="0">
                <a:solidFill>
                  <a:schemeClr val="tx1"/>
                </a:solidFill>
              </a:rPr>
              <a:t>Die Entgegennahme von Weisungen ist nicht aus sich heraus Verwaltungstätigkeit </a:t>
            </a:r>
          </a:p>
          <a:p>
            <a:pPr marL="1076325" lvl="2" indent="-355600" algn="just">
              <a:buFont typeface="Arial" panose="020B0604020202020204" pitchFamily="34" charset="0"/>
              <a:buChar char="•"/>
            </a:pPr>
            <a:r>
              <a:rPr lang="de-DE" sz="2000" dirty="0" smtClean="0">
                <a:solidFill>
                  <a:schemeClr val="tx1"/>
                </a:solidFill>
              </a:rPr>
              <a:t>so </a:t>
            </a:r>
            <a:r>
              <a:rPr lang="de-DE" sz="2000" dirty="0" smtClean="0">
                <a:solidFill>
                  <a:schemeClr val="tx1"/>
                </a:solidFill>
              </a:rPr>
              <a:t>jedenfalls VG </a:t>
            </a:r>
            <a:r>
              <a:rPr lang="de-DE" sz="2000" dirty="0">
                <a:solidFill>
                  <a:schemeClr val="tx1"/>
                </a:solidFill>
              </a:rPr>
              <a:t>Karlsruhe, </a:t>
            </a:r>
            <a:r>
              <a:rPr lang="de-DE" sz="2000" dirty="0" smtClean="0">
                <a:solidFill>
                  <a:schemeClr val="tx1"/>
                </a:solidFill>
              </a:rPr>
              <a:t>Urteil vom </a:t>
            </a:r>
            <a:r>
              <a:rPr lang="de-DE" sz="2000" dirty="0">
                <a:solidFill>
                  <a:schemeClr val="tx1"/>
                </a:solidFill>
              </a:rPr>
              <a:t>16. Juni 2016 – 3 K </a:t>
            </a:r>
            <a:r>
              <a:rPr lang="de-DE" sz="2000" dirty="0" smtClean="0">
                <a:solidFill>
                  <a:schemeClr val="tx1"/>
                </a:solidFill>
              </a:rPr>
              <a:t>4229/15</a:t>
            </a:r>
          </a:p>
          <a:p>
            <a:pPr marL="1076325" lvl="2" indent="-355600" algn="just">
              <a:buFont typeface="Arial" panose="020B0604020202020204" pitchFamily="34" charset="0"/>
              <a:buChar char="•"/>
            </a:pPr>
            <a:r>
              <a:rPr lang="de-DE" sz="2000" dirty="0" smtClean="0">
                <a:solidFill>
                  <a:schemeClr val="tx1"/>
                </a:solidFill>
              </a:rPr>
              <a:t>ebenso VGH </a:t>
            </a:r>
            <a:r>
              <a:rPr lang="de-DE" sz="2000" dirty="0">
                <a:solidFill>
                  <a:schemeClr val="tx1"/>
                </a:solidFill>
              </a:rPr>
              <a:t>Mannheim, </a:t>
            </a:r>
            <a:r>
              <a:rPr lang="de-DE" sz="2000" dirty="0" smtClean="0">
                <a:solidFill>
                  <a:schemeClr val="tx1"/>
                </a:solidFill>
              </a:rPr>
              <a:t>Urteil vom 16</a:t>
            </a:r>
            <a:r>
              <a:rPr lang="de-DE" sz="2000" dirty="0">
                <a:solidFill>
                  <a:schemeClr val="tx1"/>
                </a:solidFill>
              </a:rPr>
              <a:t>. Mai 2017 – 10 S </a:t>
            </a:r>
            <a:r>
              <a:rPr lang="de-DE" sz="2000" dirty="0" smtClean="0">
                <a:solidFill>
                  <a:schemeClr val="tx1"/>
                </a:solidFill>
              </a:rPr>
              <a:t>1478/16</a:t>
            </a:r>
          </a:p>
          <a:p>
            <a:pPr marL="1076325" lvl="1" indent="-355600" algn="just">
              <a:buFont typeface="Arial" panose="020B0604020202020204" pitchFamily="34" charset="0"/>
              <a:buChar char="•"/>
            </a:pPr>
            <a:endParaRPr lang="de-DE" sz="2400" dirty="0">
              <a:solidFill>
                <a:schemeClr val="tx1"/>
              </a:solidFill>
            </a:endParaRPr>
          </a:p>
          <a:p>
            <a:pPr marL="342900" lvl="1" indent="-342900" algn="just">
              <a:buFont typeface="Symbol" panose="05050102010706020507" pitchFamily="18" charset="2"/>
              <a:buChar char="-"/>
            </a:pPr>
            <a:r>
              <a:rPr lang="de-DE" sz="2400" dirty="0" smtClean="0">
                <a:solidFill>
                  <a:schemeClr val="tx1"/>
                </a:solidFill>
              </a:rPr>
              <a:t>Bewertung der Weisung ist akzessorisch zur Tätigkeit, auf die sich die Weisung bezieht</a:t>
            </a:r>
          </a:p>
          <a:p>
            <a:pPr marL="1085850" lvl="1" indent="-342900" algn="just">
              <a:buFont typeface="Symbol" panose="05050102010706020507" pitchFamily="18" charset="2"/>
              <a:buChar char="-"/>
            </a:pPr>
            <a:endParaRPr lang="de-DE" sz="2400" dirty="0">
              <a:solidFill>
                <a:schemeClr val="tx1"/>
              </a:solidFill>
            </a:endParaRPr>
          </a:p>
          <a:p>
            <a:pPr marL="361950" lvl="1" indent="-342900" algn="just">
              <a:buFont typeface="Symbol" panose="05050102010706020507" pitchFamily="18" charset="2"/>
              <a:buChar char="-"/>
            </a:pPr>
            <a:r>
              <a:rPr lang="de-DE" sz="2400" dirty="0" smtClean="0">
                <a:solidFill>
                  <a:schemeClr val="tx1"/>
                </a:solidFill>
              </a:rPr>
              <a:t>d.h.: </a:t>
            </a:r>
            <a:r>
              <a:rPr lang="de-DE" sz="2400" u="sng" dirty="0" smtClean="0">
                <a:solidFill>
                  <a:schemeClr val="tx1"/>
                </a:solidFill>
              </a:rPr>
              <a:t>GBA handelte bei Entgegennahme der Weisung als Strafverfolgungsbehörde und unterliegt damit insoweit nicht dem IFG</a:t>
            </a:r>
          </a:p>
          <a:p>
            <a:pPr marL="361950" lvl="1" indent="-342900" algn="just">
              <a:buFont typeface="Symbol" panose="05050102010706020507" pitchFamily="18" charset="2"/>
              <a:buChar char="-"/>
            </a:pPr>
            <a:endParaRPr lang="de-DE" sz="2400" dirty="0" smtClean="0">
              <a:solidFill>
                <a:schemeClr val="tx1"/>
              </a:solidFill>
            </a:endParaRPr>
          </a:p>
          <a:p>
            <a:pPr marL="361950" lvl="1" indent="-342900" algn="just">
              <a:buFont typeface="Symbol" panose="05050102010706020507" pitchFamily="18" charset="2"/>
              <a:buChar char="-"/>
            </a:pPr>
            <a:r>
              <a:rPr lang="de-DE" sz="2400" dirty="0" smtClean="0">
                <a:solidFill>
                  <a:schemeClr val="tx1"/>
                </a:solidFill>
              </a:rPr>
              <a:t>aber:</a:t>
            </a:r>
          </a:p>
          <a:p>
            <a:pPr marL="1076325" lvl="2" indent="-361950" algn="just">
              <a:buFont typeface="Arial" panose="020B0604020202020204" pitchFamily="34" charset="0"/>
              <a:buChar char="•"/>
            </a:pPr>
            <a:r>
              <a:rPr lang="de-DE" sz="2000" dirty="0" smtClean="0">
                <a:solidFill>
                  <a:schemeClr val="tx1"/>
                </a:solidFill>
              </a:rPr>
              <a:t>Revision </a:t>
            </a:r>
            <a:r>
              <a:rPr lang="de-DE" sz="2000" dirty="0" smtClean="0">
                <a:solidFill>
                  <a:schemeClr val="tx1"/>
                </a:solidFill>
              </a:rPr>
              <a:t>zum BVerwG zugelassen und dort anhängig (7 C 23/17)</a:t>
            </a:r>
          </a:p>
          <a:p>
            <a:pPr marL="1076325" lvl="2" indent="-361950" algn="just">
              <a:buFont typeface="Arial" panose="020B0604020202020204" pitchFamily="34" charset="0"/>
              <a:buChar char="•"/>
            </a:pPr>
            <a:r>
              <a:rPr lang="de-DE" sz="2000" dirty="0" smtClean="0">
                <a:solidFill>
                  <a:schemeClr val="tx1"/>
                </a:solidFill>
              </a:rPr>
              <a:t>zudem: evtl. andere Bewertung gegenüber dem weisungsgebenden Justiz-minister (Parallelverfahren beim VG Berlin, Urteil vom 27. Juni 2016 – 2 K 534/15; Sprungrevision beim BVerwG anhängig)</a:t>
            </a:r>
          </a:p>
          <a:p>
            <a:pPr marL="342900" indent="-342900" algn="just">
              <a:buFontTx/>
              <a:buChar char="-"/>
            </a:pPr>
            <a:endParaRPr lang="de-DE" sz="2000" dirty="0">
              <a:solidFill>
                <a:schemeClr val="tx1"/>
              </a:solidFill>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17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animEffect transition="in" filter="fade">
                                      <p:cBhvr>
                                        <p:cTn id="7" dur="500"/>
                                        <p:tgtEl>
                                          <p:spTgt spid="1536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4" end="4"/>
                                            </p:txEl>
                                          </p:spTgt>
                                        </p:tgtEl>
                                        <p:attrNameLst>
                                          <p:attrName>style.visibility</p:attrName>
                                        </p:attrNameLst>
                                      </p:cBhvr>
                                      <p:to>
                                        <p:strVal val="visible"/>
                                      </p:to>
                                    </p:set>
                                    <p:animEffect transition="in" filter="fade">
                                      <p:cBhvr>
                                        <p:cTn id="12" dur="500"/>
                                        <p:tgtEl>
                                          <p:spTgt spid="1536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fade">
                                      <p:cBhvr>
                                        <p:cTn id="17" dur="500"/>
                                        <p:tgtEl>
                                          <p:spTgt spid="1536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7" end="7"/>
                                            </p:txEl>
                                          </p:spTgt>
                                        </p:tgtEl>
                                        <p:attrNameLst>
                                          <p:attrName>style.visibility</p:attrName>
                                        </p:attrNameLst>
                                      </p:cBhvr>
                                      <p:to>
                                        <p:strVal val="visible"/>
                                      </p:to>
                                    </p:set>
                                    <p:animEffect transition="in" filter="fade">
                                      <p:cBhvr>
                                        <p:cTn id="22" dur="500"/>
                                        <p:tgtEl>
                                          <p:spTgt spid="1536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3">
                                            <p:txEl>
                                              <p:pRg st="9" end="9"/>
                                            </p:txEl>
                                          </p:spTgt>
                                        </p:tgtEl>
                                        <p:attrNameLst>
                                          <p:attrName>style.visibility</p:attrName>
                                        </p:attrNameLst>
                                      </p:cBhvr>
                                      <p:to>
                                        <p:strVal val="visible"/>
                                      </p:to>
                                    </p:set>
                                    <p:animEffect transition="in" filter="fade">
                                      <p:cBhvr>
                                        <p:cTn id="27" dur="500"/>
                                        <p:tgtEl>
                                          <p:spTgt spid="1536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63">
                                            <p:txEl>
                                              <p:pRg st="11" end="11"/>
                                            </p:txEl>
                                          </p:spTgt>
                                        </p:tgtEl>
                                        <p:attrNameLst>
                                          <p:attrName>style.visibility</p:attrName>
                                        </p:attrNameLst>
                                      </p:cBhvr>
                                      <p:to>
                                        <p:strVal val="visible"/>
                                      </p:to>
                                    </p:set>
                                    <p:animEffect transition="in" filter="fade">
                                      <p:cBhvr>
                                        <p:cTn id="32" dur="500"/>
                                        <p:tgtEl>
                                          <p:spTgt spid="1536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63">
                                            <p:txEl>
                                              <p:pRg st="12" end="12"/>
                                            </p:txEl>
                                          </p:spTgt>
                                        </p:tgtEl>
                                        <p:attrNameLst>
                                          <p:attrName>style.visibility</p:attrName>
                                        </p:attrNameLst>
                                      </p:cBhvr>
                                      <p:to>
                                        <p:strVal val="visible"/>
                                      </p:to>
                                    </p:set>
                                    <p:animEffect transition="in" filter="fade">
                                      <p:cBhvr>
                                        <p:cTn id="37" dur="500"/>
                                        <p:tgtEl>
                                          <p:spTgt spid="1536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363">
                                            <p:txEl>
                                              <p:pRg st="13" end="13"/>
                                            </p:txEl>
                                          </p:spTgt>
                                        </p:tgtEl>
                                        <p:attrNameLst>
                                          <p:attrName>style.visibility</p:attrName>
                                        </p:attrNameLst>
                                      </p:cBhvr>
                                      <p:to>
                                        <p:strVal val="visible"/>
                                      </p:to>
                                    </p:set>
                                    <p:animEffect transition="in" filter="fade">
                                      <p:cBhvr>
                                        <p:cTn id="42" dur="500"/>
                                        <p:tgtEl>
                                          <p:spTgt spid="1536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elle 8"/>
          <p:cNvGraphicFramePr>
            <a:graphicFrameLocks noGrp="1"/>
          </p:cNvGraphicFramePr>
          <p:nvPr>
            <p:extLst>
              <p:ext uri="{D42A27DB-BD31-4B8C-83A1-F6EECF244321}">
                <p14:modId xmlns:p14="http://schemas.microsoft.com/office/powerpoint/2010/main" val="1071351613"/>
              </p:ext>
            </p:extLst>
          </p:nvPr>
        </p:nvGraphicFramePr>
        <p:xfrm>
          <a:off x="215777" y="895351"/>
          <a:ext cx="9649071" cy="6484938"/>
        </p:xfrm>
        <a:graphic>
          <a:graphicData uri="http://schemas.openxmlformats.org/drawingml/2006/table">
            <a:tbl>
              <a:tblPr firstRow="1" firstCol="1" bandRow="1">
                <a:tableStyleId>{93296810-A885-4BE3-A3E7-6D5BEEA58F35}</a:tableStyleId>
              </a:tblPr>
              <a:tblGrid>
                <a:gridCol w="1690089">
                  <a:extLst>
                    <a:ext uri="{9D8B030D-6E8A-4147-A177-3AD203B41FA5}">
                      <a16:colId xmlns:a16="http://schemas.microsoft.com/office/drawing/2014/main" val="3666401290"/>
                    </a:ext>
                  </a:extLst>
                </a:gridCol>
                <a:gridCol w="2169540">
                  <a:extLst>
                    <a:ext uri="{9D8B030D-6E8A-4147-A177-3AD203B41FA5}">
                      <a16:colId xmlns:a16="http://schemas.microsoft.com/office/drawing/2014/main" val="1846558616"/>
                    </a:ext>
                  </a:extLst>
                </a:gridCol>
                <a:gridCol w="1929814">
                  <a:extLst>
                    <a:ext uri="{9D8B030D-6E8A-4147-A177-3AD203B41FA5}">
                      <a16:colId xmlns:a16="http://schemas.microsoft.com/office/drawing/2014/main" val="2271122520"/>
                    </a:ext>
                  </a:extLst>
                </a:gridCol>
                <a:gridCol w="1987420">
                  <a:extLst>
                    <a:ext uri="{9D8B030D-6E8A-4147-A177-3AD203B41FA5}">
                      <a16:colId xmlns:a16="http://schemas.microsoft.com/office/drawing/2014/main" val="3241048156"/>
                    </a:ext>
                  </a:extLst>
                </a:gridCol>
                <a:gridCol w="1872208">
                  <a:extLst>
                    <a:ext uri="{9D8B030D-6E8A-4147-A177-3AD203B41FA5}">
                      <a16:colId xmlns:a16="http://schemas.microsoft.com/office/drawing/2014/main" val="2379626776"/>
                    </a:ext>
                  </a:extLst>
                </a:gridCol>
              </a:tblGrid>
              <a:tr h="965842">
                <a:tc>
                  <a:txBody>
                    <a:bodyPr/>
                    <a:lstStyle/>
                    <a:p>
                      <a:endParaRPr lang="de-DE" dirty="0"/>
                    </a:p>
                  </a:txBody>
                  <a:tcPr anchor="ctr">
                    <a:solidFill>
                      <a:schemeClr val="bg1">
                        <a:lumMod val="65000"/>
                      </a:schemeClr>
                    </a:solidFill>
                  </a:tcPr>
                </a:tc>
                <a:tc>
                  <a:txBody>
                    <a:bodyPr/>
                    <a:lstStyle/>
                    <a:p>
                      <a:pPr algn="ctr"/>
                      <a:r>
                        <a:rPr lang="de-DE" dirty="0" smtClean="0">
                          <a:solidFill>
                            <a:schemeClr val="tx1"/>
                          </a:solidFill>
                        </a:rPr>
                        <a:t>Voraussetzung</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Zweck</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Versagens-gründe</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Form des</a:t>
                      </a:r>
                      <a:r>
                        <a:rPr lang="de-DE" baseline="0" dirty="0" smtClean="0">
                          <a:solidFill>
                            <a:schemeClr val="tx1"/>
                          </a:solidFill>
                        </a:rPr>
                        <a:t> Zugangs</a:t>
                      </a:r>
                      <a:endParaRPr lang="de-DE" dirty="0">
                        <a:solidFill>
                          <a:schemeClr val="tx1"/>
                        </a:solidFill>
                      </a:endParaRPr>
                    </a:p>
                  </a:txBody>
                  <a:tcPr anchor="ctr">
                    <a:solidFill>
                      <a:schemeClr val="bg1">
                        <a:lumMod val="65000"/>
                      </a:schemeClr>
                    </a:solidFill>
                  </a:tcPr>
                </a:tc>
                <a:extLst>
                  <a:ext uri="{0D108BD9-81ED-4DB2-BD59-A6C34878D82A}">
                    <a16:rowId xmlns:a16="http://schemas.microsoft.com/office/drawing/2014/main" val="2145664742"/>
                  </a:ext>
                </a:extLst>
              </a:tr>
              <a:tr h="1379774">
                <a:tc>
                  <a:txBody>
                    <a:bodyPr/>
                    <a:lstStyle/>
                    <a:p>
                      <a:pPr algn="ctr"/>
                      <a:r>
                        <a:rPr lang="de-DE" dirty="0" smtClean="0">
                          <a:solidFill>
                            <a:schemeClr val="tx1"/>
                          </a:solidFill>
                        </a:rPr>
                        <a:t>verfahrens-bezogene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Verfahrens-beteiligter</a:t>
                      </a:r>
                      <a:endParaRPr lang="de-DE" dirty="0"/>
                    </a:p>
                  </a:txBody>
                  <a:tcPr anchor="ctr"/>
                </a:tc>
                <a:tc>
                  <a:txBody>
                    <a:bodyPr/>
                    <a:lstStyle/>
                    <a:p>
                      <a:pPr algn="ctr"/>
                      <a:r>
                        <a:rPr lang="de-DE" dirty="0" smtClean="0"/>
                        <a:t>verfahrensintern</a:t>
                      </a:r>
                      <a:endParaRPr lang="de-DE" dirty="0"/>
                    </a:p>
                  </a:txBody>
                  <a:tcPr anchor="ctr"/>
                </a:tc>
                <a:tc>
                  <a:txBody>
                    <a:bodyPr/>
                    <a:lstStyle/>
                    <a:p>
                      <a:pPr algn="ctr"/>
                      <a:r>
                        <a:rPr lang="de-DE" dirty="0" smtClean="0"/>
                        <a:t>i.d.R. keine / nur ausnahmsweise</a:t>
                      </a:r>
                      <a:endParaRPr lang="de-DE" dirty="0"/>
                    </a:p>
                  </a:txBody>
                  <a:tcPr anchor="ctr"/>
                </a:tc>
                <a:tc>
                  <a:txBody>
                    <a:bodyPr/>
                    <a:lstStyle/>
                    <a:p>
                      <a:pPr algn="ctr"/>
                      <a:r>
                        <a:rPr lang="de-DE" dirty="0" smtClean="0"/>
                        <a:t>Akteneinsicht</a:t>
                      </a:r>
                      <a:endParaRPr lang="de-DE" dirty="0"/>
                    </a:p>
                  </a:txBody>
                  <a:tcPr anchor="ctr"/>
                </a:tc>
                <a:extLst>
                  <a:ext uri="{0D108BD9-81ED-4DB2-BD59-A6C34878D82A}">
                    <a16:rowId xmlns:a16="http://schemas.microsoft.com/office/drawing/2014/main" val="3362141655"/>
                  </a:ext>
                </a:extLst>
              </a:tr>
              <a:tr h="1379774">
                <a:tc>
                  <a:txBody>
                    <a:bodyPr/>
                    <a:lstStyle/>
                    <a:p>
                      <a:pPr algn="ctr"/>
                      <a:r>
                        <a:rPr lang="de-DE" dirty="0" smtClean="0">
                          <a:solidFill>
                            <a:schemeClr val="tx1"/>
                          </a:solidFill>
                        </a:rPr>
                        <a:t>institutionell</a:t>
                      </a:r>
                      <a:r>
                        <a:rPr lang="de-DE" baseline="0" dirty="0" smtClean="0">
                          <a:solidFill>
                            <a:schemeClr val="tx1"/>
                          </a:solidFill>
                        </a:rPr>
                        <a:t>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institutionelle Anbindung</a:t>
                      </a:r>
                      <a:endParaRPr lang="de-DE" dirty="0"/>
                    </a:p>
                  </a:txBody>
                  <a:tcPr anchor="ctr"/>
                </a:tc>
                <a:tc>
                  <a:txBody>
                    <a:bodyPr/>
                    <a:lstStyle/>
                    <a:p>
                      <a:pPr algn="ctr"/>
                      <a:r>
                        <a:rPr lang="de-DE" dirty="0" smtClean="0"/>
                        <a:t>verfahrens-extern</a:t>
                      </a:r>
                      <a:endParaRPr lang="de-DE" dirty="0"/>
                    </a:p>
                  </a:txBody>
                  <a:tcPr anchor="ctr"/>
                </a:tc>
                <a:tc>
                  <a:txBody>
                    <a:bodyPr/>
                    <a:lstStyle/>
                    <a:p>
                      <a:pPr algn="ctr"/>
                      <a:r>
                        <a:rPr lang="de-DE" dirty="0" smtClean="0"/>
                        <a:t>(teilweise) Abwägung mit Geheimhaltungs-</a:t>
                      </a:r>
                      <a:r>
                        <a:rPr lang="de-DE" dirty="0" err="1" smtClean="0"/>
                        <a:t>interessen</a:t>
                      </a:r>
                      <a:endParaRPr lang="de-DE" dirty="0"/>
                    </a:p>
                  </a:txBody>
                  <a:tcPr anchor="ctr"/>
                </a:tc>
                <a:tc>
                  <a:txBody>
                    <a:bodyPr/>
                    <a:lstStyle/>
                    <a:p>
                      <a:pPr algn="ctr"/>
                      <a:r>
                        <a:rPr lang="de-DE" dirty="0" smtClean="0"/>
                        <a:t>Auskunft</a:t>
                      </a:r>
                      <a:r>
                        <a:rPr lang="de-DE" baseline="0" dirty="0" smtClean="0"/>
                        <a:t> / ausnahmsweise Akteneinsicht</a:t>
                      </a:r>
                      <a:endParaRPr lang="de-DE" dirty="0"/>
                    </a:p>
                  </a:txBody>
                  <a:tcPr anchor="ctr"/>
                </a:tc>
                <a:extLst>
                  <a:ext uri="{0D108BD9-81ED-4DB2-BD59-A6C34878D82A}">
                    <a16:rowId xmlns:a16="http://schemas.microsoft.com/office/drawing/2014/main" val="2919490627"/>
                  </a:ext>
                </a:extLst>
              </a:tr>
              <a:tr h="1379774">
                <a:tc>
                  <a:txBody>
                    <a:bodyPr/>
                    <a:lstStyle/>
                    <a:p>
                      <a:pPr algn="ctr"/>
                      <a:r>
                        <a:rPr lang="de-DE" dirty="0" smtClean="0">
                          <a:solidFill>
                            <a:schemeClr val="tx1"/>
                          </a:solidFill>
                        </a:rPr>
                        <a:t>sachlich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berechtigtes</a:t>
                      </a:r>
                      <a:r>
                        <a:rPr lang="de-DE" baseline="0" dirty="0" smtClean="0"/>
                        <a:t> Sonderinteresse</a:t>
                      </a:r>
                      <a:endParaRPr lang="de-DE" dirty="0"/>
                    </a:p>
                  </a:txBody>
                  <a:tcPr anchor="ctr"/>
                </a:tc>
                <a:tc>
                  <a:txBody>
                    <a:bodyPr/>
                    <a:lstStyle/>
                    <a:p>
                      <a:pPr algn="ctr"/>
                      <a:r>
                        <a:rPr lang="de-DE" dirty="0" smtClean="0"/>
                        <a:t>verfahrens-extern</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Abwägung mit Geheimhaltungs-</a:t>
                      </a:r>
                      <a:r>
                        <a:rPr lang="de-DE" dirty="0" err="1" smtClean="0"/>
                        <a:t>interessen</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a:p>
                  </a:txBody>
                  <a:tcPr anchor="ctr"/>
                </a:tc>
                <a:extLst>
                  <a:ext uri="{0D108BD9-81ED-4DB2-BD59-A6C34878D82A}">
                    <a16:rowId xmlns:a16="http://schemas.microsoft.com/office/drawing/2014/main" val="289796716"/>
                  </a:ext>
                </a:extLst>
              </a:tr>
              <a:tr h="1379774">
                <a:tc>
                  <a:txBody>
                    <a:bodyPr/>
                    <a:lstStyle/>
                    <a:p>
                      <a:pPr algn="ctr"/>
                      <a:r>
                        <a:rPr lang="de-DE" dirty="0" smtClean="0">
                          <a:solidFill>
                            <a:schemeClr val="tx1"/>
                          </a:solidFill>
                        </a:rPr>
                        <a:t>Jedermann-ansprüche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keine</a:t>
                      </a:r>
                      <a:endParaRPr lang="de-DE" dirty="0"/>
                    </a:p>
                  </a:txBody>
                  <a:tcPr anchor="ctr"/>
                </a:tc>
                <a:tc>
                  <a:txBody>
                    <a:bodyPr/>
                    <a:lstStyle/>
                    <a:p>
                      <a:pPr algn="ctr"/>
                      <a:r>
                        <a:rPr lang="de-DE" dirty="0" smtClean="0"/>
                        <a:t>keiner</a:t>
                      </a:r>
                      <a:r>
                        <a:rPr lang="de-DE" baseline="0" dirty="0" smtClean="0"/>
                        <a:t>  („</a:t>
                      </a:r>
                      <a:r>
                        <a:rPr lang="de-DE" dirty="0" smtClean="0"/>
                        <a:t>Transparenz“)</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abwägungsfeste </a:t>
                      </a:r>
                      <a:r>
                        <a:rPr lang="de-DE" sz="1600" baseline="0" dirty="0" smtClean="0"/>
                        <a:t>Geheimhaltungs-gründe</a:t>
                      </a:r>
                      <a:r>
                        <a:rPr lang="de-DE" sz="1600" dirty="0" smtClean="0"/>
                        <a:t> / Abwägung mit</a:t>
                      </a:r>
                      <a:r>
                        <a:rPr lang="de-DE" sz="1600" baseline="0" dirty="0" smtClean="0"/>
                        <a:t> Persönlichkeits-recht d. Betroffenen</a:t>
                      </a:r>
                      <a:endParaRPr lang="de-DE" sz="1600" dirty="0"/>
                    </a:p>
                  </a:txBody>
                  <a:tcPr anchor="ctr"/>
                </a:tc>
                <a:tc>
                  <a:txBody>
                    <a:bodyPr/>
                    <a:lstStyle/>
                    <a:p>
                      <a:pPr algn="ctr"/>
                      <a:r>
                        <a:rPr lang="de-DE" dirty="0" smtClean="0"/>
                        <a:t>Akteneinsicht</a:t>
                      </a:r>
                      <a:r>
                        <a:rPr lang="de-DE" baseline="0" dirty="0" smtClean="0"/>
                        <a:t> / Auskunft</a:t>
                      </a:r>
                      <a:endParaRPr lang="de-DE" dirty="0"/>
                    </a:p>
                  </a:txBody>
                  <a:tcPr anchor="ctr"/>
                </a:tc>
                <a:extLst>
                  <a:ext uri="{0D108BD9-81ED-4DB2-BD59-A6C34878D82A}">
                    <a16:rowId xmlns:a16="http://schemas.microsoft.com/office/drawing/2014/main" val="2267743801"/>
                  </a:ext>
                </a:extLst>
              </a:tr>
            </a:tbl>
          </a:graphicData>
        </a:graphic>
      </p:graphicFrame>
      <p:sp>
        <p:nvSpPr>
          <p:cNvPr id="3" name="Rad 2"/>
          <p:cNvSpPr/>
          <p:nvPr/>
        </p:nvSpPr>
        <p:spPr bwMode="auto">
          <a:xfrm>
            <a:off x="2159992" y="2123653"/>
            <a:ext cx="1656184" cy="86409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cxnSp>
        <p:nvCxnSpPr>
          <p:cNvPr id="5" name="Gerader Verbinder 4"/>
          <p:cNvCxnSpPr/>
          <p:nvPr/>
        </p:nvCxnSpPr>
        <p:spPr bwMode="auto">
          <a:xfrm>
            <a:off x="1871960" y="1907629"/>
            <a:ext cx="7992888" cy="1296144"/>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r Verbinder 10"/>
          <p:cNvCxnSpPr/>
          <p:nvPr/>
        </p:nvCxnSpPr>
        <p:spPr bwMode="auto">
          <a:xfrm>
            <a:off x="1871960" y="3228155"/>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r Verbinder 11"/>
          <p:cNvCxnSpPr/>
          <p:nvPr/>
        </p:nvCxnSpPr>
        <p:spPr bwMode="auto">
          <a:xfrm flipV="1">
            <a:off x="1871960" y="3228155"/>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p:cNvCxnSpPr/>
          <p:nvPr/>
        </p:nvCxnSpPr>
        <p:spPr bwMode="auto">
          <a:xfrm flipV="1">
            <a:off x="1871960" y="1907060"/>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ad 17"/>
          <p:cNvSpPr/>
          <p:nvPr/>
        </p:nvSpPr>
        <p:spPr bwMode="auto">
          <a:xfrm>
            <a:off x="2159992" y="3489201"/>
            <a:ext cx="1656184" cy="86409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cxnSp>
        <p:nvCxnSpPr>
          <p:cNvPr id="13" name="Gerader Verbinder 12"/>
          <p:cNvCxnSpPr/>
          <p:nvPr/>
        </p:nvCxnSpPr>
        <p:spPr bwMode="auto">
          <a:xfrm>
            <a:off x="1871960" y="4632726"/>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p:cNvCxnSpPr/>
          <p:nvPr/>
        </p:nvCxnSpPr>
        <p:spPr bwMode="auto">
          <a:xfrm flipV="1">
            <a:off x="1854793" y="4594799"/>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p:cNvCxnSpPr/>
          <p:nvPr/>
        </p:nvCxnSpPr>
        <p:spPr bwMode="auto">
          <a:xfrm>
            <a:off x="1854793" y="6027044"/>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r Verbinder 16"/>
          <p:cNvCxnSpPr/>
          <p:nvPr/>
        </p:nvCxnSpPr>
        <p:spPr bwMode="auto">
          <a:xfrm flipV="1">
            <a:off x="1876696" y="5999370"/>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„Netzpolitik.org“ (einfachgesetzliche Betrachtung)</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9" name="Rad 18"/>
          <p:cNvSpPr/>
          <p:nvPr/>
        </p:nvSpPr>
        <p:spPr bwMode="auto">
          <a:xfrm>
            <a:off x="237729" y="6046997"/>
            <a:ext cx="1656184" cy="1296143"/>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21" name="Rectangle 71"/>
          <p:cNvSpPr>
            <a:spLocks noChangeArrowheads="1"/>
          </p:cNvSpPr>
          <p:nvPr/>
        </p:nvSpPr>
        <p:spPr bwMode="auto">
          <a:xfrm>
            <a:off x="8449546" y="4918075"/>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Auskunft /</a:t>
            </a:r>
          </a:p>
        </p:txBody>
      </p:sp>
      <p:sp>
        <p:nvSpPr>
          <p:cNvPr id="22" name="Rectangle 73"/>
          <p:cNvSpPr>
            <a:spLocks noChangeArrowheads="1"/>
          </p:cNvSpPr>
          <p:nvPr/>
        </p:nvSpPr>
        <p:spPr bwMode="auto">
          <a:xfrm>
            <a:off x="8143158" y="5194300"/>
            <a:ext cx="1718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effectLst/>
                <a:latin typeface="Arial" panose="020B0604020202020204" pitchFamily="34" charset="0"/>
              </a:rPr>
              <a:t>ausnahmsweise </a:t>
            </a:r>
          </a:p>
        </p:txBody>
      </p:sp>
      <p:sp>
        <p:nvSpPr>
          <p:cNvPr id="23" name="Rectangle 74"/>
          <p:cNvSpPr>
            <a:spLocks noChangeArrowheads="1"/>
          </p:cNvSpPr>
          <p:nvPr/>
        </p:nvSpPr>
        <p:spPr bwMode="auto">
          <a:xfrm>
            <a:off x="8281271" y="5465763"/>
            <a:ext cx="1372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Akteneinsicht</a:t>
            </a:r>
          </a:p>
        </p:txBody>
      </p:sp>
    </p:spTree>
    <p:extLst>
      <p:ext uri="{BB962C8B-B14F-4D97-AF65-F5344CB8AC3E}">
        <p14:creationId xmlns:p14="http://schemas.microsoft.com/office/powerpoint/2010/main" val="4227494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smtClean="0">
                <a:solidFill>
                  <a:srgbClr val="000000"/>
                </a:solidFill>
                <a:latin typeface="Arial" panose="020B0604020202020204" pitchFamily="34" charset="0"/>
              </a:rPr>
              <a:t>RaVG </a:t>
            </a:r>
            <a:r>
              <a:rPr lang="de-DE" altLang="de-DE" sz="1400" dirty="0">
                <a:solidFill>
                  <a:srgbClr val="000000"/>
                </a:solidFill>
                <a:latin typeface="Arial" panose="020B0604020202020204" pitchFamily="34" charset="0"/>
              </a:rPr>
              <a:t>Dr. Philipp Wittmann (VG Karlsruhe / Wissenschaftlicher Mitarbeiter am BVerfG) – Informationszugangsansprüche gegen die Bundesanwaltschaft im System des </a:t>
            </a:r>
            <a:r>
              <a:rPr lang="de-DE" altLang="de-DE" sz="1400" dirty="0" smtClean="0">
                <a:solidFill>
                  <a:srgbClr val="000000"/>
                </a:solidFill>
                <a:latin typeface="Arial" panose="020B0604020202020204" pitchFamily="34" charset="0"/>
              </a:rPr>
              <a:t>Informationszugangsrechts</a:t>
            </a:r>
            <a:r>
              <a:rPr lang="de-DE" altLang="de-DE" sz="1400" dirty="0">
                <a:solidFill>
                  <a:srgbClr val="000000"/>
                </a:solidFill>
                <a:latin typeface="Arial" panose="020B0604020202020204" pitchFamily="34" charset="0"/>
              </a:rPr>
              <a:t/>
            </a:r>
            <a:br>
              <a:rPr lang="de-DE" altLang="de-DE" sz="1400" dirty="0">
                <a:solidFill>
                  <a:srgbClr val="000000"/>
                </a:solidFill>
                <a:latin typeface="Arial" panose="020B0604020202020204" pitchFamily="34" charset="0"/>
              </a:rPr>
            </a:br>
            <a:endParaRPr lang="de-DE" altLang="de-DE" sz="1400"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smtClean="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III. Informationszugangsansprüche gegen die Generalbundesanwaltschaft </a:t>
            </a: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 </a:t>
            </a: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Verfassungsrecht</a:t>
            </a:r>
          </a:p>
          <a:p>
            <a:pPr algn="ctr" hangingPunct="0">
              <a:spcAft>
                <a:spcPts val="1413"/>
              </a:spcAft>
              <a:buSzPct val="100000"/>
              <a:defRPr/>
            </a:pPr>
            <a:endParaRPr lang="de-DE" altLang="de-DE" sz="3200"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066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ClrTx/>
              <a:defRPr/>
            </a:pPr>
            <a:endParaRPr lang="de-DE" altLang="de-DE" sz="2400" b="1" dirty="0">
              <a:solidFill>
                <a:srgbClr val="000000"/>
              </a:solidFill>
              <a:latin typeface="Arial" panose="020B0604020202020204" pitchFamily="34" charset="0"/>
              <a:cs typeface="+mn-cs"/>
            </a:endParaRPr>
          </a:p>
          <a:p>
            <a:pPr hangingPunct="0">
              <a:spcAft>
                <a:spcPts val="1413"/>
              </a:spcAft>
              <a:buClrTx/>
              <a:defRPr/>
            </a:pPr>
            <a:endParaRPr lang="de-DE" altLang="de-DE" b="1" dirty="0" smtClean="0">
              <a:solidFill>
                <a:srgbClr val="000000"/>
              </a:solidFill>
              <a:latin typeface="Arial" panose="020B0604020202020204" pitchFamily="34" charset="0"/>
              <a:cs typeface="+mn-cs"/>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rgbClr val="000000"/>
                </a:solidFill>
                <a:latin typeface="Arial" panose="020B0604020202020204" pitchFamily="34" charset="0"/>
              </a:rPr>
              <a:t>Rechtsquellen der </a:t>
            </a:r>
            <a:r>
              <a:rPr lang="de-DE" altLang="de-DE" sz="2000" b="1" dirty="0" smtClean="0">
                <a:solidFill>
                  <a:srgbClr val="000000"/>
                </a:solidFill>
                <a:latin typeface="Arial" panose="020B0604020202020204" pitchFamily="34" charset="0"/>
              </a:rPr>
              <a:t>Informationszugangsrechte </a:t>
            </a:r>
            <a:endParaRPr lang="de-DE" altLang="de-DE" sz="2000" b="1" dirty="0">
              <a:solidFill>
                <a:srgbClr val="000000"/>
              </a:solidFill>
              <a:latin typeface="Arial" panose="020B0604020202020204" pitchFamily="34" charset="0"/>
            </a:endParaRPr>
          </a:p>
          <a:p>
            <a:pPr algn="ctr" hangingPunct="0">
              <a:buSzPct val="100000"/>
            </a:pPr>
            <a:endParaRPr lang="de-DE" altLang="de-DE" sz="1400" dirty="0">
              <a:solidFill>
                <a:srgbClr val="000000"/>
              </a:solidFill>
              <a:latin typeface="Arial" panose="020B0604020202020204" pitchFamily="34" charset="0"/>
            </a:endParaRPr>
          </a:p>
        </p:txBody>
      </p:sp>
      <p:sp>
        <p:nvSpPr>
          <p:cNvPr id="2" name="Ellipse 1"/>
          <p:cNvSpPr/>
          <p:nvPr/>
        </p:nvSpPr>
        <p:spPr bwMode="auto">
          <a:xfrm>
            <a:off x="4255442" y="3599817"/>
            <a:ext cx="1512168" cy="1584176"/>
          </a:xfrm>
          <a:prstGeom prst="ellipse">
            <a:avLst/>
          </a:prstGeom>
          <a:solidFill>
            <a:schemeClr val="tx1">
              <a:lumMod val="95000"/>
              <a:lumOff val="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lang="de-DE" dirty="0" smtClean="0"/>
              <a:t>einfaches Gesetzesrecht</a:t>
            </a: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3" name="Halbbogen 2"/>
          <p:cNvSpPr/>
          <p:nvPr/>
        </p:nvSpPr>
        <p:spPr bwMode="auto">
          <a:xfrm>
            <a:off x="3499358" y="2843733"/>
            <a:ext cx="3024336" cy="3096344"/>
          </a:xfrm>
          <a:prstGeom prst="blockArc">
            <a:avLst>
              <a:gd name="adj1" fmla="val 978"/>
              <a:gd name="adj2" fmla="val 0"/>
              <a:gd name="adj3" fmla="val 25000"/>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rPr>
              <a:t>Verfassungsrecht</a:t>
            </a:r>
          </a:p>
        </p:txBody>
      </p:sp>
    </p:spTree>
    <p:extLst>
      <p:ext uri="{BB962C8B-B14F-4D97-AF65-F5344CB8AC3E}">
        <p14:creationId xmlns:p14="http://schemas.microsoft.com/office/powerpoint/2010/main" val="2953068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„Zusammenarbeitsrichtlinie“</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2304008" y="895350"/>
            <a:ext cx="7271792" cy="2219257"/>
          </a:xfrm>
          <a:prstGeom prst="rect">
            <a:avLst/>
          </a:prstGeom>
          <a:noFill/>
          <a:ln>
            <a:noFill/>
          </a:ln>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cs typeface="+mn-cs"/>
              </a:rPr>
              <a:t>Zum 25. Jahrestag des Attentats auf Alfred Herrhausen bittet Journalist H. den GBA um Aus-</a:t>
            </a:r>
            <a:r>
              <a:rPr lang="de-DE" altLang="de-DE" sz="2400" dirty="0" err="1" smtClean="0">
                <a:solidFill>
                  <a:srgbClr val="000000"/>
                </a:solidFill>
                <a:latin typeface="Arial" panose="020B0604020202020204" pitchFamily="34" charset="0"/>
                <a:cs typeface="+mn-cs"/>
              </a:rPr>
              <a:t>künfte</a:t>
            </a:r>
            <a:r>
              <a:rPr lang="de-DE" altLang="de-DE" sz="2400" dirty="0" smtClean="0">
                <a:solidFill>
                  <a:srgbClr val="000000"/>
                </a:solidFill>
                <a:latin typeface="Arial" panose="020B0604020202020204" pitchFamily="34" charset="0"/>
                <a:cs typeface="+mn-cs"/>
              </a:rPr>
              <a:t> über die „Richtlinien </a:t>
            </a:r>
            <a:r>
              <a:rPr lang="de-DE" altLang="de-DE" sz="2400" dirty="0">
                <a:solidFill>
                  <a:srgbClr val="000000"/>
                </a:solidFill>
                <a:latin typeface="Arial" panose="020B0604020202020204" pitchFamily="34" charset="0"/>
                <a:cs typeface="+mn-cs"/>
              </a:rPr>
              <a:t>für die Zusammenarbeit der Verfassungsschutzbehörden, des </a:t>
            </a:r>
            <a:r>
              <a:rPr lang="de-DE" altLang="de-DE" sz="2400" dirty="0" smtClean="0">
                <a:solidFill>
                  <a:srgbClr val="000000"/>
                </a:solidFill>
                <a:latin typeface="Arial" panose="020B0604020202020204" pitchFamily="34" charset="0"/>
                <a:cs typeface="+mn-cs"/>
              </a:rPr>
              <a:t>BND, </a:t>
            </a:r>
            <a:r>
              <a:rPr lang="de-DE" altLang="de-DE" sz="2400" dirty="0">
                <a:solidFill>
                  <a:srgbClr val="000000"/>
                </a:solidFill>
                <a:latin typeface="Arial" panose="020B0604020202020204" pitchFamily="34" charset="0"/>
                <a:cs typeface="+mn-cs"/>
              </a:rPr>
              <a:t>des </a:t>
            </a:r>
            <a:r>
              <a:rPr lang="de-DE" altLang="de-DE" sz="2400" dirty="0" smtClean="0">
                <a:solidFill>
                  <a:srgbClr val="000000"/>
                </a:solidFill>
                <a:latin typeface="Arial" panose="020B0604020202020204" pitchFamily="34" charset="0"/>
                <a:cs typeface="+mn-cs"/>
              </a:rPr>
              <a:t>MAD, </a:t>
            </a:r>
            <a:r>
              <a:rPr lang="de-DE" altLang="de-DE" sz="2400" dirty="0">
                <a:solidFill>
                  <a:srgbClr val="000000"/>
                </a:solidFill>
                <a:latin typeface="Arial" panose="020B0604020202020204" pitchFamily="34" charset="0"/>
                <a:cs typeface="+mn-cs"/>
              </a:rPr>
              <a:t>der Polizei und der Strafverfolgungsbehörden in </a:t>
            </a:r>
            <a:r>
              <a:rPr lang="de-DE" altLang="de-DE" sz="2400" dirty="0" smtClean="0">
                <a:solidFill>
                  <a:srgbClr val="000000"/>
                </a:solidFill>
                <a:latin typeface="Arial" panose="020B0604020202020204" pitchFamily="34" charset="0"/>
                <a:cs typeface="+mn-cs"/>
              </a:rPr>
              <a:t>Staatsschutzangelegenheiten“.</a:t>
            </a:r>
            <a:endParaRPr lang="de-DE" altLang="de-DE" sz="2400" dirty="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503238" y="3541982"/>
            <a:ext cx="7271792" cy="1512703"/>
          </a:xfrm>
          <a:prstGeom prst="rect">
            <a:avLst/>
          </a:prstGeom>
          <a:noFill/>
          <a:ln>
            <a:noFill/>
          </a:ln>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cs typeface="+mn-cs"/>
              </a:rPr>
              <a:t>Die Pressestelle des GBA lehnt die Erteilung von Auskünften ab, da hierfür der (dem Journalisten unbekannte) Richtliniengeber zuständig sei.</a:t>
            </a:r>
            <a:endParaRPr lang="de-DE" altLang="de-DE" sz="2400" dirty="0" smtClean="0">
              <a:solidFill>
                <a:srgbClr val="000000"/>
              </a:solidFill>
              <a:latin typeface="Arial" panose="020B0604020202020204" pitchFamily="34" charset="0"/>
            </a:endParaRPr>
          </a:p>
        </p:txBody>
      </p:sp>
      <p:sp>
        <p:nvSpPr>
          <p:cNvPr id="9" name="Text Box 2"/>
          <p:cNvSpPr txBox="1">
            <a:spLocks noChangeArrowheads="1"/>
          </p:cNvSpPr>
          <p:nvPr/>
        </p:nvSpPr>
        <p:spPr bwMode="auto">
          <a:xfrm>
            <a:off x="2030413" y="5482061"/>
            <a:ext cx="7489402" cy="1801917"/>
          </a:xfrm>
          <a:prstGeom prst="rect">
            <a:avLst/>
          </a:prstGeom>
          <a:noFill/>
          <a:ln>
            <a:noFill/>
          </a:ln>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rPr>
              <a:t>Am 14. Dezember 2014 beantragt H. Eilrechtsschutz beim Verwaltungsgericht Karlsruhe. </a:t>
            </a:r>
            <a:endParaRPr lang="de-DE" altLang="de-DE" sz="2400" dirty="0">
              <a:solidFill>
                <a:srgbClr val="000000"/>
              </a:solidFill>
              <a:latin typeface="Arial" panose="020B0604020202020204" pitchFamily="34" charset="0"/>
              <a:cs typeface="+mn-cs"/>
            </a:endParaRPr>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5800" y="3542941"/>
            <a:ext cx="1620000" cy="1510786"/>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165" y="5483978"/>
            <a:ext cx="1290000" cy="1800000"/>
          </a:xfrm>
          <a:prstGeom prst="rect">
            <a:avLst/>
          </a:prstGeom>
        </p:spPr>
      </p:pic>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180" y="895350"/>
            <a:ext cx="1620000" cy="2219257"/>
          </a:xfrm>
          <a:prstGeom prst="rect">
            <a:avLst/>
          </a:prstGeom>
        </p:spPr>
      </p:pic>
      <p:sp>
        <p:nvSpPr>
          <p:cNvPr id="14" name="Textfeld 13"/>
          <p:cNvSpPr txBox="1"/>
          <p:nvPr/>
        </p:nvSpPr>
        <p:spPr>
          <a:xfrm rot="5400000">
            <a:off x="-889269" y="1746563"/>
            <a:ext cx="2225647" cy="523220"/>
          </a:xfrm>
          <a:prstGeom prst="rect">
            <a:avLst/>
          </a:prstGeom>
          <a:noFill/>
        </p:spPr>
        <p:txBody>
          <a:bodyPr wrap="square" rtlCol="0">
            <a:spAutoFit/>
          </a:bodyPr>
          <a:lstStyle/>
          <a:p>
            <a:r>
              <a:rPr lang="en-US" sz="1400" b="1" dirty="0" smtClean="0">
                <a:solidFill>
                  <a:schemeClr val="bg1">
                    <a:lumMod val="65000"/>
                  </a:schemeClr>
                </a:solidFill>
              </a:rPr>
              <a:t>Dt. Bank / Wolfgang v. </a:t>
            </a:r>
            <a:r>
              <a:rPr lang="en-US" sz="1400" b="1" dirty="0" err="1" smtClean="0">
                <a:solidFill>
                  <a:schemeClr val="bg1">
                    <a:lumMod val="65000"/>
                  </a:schemeClr>
                </a:solidFill>
              </a:rPr>
              <a:t>Brauchitsch</a:t>
            </a:r>
            <a:r>
              <a:rPr lang="en-US" sz="1400" b="1" dirty="0" smtClean="0">
                <a:solidFill>
                  <a:schemeClr val="bg1">
                    <a:lumMod val="65000"/>
                  </a:schemeClr>
                </a:solidFill>
              </a:rPr>
              <a:t> (</a:t>
            </a:r>
            <a:r>
              <a:rPr lang="en-US" sz="1400" b="1" dirty="0" err="1" smtClean="0">
                <a:solidFill>
                  <a:schemeClr val="bg1">
                    <a:lumMod val="65000"/>
                  </a:schemeClr>
                </a:solidFill>
              </a:rPr>
              <a:t>Foto</a:t>
            </a:r>
            <a:r>
              <a:rPr lang="en-US" sz="1400" b="1" dirty="0" smtClean="0">
                <a:solidFill>
                  <a:schemeClr val="bg1">
                    <a:lumMod val="65000"/>
                  </a:schemeClr>
                </a:solidFill>
              </a:rPr>
              <a:t>)</a:t>
            </a:r>
            <a:endParaRPr lang="de-DE" sz="1400" dirty="0">
              <a:solidFill>
                <a:schemeClr val="bg1">
                  <a:lumMod val="65000"/>
                </a:schemeClr>
              </a:solidFill>
            </a:endParaRPr>
          </a:p>
        </p:txBody>
      </p:sp>
    </p:spTree>
    <p:extLst>
      <p:ext uri="{BB962C8B-B14F-4D97-AF65-F5344CB8AC3E}">
        <p14:creationId xmlns:p14="http://schemas.microsoft.com/office/powerpoint/2010/main" val="455730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„Zusammenarbeitsrichtlinie“ (</a:t>
            </a:r>
            <a:r>
              <a:rPr lang="de-DE" altLang="de-DE" sz="2000" b="1" u="sng" dirty="0" smtClean="0">
                <a:solidFill>
                  <a:srgbClr val="000000"/>
                </a:solidFill>
                <a:latin typeface="Arial" panose="020B0604020202020204" pitchFamily="34" charset="0"/>
              </a:rPr>
              <a:t>einfachgesetzliche</a:t>
            </a:r>
            <a:r>
              <a:rPr lang="de-DE" altLang="de-DE" sz="2000" b="1" dirty="0" smtClean="0">
                <a:solidFill>
                  <a:srgbClr val="000000"/>
                </a:solidFill>
                <a:latin typeface="Arial" panose="020B0604020202020204" pitchFamily="34" charset="0"/>
              </a:rPr>
              <a:t> Betrachtung)</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3035326398"/>
              </p:ext>
            </p:extLst>
          </p:nvPr>
        </p:nvGraphicFramePr>
        <p:xfrm>
          <a:off x="215777" y="895351"/>
          <a:ext cx="9649071" cy="6484938"/>
        </p:xfrm>
        <a:graphic>
          <a:graphicData uri="http://schemas.openxmlformats.org/drawingml/2006/table">
            <a:tbl>
              <a:tblPr firstRow="1" firstCol="1" bandRow="1">
                <a:tableStyleId>{93296810-A885-4BE3-A3E7-6D5BEEA58F35}</a:tableStyleId>
              </a:tblPr>
              <a:tblGrid>
                <a:gridCol w="1690089">
                  <a:extLst>
                    <a:ext uri="{9D8B030D-6E8A-4147-A177-3AD203B41FA5}">
                      <a16:colId xmlns:a16="http://schemas.microsoft.com/office/drawing/2014/main" val="3666401290"/>
                    </a:ext>
                  </a:extLst>
                </a:gridCol>
                <a:gridCol w="2169540">
                  <a:extLst>
                    <a:ext uri="{9D8B030D-6E8A-4147-A177-3AD203B41FA5}">
                      <a16:colId xmlns:a16="http://schemas.microsoft.com/office/drawing/2014/main" val="1846558616"/>
                    </a:ext>
                  </a:extLst>
                </a:gridCol>
                <a:gridCol w="1929814">
                  <a:extLst>
                    <a:ext uri="{9D8B030D-6E8A-4147-A177-3AD203B41FA5}">
                      <a16:colId xmlns:a16="http://schemas.microsoft.com/office/drawing/2014/main" val="2271122520"/>
                    </a:ext>
                  </a:extLst>
                </a:gridCol>
                <a:gridCol w="1987420">
                  <a:extLst>
                    <a:ext uri="{9D8B030D-6E8A-4147-A177-3AD203B41FA5}">
                      <a16:colId xmlns:a16="http://schemas.microsoft.com/office/drawing/2014/main" val="3241048156"/>
                    </a:ext>
                  </a:extLst>
                </a:gridCol>
                <a:gridCol w="1872208">
                  <a:extLst>
                    <a:ext uri="{9D8B030D-6E8A-4147-A177-3AD203B41FA5}">
                      <a16:colId xmlns:a16="http://schemas.microsoft.com/office/drawing/2014/main" val="2379626776"/>
                    </a:ext>
                  </a:extLst>
                </a:gridCol>
              </a:tblGrid>
              <a:tr h="965842">
                <a:tc>
                  <a:txBody>
                    <a:bodyPr/>
                    <a:lstStyle/>
                    <a:p>
                      <a:endParaRPr lang="de-DE" dirty="0"/>
                    </a:p>
                  </a:txBody>
                  <a:tcPr anchor="ctr">
                    <a:solidFill>
                      <a:schemeClr val="bg1">
                        <a:lumMod val="65000"/>
                      </a:schemeClr>
                    </a:solidFill>
                  </a:tcPr>
                </a:tc>
                <a:tc>
                  <a:txBody>
                    <a:bodyPr/>
                    <a:lstStyle/>
                    <a:p>
                      <a:pPr algn="ctr"/>
                      <a:r>
                        <a:rPr lang="de-DE" dirty="0" smtClean="0">
                          <a:solidFill>
                            <a:schemeClr val="tx1"/>
                          </a:solidFill>
                        </a:rPr>
                        <a:t>Zweck</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Voraussetzung</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Versagungs-gründe</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Form des</a:t>
                      </a:r>
                      <a:r>
                        <a:rPr lang="de-DE" baseline="0" dirty="0" smtClean="0">
                          <a:solidFill>
                            <a:schemeClr val="tx1"/>
                          </a:solidFill>
                        </a:rPr>
                        <a:t> Zugangs</a:t>
                      </a:r>
                      <a:endParaRPr lang="de-DE" dirty="0">
                        <a:solidFill>
                          <a:schemeClr val="tx1"/>
                        </a:solidFill>
                      </a:endParaRPr>
                    </a:p>
                  </a:txBody>
                  <a:tcPr anchor="ctr">
                    <a:solidFill>
                      <a:schemeClr val="bg1">
                        <a:lumMod val="65000"/>
                      </a:schemeClr>
                    </a:solidFill>
                  </a:tcPr>
                </a:tc>
                <a:extLst>
                  <a:ext uri="{0D108BD9-81ED-4DB2-BD59-A6C34878D82A}">
                    <a16:rowId xmlns:a16="http://schemas.microsoft.com/office/drawing/2014/main" val="2145664742"/>
                  </a:ext>
                </a:extLst>
              </a:tr>
              <a:tr h="1379774">
                <a:tc>
                  <a:txBody>
                    <a:bodyPr/>
                    <a:lstStyle/>
                    <a:p>
                      <a:pPr algn="ctr"/>
                      <a:r>
                        <a:rPr lang="de-DE" dirty="0" smtClean="0">
                          <a:solidFill>
                            <a:schemeClr val="tx1"/>
                          </a:solidFill>
                        </a:rPr>
                        <a:t>verfahrens-bezogene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verfahrensintern</a:t>
                      </a:r>
                      <a:endParaRPr lang="de-DE" dirty="0"/>
                    </a:p>
                  </a:txBody>
                  <a:tcPr anchor="ctr"/>
                </a:tc>
                <a:tc>
                  <a:txBody>
                    <a:bodyPr/>
                    <a:lstStyle/>
                    <a:p>
                      <a:pPr algn="ctr"/>
                      <a:r>
                        <a:rPr lang="de-DE" dirty="0" smtClean="0"/>
                        <a:t>Verfahrens-beteiligter</a:t>
                      </a:r>
                      <a:endParaRPr lang="de-DE" dirty="0"/>
                    </a:p>
                  </a:txBody>
                  <a:tcPr anchor="ctr"/>
                </a:tc>
                <a:tc>
                  <a:txBody>
                    <a:bodyPr/>
                    <a:lstStyle/>
                    <a:p>
                      <a:pPr algn="ctr"/>
                      <a:r>
                        <a:rPr lang="de-DE" dirty="0" smtClean="0"/>
                        <a:t>i.d.R. keine / nur ausnahmsweise</a:t>
                      </a:r>
                      <a:endParaRPr lang="de-DE" dirty="0"/>
                    </a:p>
                  </a:txBody>
                  <a:tcPr anchor="ctr"/>
                </a:tc>
                <a:tc>
                  <a:txBody>
                    <a:bodyPr/>
                    <a:lstStyle/>
                    <a:p>
                      <a:pPr algn="ctr"/>
                      <a:r>
                        <a:rPr lang="de-DE" dirty="0" smtClean="0"/>
                        <a:t>Akteneinsicht</a:t>
                      </a:r>
                      <a:endParaRPr lang="de-DE" dirty="0"/>
                    </a:p>
                  </a:txBody>
                  <a:tcPr anchor="ctr"/>
                </a:tc>
                <a:extLst>
                  <a:ext uri="{0D108BD9-81ED-4DB2-BD59-A6C34878D82A}">
                    <a16:rowId xmlns:a16="http://schemas.microsoft.com/office/drawing/2014/main" val="3362141655"/>
                  </a:ext>
                </a:extLst>
              </a:tr>
              <a:tr h="1379774">
                <a:tc>
                  <a:txBody>
                    <a:bodyPr/>
                    <a:lstStyle/>
                    <a:p>
                      <a:pPr algn="ctr"/>
                      <a:r>
                        <a:rPr lang="de-DE" dirty="0" smtClean="0">
                          <a:solidFill>
                            <a:schemeClr val="tx1"/>
                          </a:solidFill>
                        </a:rPr>
                        <a:t>institutionell</a:t>
                      </a:r>
                      <a:r>
                        <a:rPr lang="de-DE" baseline="0" dirty="0" smtClean="0">
                          <a:solidFill>
                            <a:schemeClr val="tx1"/>
                          </a:solidFill>
                        </a:rPr>
                        <a:t>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verfahrensextern</a:t>
                      </a:r>
                      <a:endParaRPr lang="de-DE" dirty="0"/>
                    </a:p>
                  </a:txBody>
                  <a:tcPr anchor="ctr"/>
                </a:tc>
                <a:tc>
                  <a:txBody>
                    <a:bodyPr/>
                    <a:lstStyle/>
                    <a:p>
                      <a:pPr algn="ctr"/>
                      <a:r>
                        <a:rPr lang="de-DE" dirty="0" smtClean="0"/>
                        <a:t>institutionelle Anbindung</a:t>
                      </a:r>
                      <a:endParaRPr lang="de-DE" dirty="0"/>
                    </a:p>
                  </a:txBody>
                  <a:tcPr anchor="ctr"/>
                </a:tc>
                <a:tc>
                  <a:txBody>
                    <a:bodyPr/>
                    <a:lstStyle/>
                    <a:p>
                      <a:pPr algn="ctr"/>
                      <a:r>
                        <a:rPr lang="de-DE" dirty="0" smtClean="0"/>
                        <a:t>(teilweise) Abwägung mit Geheimhaltungs-</a:t>
                      </a:r>
                      <a:r>
                        <a:rPr lang="de-DE" dirty="0" err="1" smtClean="0"/>
                        <a:t>interessen</a:t>
                      </a:r>
                      <a:endParaRPr lang="de-DE" dirty="0"/>
                    </a:p>
                  </a:txBody>
                  <a:tcPr anchor="ctr"/>
                </a:tc>
                <a:tc>
                  <a:txBody>
                    <a:bodyPr/>
                    <a:lstStyle/>
                    <a:p>
                      <a:pPr algn="ctr"/>
                      <a:r>
                        <a:rPr lang="de-DE" dirty="0" smtClean="0"/>
                        <a:t>Auskunft</a:t>
                      </a:r>
                      <a:r>
                        <a:rPr lang="de-DE" baseline="0" dirty="0" smtClean="0"/>
                        <a:t> / ausnahmsweise Akteneinsicht</a:t>
                      </a:r>
                      <a:endParaRPr lang="de-DE" dirty="0"/>
                    </a:p>
                  </a:txBody>
                  <a:tcPr anchor="ctr"/>
                </a:tc>
                <a:extLst>
                  <a:ext uri="{0D108BD9-81ED-4DB2-BD59-A6C34878D82A}">
                    <a16:rowId xmlns:a16="http://schemas.microsoft.com/office/drawing/2014/main" val="2919490627"/>
                  </a:ext>
                </a:extLst>
              </a:tr>
              <a:tr h="1379774">
                <a:tc>
                  <a:txBody>
                    <a:bodyPr/>
                    <a:lstStyle/>
                    <a:p>
                      <a:pPr algn="ctr"/>
                      <a:r>
                        <a:rPr lang="de-DE" dirty="0" smtClean="0">
                          <a:solidFill>
                            <a:schemeClr val="bg1">
                              <a:lumMod val="50000"/>
                            </a:schemeClr>
                          </a:solidFill>
                        </a:rPr>
                        <a:t>sachlich gebundene Ansprüche</a:t>
                      </a:r>
                      <a:endParaRPr lang="de-DE" dirty="0">
                        <a:solidFill>
                          <a:schemeClr val="bg1">
                            <a:lumMod val="50000"/>
                          </a:schemeClr>
                        </a:solidFill>
                      </a:endParaRPr>
                    </a:p>
                  </a:txBody>
                  <a:tcPr anchor="ctr">
                    <a:solidFill>
                      <a:schemeClr val="bg1">
                        <a:lumMod val="65000"/>
                      </a:schemeClr>
                    </a:solidFill>
                  </a:tcPr>
                </a:tc>
                <a:tc>
                  <a:txBody>
                    <a:bodyPr/>
                    <a:lstStyle/>
                    <a:p>
                      <a:pPr algn="ctr"/>
                      <a:r>
                        <a:rPr lang="de-DE" dirty="0" smtClean="0">
                          <a:solidFill>
                            <a:schemeClr val="bg1">
                              <a:lumMod val="50000"/>
                            </a:schemeClr>
                          </a:solidFill>
                        </a:rPr>
                        <a:t>verfahrensextern</a:t>
                      </a:r>
                      <a:endParaRPr lang="de-DE" dirty="0">
                        <a:solidFill>
                          <a:schemeClr val="bg1">
                            <a:lumMod val="50000"/>
                          </a:schemeClr>
                        </a:solidFill>
                      </a:endParaRPr>
                    </a:p>
                  </a:txBody>
                  <a:tcPr anchor="ctr"/>
                </a:tc>
                <a:tc>
                  <a:txBody>
                    <a:bodyPr/>
                    <a:lstStyle/>
                    <a:p>
                      <a:pPr algn="ctr"/>
                      <a:r>
                        <a:rPr lang="de-DE" dirty="0" smtClean="0">
                          <a:solidFill>
                            <a:schemeClr val="bg1">
                              <a:lumMod val="50000"/>
                            </a:schemeClr>
                          </a:solidFill>
                        </a:rPr>
                        <a:t>berechtigtes</a:t>
                      </a:r>
                      <a:r>
                        <a:rPr lang="de-DE" baseline="0" dirty="0" smtClean="0">
                          <a:solidFill>
                            <a:schemeClr val="bg1">
                              <a:lumMod val="50000"/>
                            </a:schemeClr>
                          </a:solidFill>
                        </a:rPr>
                        <a:t> Sonderinteresse</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chemeClr val="bg1">
                              <a:lumMod val="50000"/>
                            </a:schemeClr>
                          </a:solidFill>
                        </a:rPr>
                        <a:t>Abwägung mit Geheimhaltungs-</a:t>
                      </a:r>
                      <a:r>
                        <a:rPr lang="de-DE" dirty="0" err="1" smtClean="0">
                          <a:solidFill>
                            <a:schemeClr val="bg1">
                              <a:lumMod val="50000"/>
                            </a:schemeClr>
                          </a:solidFill>
                        </a:rPr>
                        <a:t>interessen</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a:solidFill>
                          <a:schemeClr val="bg1">
                            <a:lumMod val="50000"/>
                          </a:schemeClr>
                        </a:solidFill>
                      </a:endParaRPr>
                    </a:p>
                  </a:txBody>
                  <a:tcPr anchor="ctr"/>
                </a:tc>
                <a:extLst>
                  <a:ext uri="{0D108BD9-81ED-4DB2-BD59-A6C34878D82A}">
                    <a16:rowId xmlns:a16="http://schemas.microsoft.com/office/drawing/2014/main" val="289796716"/>
                  </a:ext>
                </a:extLst>
              </a:tr>
              <a:tr h="1379774">
                <a:tc>
                  <a:txBody>
                    <a:bodyPr/>
                    <a:lstStyle/>
                    <a:p>
                      <a:pPr algn="ctr"/>
                      <a:r>
                        <a:rPr lang="de-DE" dirty="0" smtClean="0">
                          <a:solidFill>
                            <a:schemeClr val="bg1">
                              <a:lumMod val="50000"/>
                            </a:schemeClr>
                          </a:solidFill>
                        </a:rPr>
                        <a:t>Jedermann-ansprüche</a:t>
                      </a:r>
                      <a:endParaRPr lang="de-DE" dirty="0">
                        <a:solidFill>
                          <a:schemeClr val="bg1">
                            <a:lumMod val="50000"/>
                          </a:schemeClr>
                        </a:solidFill>
                      </a:endParaRPr>
                    </a:p>
                  </a:txBody>
                  <a:tcPr anchor="ctr">
                    <a:solidFill>
                      <a:schemeClr val="bg1">
                        <a:lumMod val="65000"/>
                      </a:schemeClr>
                    </a:solidFill>
                  </a:tcPr>
                </a:tc>
                <a:tc>
                  <a:txBody>
                    <a:bodyPr/>
                    <a:lstStyle/>
                    <a:p>
                      <a:pPr algn="ctr"/>
                      <a:r>
                        <a:rPr lang="de-DE" dirty="0" smtClean="0">
                          <a:solidFill>
                            <a:schemeClr val="bg1">
                              <a:lumMod val="50000"/>
                            </a:schemeClr>
                          </a:solidFill>
                        </a:rPr>
                        <a:t>keiner</a:t>
                      </a:r>
                      <a:r>
                        <a:rPr lang="de-DE" baseline="0" dirty="0" smtClean="0">
                          <a:solidFill>
                            <a:schemeClr val="bg1">
                              <a:lumMod val="50000"/>
                            </a:schemeClr>
                          </a:solidFill>
                        </a:rPr>
                        <a:t>  („</a:t>
                      </a:r>
                      <a:r>
                        <a:rPr lang="de-DE" dirty="0" smtClean="0">
                          <a:solidFill>
                            <a:schemeClr val="bg1">
                              <a:lumMod val="50000"/>
                            </a:schemeClr>
                          </a:solidFill>
                        </a:rPr>
                        <a:t>Transparenz“)</a:t>
                      </a:r>
                      <a:endParaRPr lang="de-DE" dirty="0">
                        <a:solidFill>
                          <a:schemeClr val="bg1">
                            <a:lumMod val="50000"/>
                          </a:schemeClr>
                        </a:solidFill>
                      </a:endParaRPr>
                    </a:p>
                  </a:txBody>
                  <a:tcPr anchor="ctr"/>
                </a:tc>
                <a:tc>
                  <a:txBody>
                    <a:bodyPr/>
                    <a:lstStyle/>
                    <a:p>
                      <a:pPr algn="ctr"/>
                      <a:r>
                        <a:rPr lang="de-DE" dirty="0" smtClean="0">
                          <a:solidFill>
                            <a:schemeClr val="bg1">
                              <a:lumMod val="50000"/>
                            </a:schemeClr>
                          </a:solidFill>
                        </a:rPr>
                        <a:t>keine</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bg1">
                              <a:lumMod val="50000"/>
                            </a:schemeClr>
                          </a:solidFill>
                        </a:rPr>
                        <a:t>abwägungsfeste </a:t>
                      </a:r>
                      <a:r>
                        <a:rPr lang="de-DE" sz="1600" baseline="0" dirty="0" smtClean="0">
                          <a:solidFill>
                            <a:schemeClr val="bg1">
                              <a:lumMod val="50000"/>
                            </a:schemeClr>
                          </a:solidFill>
                        </a:rPr>
                        <a:t>Geheimhaltungs-gründe</a:t>
                      </a:r>
                      <a:r>
                        <a:rPr lang="de-DE" sz="1600" dirty="0" smtClean="0">
                          <a:solidFill>
                            <a:schemeClr val="bg1">
                              <a:lumMod val="50000"/>
                            </a:schemeClr>
                          </a:solidFill>
                        </a:rPr>
                        <a:t> / Abwägung mit</a:t>
                      </a:r>
                      <a:r>
                        <a:rPr lang="de-DE" sz="1600" baseline="0" dirty="0" smtClean="0">
                          <a:solidFill>
                            <a:schemeClr val="bg1">
                              <a:lumMod val="50000"/>
                            </a:schemeClr>
                          </a:solidFill>
                        </a:rPr>
                        <a:t> Persönlichkeits-recht d. Betroffenen</a:t>
                      </a:r>
                      <a:endParaRPr lang="de-DE" sz="1600" dirty="0">
                        <a:solidFill>
                          <a:schemeClr val="bg1">
                            <a:lumMod val="50000"/>
                          </a:schemeClr>
                        </a:solidFill>
                      </a:endParaRPr>
                    </a:p>
                  </a:txBody>
                  <a:tcPr anchor="ctr"/>
                </a:tc>
                <a:tc>
                  <a:txBody>
                    <a:bodyPr/>
                    <a:lstStyle/>
                    <a:p>
                      <a:pPr algn="ctr"/>
                      <a:r>
                        <a:rPr lang="de-DE" dirty="0" smtClean="0">
                          <a:solidFill>
                            <a:schemeClr val="bg1">
                              <a:lumMod val="50000"/>
                            </a:schemeClr>
                          </a:solidFill>
                        </a:rPr>
                        <a:t>Akteneinsicht</a:t>
                      </a:r>
                      <a:r>
                        <a:rPr lang="de-DE" baseline="0" dirty="0" smtClean="0">
                          <a:solidFill>
                            <a:schemeClr val="bg1">
                              <a:lumMod val="50000"/>
                            </a:schemeClr>
                          </a:solidFill>
                        </a:rPr>
                        <a:t> / Auskunft</a:t>
                      </a:r>
                      <a:endParaRPr lang="de-DE" dirty="0">
                        <a:solidFill>
                          <a:schemeClr val="bg1">
                            <a:lumMod val="50000"/>
                          </a:schemeClr>
                        </a:solidFill>
                      </a:endParaRPr>
                    </a:p>
                  </a:txBody>
                  <a:tcPr anchor="ctr"/>
                </a:tc>
                <a:extLst>
                  <a:ext uri="{0D108BD9-81ED-4DB2-BD59-A6C34878D82A}">
                    <a16:rowId xmlns:a16="http://schemas.microsoft.com/office/drawing/2014/main" val="2267743801"/>
                  </a:ext>
                </a:extLst>
              </a:tr>
            </a:tbl>
          </a:graphicData>
        </a:graphic>
      </p:graphicFrame>
      <p:cxnSp>
        <p:nvCxnSpPr>
          <p:cNvPr id="5" name="Gerader Verbinder 4"/>
          <p:cNvCxnSpPr/>
          <p:nvPr/>
        </p:nvCxnSpPr>
        <p:spPr bwMode="auto">
          <a:xfrm>
            <a:off x="1871960" y="1907629"/>
            <a:ext cx="7992888" cy="1296144"/>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p:cNvCxnSpPr/>
          <p:nvPr/>
        </p:nvCxnSpPr>
        <p:spPr bwMode="auto">
          <a:xfrm flipV="1">
            <a:off x="1871960" y="1860003"/>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r Verbinder 12"/>
          <p:cNvCxnSpPr/>
          <p:nvPr/>
        </p:nvCxnSpPr>
        <p:spPr bwMode="auto">
          <a:xfrm>
            <a:off x="1883856" y="3254276"/>
            <a:ext cx="7971496" cy="1367008"/>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p:cNvCxnSpPr/>
          <p:nvPr/>
        </p:nvCxnSpPr>
        <p:spPr bwMode="auto">
          <a:xfrm flipV="1">
            <a:off x="1907064" y="3287713"/>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feld 1"/>
          <p:cNvSpPr txBox="1"/>
          <p:nvPr/>
        </p:nvSpPr>
        <p:spPr>
          <a:xfrm>
            <a:off x="545476" y="2829784"/>
            <a:ext cx="1008682" cy="2215991"/>
          </a:xfrm>
          <a:prstGeom prst="rect">
            <a:avLst/>
          </a:prstGeom>
          <a:noFill/>
        </p:spPr>
        <p:txBody>
          <a:bodyPr wrap="square" rtlCol="0">
            <a:spAutoFit/>
          </a:bodyPr>
          <a:lstStyle/>
          <a:p>
            <a:r>
              <a:rPr lang="de-DE" sz="13800" dirty="0" smtClean="0">
                <a:solidFill>
                  <a:srgbClr val="0070C0"/>
                </a:solidFill>
              </a:rPr>
              <a:t>?</a:t>
            </a:r>
            <a:endParaRPr lang="de-DE" sz="13800" dirty="0">
              <a:solidFill>
                <a:srgbClr val="0070C0"/>
              </a:solidFill>
            </a:endParaRPr>
          </a:p>
        </p:txBody>
      </p:sp>
      <p:sp>
        <p:nvSpPr>
          <p:cNvPr id="11" name="Rectangle 71"/>
          <p:cNvSpPr>
            <a:spLocks noChangeArrowheads="1"/>
          </p:cNvSpPr>
          <p:nvPr/>
        </p:nvSpPr>
        <p:spPr bwMode="auto">
          <a:xfrm>
            <a:off x="8449546" y="4918075"/>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bg1">
                    <a:lumMod val="50000"/>
                  </a:schemeClr>
                </a:solidFill>
                <a:effectLst/>
                <a:latin typeface="Arial" panose="020B0604020202020204" pitchFamily="34" charset="0"/>
              </a:rPr>
              <a:t>Auskunft /</a:t>
            </a:r>
          </a:p>
        </p:txBody>
      </p:sp>
      <p:sp>
        <p:nvSpPr>
          <p:cNvPr id="12" name="Rectangle 73"/>
          <p:cNvSpPr>
            <a:spLocks noChangeArrowheads="1"/>
          </p:cNvSpPr>
          <p:nvPr/>
        </p:nvSpPr>
        <p:spPr bwMode="auto">
          <a:xfrm>
            <a:off x="8143158" y="5194300"/>
            <a:ext cx="1718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bg1">
                    <a:lumMod val="50000"/>
                  </a:schemeClr>
                </a:solidFill>
                <a:effectLst/>
                <a:latin typeface="Arial" panose="020B0604020202020204" pitchFamily="34" charset="0"/>
              </a:rPr>
              <a:t>ausnahmsweise </a:t>
            </a:r>
          </a:p>
        </p:txBody>
      </p:sp>
      <p:sp>
        <p:nvSpPr>
          <p:cNvPr id="16" name="Rectangle 74"/>
          <p:cNvSpPr>
            <a:spLocks noChangeArrowheads="1"/>
          </p:cNvSpPr>
          <p:nvPr/>
        </p:nvSpPr>
        <p:spPr bwMode="auto">
          <a:xfrm>
            <a:off x="8281271" y="5465763"/>
            <a:ext cx="1372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bg1">
                    <a:lumMod val="50000"/>
                  </a:schemeClr>
                </a:solidFill>
                <a:effectLst/>
                <a:latin typeface="Arial" panose="020B0604020202020204" pitchFamily="34" charset="0"/>
              </a:rPr>
              <a:t>Akteneinsicht</a:t>
            </a:r>
          </a:p>
        </p:txBody>
      </p:sp>
    </p:spTree>
    <p:extLst>
      <p:ext uri="{BB962C8B-B14F-4D97-AF65-F5344CB8AC3E}">
        <p14:creationId xmlns:p14="http://schemas.microsoft.com/office/powerpoint/2010/main" val="3731552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rgbClr val="000000"/>
                </a:solidFill>
                <a:latin typeface="Arial" panose="020B0604020202020204" pitchFamily="34" charset="0"/>
              </a:rPr>
              <a:t>Art. 5  Grundgesetz – </a:t>
            </a:r>
            <a:r>
              <a:rPr lang="de-DE" altLang="de-DE" sz="2000" b="1" dirty="0" smtClean="0">
                <a:solidFill>
                  <a:srgbClr val="000000"/>
                </a:solidFill>
                <a:latin typeface="Arial" panose="020B0604020202020204" pitchFamily="34" charset="0"/>
              </a:rPr>
              <a:t>Pressefreiheit</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smtClean="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a:solidFill>
                  <a:srgbClr val="000000"/>
                </a:solidFill>
                <a:latin typeface="Arial" panose="020B0604020202020204" pitchFamily="34" charset="0"/>
                <a:cs typeface="+mn-cs"/>
              </a:rPr>
              <a:t>(1) </a:t>
            </a:r>
            <a:r>
              <a:rPr lang="de-DE" altLang="de-DE" sz="2000" dirty="0" smtClean="0">
                <a:solidFill>
                  <a:srgbClr val="000000"/>
                </a:solidFill>
                <a:latin typeface="Arial" panose="020B0604020202020204" pitchFamily="34" charset="0"/>
                <a:cs typeface="+mn-cs"/>
              </a:rPr>
              <a:t>[…]. </a:t>
            </a:r>
            <a:r>
              <a:rPr lang="de-DE" altLang="de-DE" sz="2000" b="1" dirty="0" smtClean="0">
                <a:solidFill>
                  <a:srgbClr val="000000"/>
                </a:solidFill>
                <a:latin typeface="Arial" panose="020B0604020202020204" pitchFamily="34" charset="0"/>
                <a:cs typeface="+mn-cs"/>
              </a:rPr>
              <a:t>Die </a:t>
            </a:r>
            <a:r>
              <a:rPr lang="de-DE" altLang="de-DE" sz="2000" b="1" dirty="0">
                <a:solidFill>
                  <a:srgbClr val="000000"/>
                </a:solidFill>
                <a:latin typeface="Arial" panose="020B0604020202020204" pitchFamily="34" charset="0"/>
                <a:cs typeface="+mn-cs"/>
              </a:rPr>
              <a:t>Pressefreiheit und die Freiheit der Berichterstattung durch Rundfunk und Film werden gewährleistet. </a:t>
            </a:r>
            <a:r>
              <a:rPr lang="de-DE" altLang="de-DE" sz="2000" dirty="0" smtClean="0">
                <a:solidFill>
                  <a:srgbClr val="000000"/>
                </a:solidFill>
                <a:latin typeface="Arial" panose="020B0604020202020204" pitchFamily="34" charset="0"/>
                <a:cs typeface="+mn-cs"/>
              </a:rPr>
              <a:t>Eine </a:t>
            </a:r>
            <a:r>
              <a:rPr lang="de-DE" altLang="de-DE" sz="2000" dirty="0">
                <a:solidFill>
                  <a:srgbClr val="000000"/>
                </a:solidFill>
                <a:latin typeface="Arial" panose="020B0604020202020204" pitchFamily="34" charset="0"/>
                <a:cs typeface="+mn-cs"/>
              </a:rPr>
              <a:t>Zensur findet nicht statt.</a:t>
            </a:r>
          </a:p>
          <a:p>
            <a:pPr algn="just" hangingPunct="0">
              <a:spcAft>
                <a:spcPts val="1413"/>
              </a:spcAft>
              <a:buSzPct val="100000"/>
              <a:defRPr/>
            </a:pPr>
            <a:r>
              <a:rPr lang="de-DE" altLang="de-DE" sz="2000" dirty="0">
                <a:solidFill>
                  <a:srgbClr val="000000"/>
                </a:solidFill>
                <a:latin typeface="Arial" panose="020B0604020202020204" pitchFamily="34" charset="0"/>
                <a:cs typeface="+mn-cs"/>
              </a:rPr>
              <a:t>(2</a:t>
            </a:r>
            <a:r>
              <a:rPr lang="de-DE" altLang="de-DE" sz="2000" dirty="0" smtClean="0">
                <a:solidFill>
                  <a:srgbClr val="000000"/>
                </a:solidFill>
                <a:latin typeface="Arial" panose="020B0604020202020204" pitchFamily="34" charset="0"/>
                <a:cs typeface="+mn-cs"/>
              </a:rPr>
              <a:t>) – 3 […]</a:t>
            </a:r>
            <a:endParaRPr lang="de-DE" altLang="de-DE" sz="2000"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226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rgbClr val="000000"/>
                </a:solidFill>
                <a:latin typeface="Arial" panose="020B0604020202020204" pitchFamily="34" charset="0"/>
              </a:rPr>
              <a:t>BVerwG, </a:t>
            </a:r>
            <a:r>
              <a:rPr lang="de-DE" altLang="de-DE" sz="2000" b="1" dirty="0" smtClean="0">
                <a:solidFill>
                  <a:srgbClr val="000000"/>
                </a:solidFill>
                <a:latin typeface="Arial" panose="020B0604020202020204" pitchFamily="34" charset="0"/>
              </a:rPr>
              <a:t>Urteil vom </a:t>
            </a:r>
            <a:r>
              <a:rPr lang="de-DE" altLang="de-DE" sz="2000" b="1" dirty="0">
                <a:solidFill>
                  <a:srgbClr val="000000"/>
                </a:solidFill>
                <a:latin typeface="Arial" panose="020B0604020202020204" pitchFamily="34" charset="0"/>
              </a:rPr>
              <a:t>20. Februar 2013 – 6 A </a:t>
            </a:r>
            <a:r>
              <a:rPr lang="de-DE" altLang="de-DE" sz="2000" b="1" dirty="0" smtClean="0">
                <a:solidFill>
                  <a:srgbClr val="000000"/>
                </a:solidFill>
                <a:latin typeface="Arial" panose="020B0604020202020204" pitchFamily="34" charset="0"/>
              </a:rPr>
              <a:t>2/12</a:t>
            </a:r>
            <a:r>
              <a:rPr lang="de-DE" altLang="de-DE" sz="2000" dirty="0">
                <a:solidFill>
                  <a:srgbClr val="000000"/>
                </a:solidFill>
                <a:latin typeface="Arial" panose="020B0604020202020204" pitchFamily="34" charset="0"/>
              </a:rPr>
              <a:t/>
            </a:r>
            <a:br>
              <a:rPr lang="de-DE" altLang="de-DE" sz="2000" dirty="0">
                <a:solidFill>
                  <a:srgbClr val="000000"/>
                </a:solidFill>
                <a:latin typeface="Arial" panose="020B0604020202020204" pitchFamily="34" charset="0"/>
              </a:rPr>
            </a:br>
            <a:endParaRPr lang="de-DE" altLang="de-DE" sz="2000"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de-DE" altLang="de-DE" sz="2300" dirty="0" smtClean="0">
              <a:solidFill>
                <a:srgbClr val="000000"/>
              </a:solidFill>
              <a:latin typeface="Arial" panose="020B0604020202020204" pitchFamily="34" charset="0"/>
              <a:cs typeface="+mn-cs"/>
            </a:endParaRPr>
          </a:p>
          <a:p>
            <a:pPr hangingPunct="0">
              <a:spcAft>
                <a:spcPts val="1413"/>
              </a:spcAft>
              <a:buSzPct val="100000"/>
              <a:defRPr/>
            </a:pPr>
            <a:endParaRPr lang="de-DE" altLang="de-DE" sz="2300" dirty="0" smtClean="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smtClean="0">
                <a:solidFill>
                  <a:srgbClr val="000000"/>
                </a:solidFill>
                <a:latin typeface="Arial" panose="020B0604020202020204" pitchFamily="34" charset="0"/>
              </a:rPr>
              <a:t>Der </a:t>
            </a:r>
            <a:r>
              <a:rPr lang="de-DE" altLang="de-DE" sz="2000" dirty="0">
                <a:solidFill>
                  <a:srgbClr val="000000"/>
                </a:solidFill>
                <a:latin typeface="Arial" panose="020B0604020202020204" pitchFamily="34" charset="0"/>
              </a:rPr>
              <a:t>Gesetzgeber ist </a:t>
            </a:r>
            <a:r>
              <a:rPr lang="de-DE" altLang="de-DE" sz="2000" dirty="0" smtClean="0">
                <a:solidFill>
                  <a:srgbClr val="000000"/>
                </a:solidFill>
                <a:latin typeface="Arial" panose="020B0604020202020204" pitchFamily="34" charset="0"/>
              </a:rPr>
              <a:t>[…] in </a:t>
            </a:r>
            <a:r>
              <a:rPr lang="de-DE" altLang="de-DE" sz="2000" dirty="0">
                <a:solidFill>
                  <a:srgbClr val="000000"/>
                </a:solidFill>
                <a:latin typeface="Arial" panose="020B0604020202020204" pitchFamily="34" charset="0"/>
              </a:rPr>
              <a:t>der Pflicht, die Rechtsordnung in einer Weise zu gestalten, die der besonderen verfassungsrechtlichen Bedeutung der Presse gerecht wird und ihr eine funktionsgemäße Betätigung ermöglicht. </a:t>
            </a:r>
            <a:endParaRPr lang="de-DE" altLang="de-DE" sz="2000" dirty="0" smtClean="0">
              <a:solidFill>
                <a:srgbClr val="000000"/>
              </a:solidFill>
              <a:latin typeface="Arial" panose="020B0604020202020204" pitchFamily="34" charset="0"/>
            </a:endParaRPr>
          </a:p>
          <a:p>
            <a:pPr algn="just" hangingPunct="0">
              <a:spcAft>
                <a:spcPts val="1413"/>
              </a:spcAft>
              <a:buSzPct val="100000"/>
              <a:defRPr/>
            </a:pPr>
            <a:r>
              <a:rPr lang="de-DE" altLang="de-DE" sz="2000" b="1" dirty="0" smtClean="0">
                <a:solidFill>
                  <a:srgbClr val="000000"/>
                </a:solidFill>
                <a:latin typeface="Arial" panose="020B0604020202020204" pitchFamily="34" charset="0"/>
              </a:rPr>
              <a:t>Hierzu </a:t>
            </a:r>
            <a:r>
              <a:rPr lang="de-DE" altLang="de-DE" sz="2000" b="1" dirty="0">
                <a:solidFill>
                  <a:srgbClr val="000000"/>
                </a:solidFill>
                <a:latin typeface="Arial" panose="020B0604020202020204" pitchFamily="34" charset="0"/>
              </a:rPr>
              <a:t>zählt auch die Schaffung von behördlichen Auskunftspflichten </a:t>
            </a:r>
            <a:r>
              <a:rPr lang="de-DE" altLang="de-DE" sz="2000" dirty="0" smtClean="0">
                <a:solidFill>
                  <a:srgbClr val="000000"/>
                </a:solidFill>
                <a:latin typeface="Arial" panose="020B0604020202020204" pitchFamily="34" charset="0"/>
              </a:rPr>
              <a:t>[…]</a:t>
            </a:r>
            <a:r>
              <a:rPr lang="de-DE" altLang="de-DE" sz="2000" b="1" dirty="0" smtClean="0">
                <a:solidFill>
                  <a:srgbClr val="000000"/>
                </a:solidFill>
                <a:latin typeface="Arial" panose="020B0604020202020204" pitchFamily="34" charset="0"/>
              </a:rPr>
              <a:t>, </a:t>
            </a:r>
            <a:r>
              <a:rPr lang="de-DE" altLang="de-DE" sz="2000" b="1" dirty="0">
                <a:solidFill>
                  <a:srgbClr val="000000"/>
                </a:solidFill>
                <a:latin typeface="Arial" panose="020B0604020202020204" pitchFamily="34" charset="0"/>
              </a:rPr>
              <a:t>die es der Presse erleichtern oder in Einzelfällen sogar überhaupt erst ermöglichen, ihre Kontroll- und Vermittlungsfunktionen zu </a:t>
            </a:r>
            <a:r>
              <a:rPr lang="de-DE" altLang="de-DE" sz="2000" b="1" dirty="0" smtClean="0">
                <a:solidFill>
                  <a:srgbClr val="000000"/>
                </a:solidFill>
                <a:latin typeface="Arial" panose="020B0604020202020204" pitchFamily="34" charset="0"/>
              </a:rPr>
              <a:t>erfüllen</a:t>
            </a:r>
            <a:r>
              <a:rPr lang="de-DE" altLang="de-DE" sz="2000" dirty="0" smtClean="0">
                <a:solidFill>
                  <a:srgbClr val="000000"/>
                </a:solidFill>
                <a:latin typeface="Arial" panose="020B0604020202020204" pitchFamily="34" charset="0"/>
              </a:rPr>
              <a:t> </a:t>
            </a:r>
            <a:r>
              <a:rPr lang="de-DE" altLang="de-DE" sz="2000" b="1" dirty="0" smtClean="0">
                <a:solidFill>
                  <a:srgbClr val="000000"/>
                </a:solidFill>
                <a:latin typeface="Arial" panose="020B0604020202020204" pitchFamily="34" charset="0"/>
              </a:rPr>
              <a:t>[…]</a:t>
            </a:r>
            <a:r>
              <a:rPr lang="de-DE" altLang="de-DE" sz="2000" dirty="0" smtClean="0">
                <a:solidFill>
                  <a:srgbClr val="000000"/>
                </a:solidFill>
                <a:latin typeface="Arial" panose="020B0604020202020204" pitchFamily="34" charset="0"/>
              </a:rPr>
              <a:t>.</a:t>
            </a:r>
            <a:endParaRPr lang="de-DE" altLang="de-DE" sz="2000" dirty="0">
              <a:solidFill>
                <a:srgbClr val="000000"/>
              </a:solidFill>
              <a:latin typeface="Arial" panose="020B0604020202020204" pitchFamily="34" charset="0"/>
            </a:endParaRPr>
          </a:p>
          <a:p>
            <a:pPr algn="just" hangingPunct="0">
              <a:spcAft>
                <a:spcPts val="1413"/>
              </a:spcAft>
              <a:buSzPct val="100000"/>
              <a:defRPr/>
            </a:pPr>
            <a:endParaRPr lang="de-DE" altLang="de-DE" sz="2000" dirty="0">
              <a:solidFill>
                <a:srgbClr val="000000"/>
              </a:solidFill>
              <a:latin typeface="Arial" panose="020B0604020202020204" pitchFamily="34" charset="0"/>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307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500"/>
                                        <p:tgtEl>
                                          <p:spTgt spid="153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rgbClr val="000000"/>
                </a:solidFill>
                <a:latin typeface="Arial" panose="020B0604020202020204" pitchFamily="34" charset="0"/>
              </a:rPr>
              <a:t>BVerwG, </a:t>
            </a:r>
            <a:r>
              <a:rPr lang="de-DE" altLang="de-DE" sz="2000" b="1" dirty="0" smtClean="0">
                <a:solidFill>
                  <a:srgbClr val="000000"/>
                </a:solidFill>
                <a:latin typeface="Arial" panose="020B0604020202020204" pitchFamily="34" charset="0"/>
              </a:rPr>
              <a:t>Urteil vom 20</a:t>
            </a:r>
            <a:r>
              <a:rPr lang="de-DE" altLang="de-DE" sz="2000" b="1" dirty="0">
                <a:solidFill>
                  <a:srgbClr val="000000"/>
                </a:solidFill>
                <a:latin typeface="Arial" panose="020B0604020202020204" pitchFamily="34" charset="0"/>
              </a:rPr>
              <a:t>. Februar 2013 – 6 A </a:t>
            </a:r>
            <a:r>
              <a:rPr lang="de-DE" altLang="de-DE" sz="2000" b="1" dirty="0" smtClean="0">
                <a:solidFill>
                  <a:srgbClr val="000000"/>
                </a:solidFill>
                <a:latin typeface="Arial" panose="020B0604020202020204" pitchFamily="34" charset="0"/>
              </a:rPr>
              <a:t>2/12</a:t>
            </a:r>
            <a:r>
              <a:rPr lang="de-DE" altLang="de-DE" sz="2000" dirty="0">
                <a:solidFill>
                  <a:srgbClr val="000000"/>
                </a:solidFill>
                <a:latin typeface="Arial" panose="020B0604020202020204" pitchFamily="34" charset="0"/>
              </a:rPr>
              <a:t/>
            </a:r>
            <a:br>
              <a:rPr lang="de-DE" altLang="de-DE" sz="2000" dirty="0">
                <a:solidFill>
                  <a:srgbClr val="000000"/>
                </a:solidFill>
                <a:latin typeface="Arial" panose="020B0604020202020204" pitchFamily="34" charset="0"/>
              </a:rPr>
            </a:br>
            <a:endParaRPr lang="de-DE" altLang="de-DE" sz="2000"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de-DE" altLang="de-DE" sz="2300" dirty="0">
              <a:solidFill>
                <a:srgbClr val="000000"/>
              </a:solidFill>
              <a:latin typeface="Arial" panose="020B0604020202020204" pitchFamily="34" charset="0"/>
              <a:cs typeface="+mn-cs"/>
            </a:endParaRPr>
          </a:p>
          <a:p>
            <a:pPr algn="just" hangingPunct="0">
              <a:spcAft>
                <a:spcPts val="1413"/>
              </a:spcAft>
              <a:buSzPct val="100000"/>
              <a:defRPr/>
            </a:pPr>
            <a:endParaRPr lang="de-DE" altLang="de-DE" sz="2000" dirty="0" smtClean="0">
              <a:solidFill>
                <a:srgbClr val="000000"/>
              </a:solidFill>
              <a:latin typeface="Arial" panose="020B0604020202020204" pitchFamily="34" charset="0"/>
            </a:endParaRPr>
          </a:p>
          <a:p>
            <a:pPr algn="just" hangingPunct="0">
              <a:spcAft>
                <a:spcPts val="1413"/>
              </a:spcAft>
              <a:buSzPct val="100000"/>
              <a:defRPr/>
            </a:pPr>
            <a:r>
              <a:rPr lang="de-DE" altLang="de-DE" sz="2000" dirty="0" smtClean="0">
                <a:solidFill>
                  <a:srgbClr val="000000"/>
                </a:solidFill>
                <a:latin typeface="Arial" panose="020B0604020202020204" pitchFamily="34" charset="0"/>
              </a:rPr>
              <a:t>Bleibt </a:t>
            </a:r>
            <a:r>
              <a:rPr lang="de-DE" altLang="de-DE" sz="2000" dirty="0">
                <a:solidFill>
                  <a:srgbClr val="000000"/>
                </a:solidFill>
                <a:latin typeface="Arial" panose="020B0604020202020204" pitchFamily="34" charset="0"/>
              </a:rPr>
              <a:t>der zuständige Gesetzgeber untätig, </a:t>
            </a:r>
            <a:r>
              <a:rPr lang="de-DE" altLang="de-DE" sz="2000" b="1" dirty="0">
                <a:solidFill>
                  <a:srgbClr val="000000"/>
                </a:solidFill>
                <a:latin typeface="Arial" panose="020B0604020202020204" pitchFamily="34" charset="0"/>
              </a:rPr>
              <a:t>muss unmittelbar auf das </a:t>
            </a:r>
            <a:r>
              <a:rPr lang="de-DE" altLang="de-DE" sz="2000" b="1" dirty="0" smtClean="0">
                <a:solidFill>
                  <a:srgbClr val="000000"/>
                </a:solidFill>
                <a:latin typeface="Arial" panose="020B0604020202020204" pitchFamily="34" charset="0"/>
              </a:rPr>
              <a:t>Grund-recht </a:t>
            </a:r>
            <a:r>
              <a:rPr lang="de-DE" altLang="de-DE" sz="2000" dirty="0" smtClean="0">
                <a:solidFill>
                  <a:srgbClr val="000000"/>
                </a:solidFill>
                <a:latin typeface="Arial" panose="020B0604020202020204" pitchFamily="34" charset="0"/>
              </a:rPr>
              <a:t>[…] </a:t>
            </a:r>
            <a:r>
              <a:rPr lang="de-DE" altLang="de-DE" sz="2000" b="1" dirty="0" smtClean="0">
                <a:solidFill>
                  <a:srgbClr val="000000"/>
                </a:solidFill>
                <a:latin typeface="Arial" panose="020B0604020202020204" pitchFamily="34" charset="0"/>
              </a:rPr>
              <a:t>als </a:t>
            </a:r>
            <a:r>
              <a:rPr lang="de-DE" altLang="de-DE" sz="2000" b="1" dirty="0">
                <a:solidFill>
                  <a:srgbClr val="000000"/>
                </a:solidFill>
                <a:latin typeface="Arial" panose="020B0604020202020204" pitchFamily="34" charset="0"/>
              </a:rPr>
              <a:t>Rechtsgrundlage für pressespezifische Auskunftspflichten </a:t>
            </a:r>
            <a:r>
              <a:rPr lang="de-DE" altLang="de-DE" sz="2000" b="1" dirty="0" smtClean="0">
                <a:solidFill>
                  <a:srgbClr val="000000"/>
                </a:solidFill>
                <a:latin typeface="Arial" panose="020B0604020202020204" pitchFamily="34" charset="0"/>
              </a:rPr>
              <a:t>zurückgegriffen </a:t>
            </a:r>
            <a:r>
              <a:rPr lang="de-DE" altLang="de-DE" sz="2000" b="1" dirty="0">
                <a:solidFill>
                  <a:srgbClr val="000000"/>
                </a:solidFill>
                <a:latin typeface="Arial" panose="020B0604020202020204" pitchFamily="34" charset="0"/>
              </a:rPr>
              <a:t>werden. </a:t>
            </a:r>
            <a:r>
              <a:rPr lang="de-DE" altLang="de-DE" sz="2000" dirty="0" smtClean="0">
                <a:solidFill>
                  <a:srgbClr val="000000"/>
                </a:solidFill>
                <a:latin typeface="Arial" panose="020B0604020202020204" pitchFamily="34" charset="0"/>
              </a:rPr>
              <a:t>[…]</a:t>
            </a:r>
          </a:p>
          <a:p>
            <a:pPr algn="just" hangingPunct="0">
              <a:spcAft>
                <a:spcPts val="1413"/>
              </a:spcAft>
              <a:buSzPct val="100000"/>
              <a:defRPr/>
            </a:pPr>
            <a:r>
              <a:rPr lang="de-DE" altLang="de-DE" sz="2000" dirty="0">
                <a:solidFill>
                  <a:srgbClr val="000000"/>
                </a:solidFill>
                <a:latin typeface="Arial" panose="020B0604020202020204" pitchFamily="34" charset="0"/>
              </a:rPr>
              <a:t>Aufgrund </a:t>
            </a:r>
            <a:r>
              <a:rPr lang="de-DE" altLang="de-DE" sz="2000" dirty="0" smtClean="0">
                <a:solidFill>
                  <a:srgbClr val="000000"/>
                </a:solidFill>
                <a:latin typeface="Arial" panose="020B0604020202020204" pitchFamily="34" charset="0"/>
              </a:rPr>
              <a:t>[dieses] </a:t>
            </a:r>
            <a:r>
              <a:rPr lang="de-DE" altLang="de-DE" sz="2000" dirty="0">
                <a:solidFill>
                  <a:srgbClr val="000000"/>
                </a:solidFill>
                <a:latin typeface="Arial" panose="020B0604020202020204" pitchFamily="34" charset="0"/>
              </a:rPr>
              <a:t>Auskunftsanspruchs </a:t>
            </a:r>
            <a:r>
              <a:rPr lang="de-DE" altLang="de-DE" sz="2000" b="1" dirty="0">
                <a:solidFill>
                  <a:srgbClr val="000000"/>
                </a:solidFill>
                <a:latin typeface="Arial" panose="020B0604020202020204" pitchFamily="34" charset="0"/>
              </a:rPr>
              <a:t>können Pressevertreter behördliche Auskünfte verlangen, soweit die </a:t>
            </a:r>
            <a:r>
              <a:rPr lang="de-DE" altLang="de-DE" sz="2000" b="1" dirty="0" smtClean="0">
                <a:solidFill>
                  <a:srgbClr val="000000"/>
                </a:solidFill>
                <a:latin typeface="Arial" panose="020B0604020202020204" pitchFamily="34" charset="0"/>
              </a:rPr>
              <a:t>Informationen </a:t>
            </a:r>
            <a:r>
              <a:rPr lang="de-DE" altLang="de-DE" sz="2000" b="1" dirty="0">
                <a:solidFill>
                  <a:srgbClr val="000000"/>
                </a:solidFill>
                <a:latin typeface="Arial" panose="020B0604020202020204" pitchFamily="34" charset="0"/>
              </a:rPr>
              <a:t>bei der Behörde vorhanden sind und berechtigte </a:t>
            </a:r>
            <a:r>
              <a:rPr lang="de-DE" altLang="de-DE" sz="2000" b="1" dirty="0" smtClean="0">
                <a:solidFill>
                  <a:srgbClr val="000000"/>
                </a:solidFill>
                <a:latin typeface="Arial" panose="020B0604020202020204" pitchFamily="34" charset="0"/>
              </a:rPr>
              <a:t>schutzwürdige Interessen </a:t>
            </a:r>
            <a:r>
              <a:rPr lang="de-DE" altLang="de-DE" sz="2000" dirty="0">
                <a:solidFill>
                  <a:srgbClr val="000000"/>
                </a:solidFill>
                <a:latin typeface="Arial" panose="020B0604020202020204" pitchFamily="34" charset="0"/>
              </a:rPr>
              <a:t>[…] </a:t>
            </a:r>
            <a:r>
              <a:rPr lang="de-DE" altLang="de-DE" sz="2000" b="1" dirty="0">
                <a:solidFill>
                  <a:srgbClr val="000000"/>
                </a:solidFill>
                <a:latin typeface="Arial" panose="020B0604020202020204" pitchFamily="34" charset="0"/>
              </a:rPr>
              <a:t>an der Vertraulichkeit nicht entgegenstehen. </a:t>
            </a:r>
          </a:p>
          <a:p>
            <a:pPr algn="just" hangingPunct="0">
              <a:spcAft>
                <a:spcPts val="1413"/>
              </a:spcAft>
              <a:buSzPct val="100000"/>
              <a:defRPr/>
            </a:pPr>
            <a:endParaRPr lang="de-DE" altLang="de-DE" sz="2000" dirty="0" smtClean="0">
              <a:solidFill>
                <a:srgbClr val="000000"/>
              </a:solidFill>
              <a:latin typeface="Arial" panose="020B0604020202020204" pitchFamily="34" charset="0"/>
            </a:endParaRPr>
          </a:p>
          <a:p>
            <a:pPr algn="just" hangingPunct="0">
              <a:spcAft>
                <a:spcPts val="1413"/>
              </a:spcAft>
              <a:buSzPct val="100000"/>
              <a:defRPr/>
            </a:pPr>
            <a:endParaRPr lang="de-DE" altLang="de-DE" sz="2000" dirty="0">
              <a:solidFill>
                <a:srgbClr val="000000"/>
              </a:solidFill>
              <a:latin typeface="Arial" panose="020B0604020202020204" pitchFamily="34" charset="0"/>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318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500"/>
                                        <p:tgtEl>
                                          <p:spTgt spid="153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ClrTx/>
              <a:defRPr/>
            </a:pPr>
            <a:endParaRPr lang="de-DE" altLang="de-DE" sz="2400" b="1" dirty="0">
              <a:solidFill>
                <a:srgbClr val="000000"/>
              </a:solidFill>
              <a:latin typeface="Arial" panose="020B0604020202020204" pitchFamily="34" charset="0"/>
              <a:cs typeface="+mn-cs"/>
            </a:endParaRPr>
          </a:p>
          <a:p>
            <a:pPr hangingPunct="0">
              <a:spcAft>
                <a:spcPts val="1413"/>
              </a:spcAft>
              <a:buClrTx/>
              <a:defRPr/>
            </a:pPr>
            <a:endParaRPr lang="de-DE" altLang="de-DE" b="1" dirty="0" smtClean="0">
              <a:solidFill>
                <a:srgbClr val="000000"/>
              </a:solidFill>
              <a:latin typeface="Arial" panose="020B0604020202020204" pitchFamily="34" charset="0"/>
              <a:cs typeface="+mn-cs"/>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rgbClr val="000000"/>
                </a:solidFill>
                <a:latin typeface="Arial" panose="020B0604020202020204" pitchFamily="34" charset="0"/>
              </a:rPr>
              <a:t>Rechtsquellen der </a:t>
            </a:r>
            <a:r>
              <a:rPr lang="de-DE" altLang="de-DE" sz="2000" b="1" dirty="0" smtClean="0">
                <a:solidFill>
                  <a:srgbClr val="000000"/>
                </a:solidFill>
                <a:latin typeface="Arial" panose="020B0604020202020204" pitchFamily="34" charset="0"/>
              </a:rPr>
              <a:t>Informationszugangsrechte </a:t>
            </a:r>
            <a:endParaRPr lang="de-DE" altLang="de-DE" sz="2000" b="1" dirty="0">
              <a:solidFill>
                <a:srgbClr val="000000"/>
              </a:solidFill>
              <a:latin typeface="Arial" panose="020B0604020202020204" pitchFamily="34" charset="0"/>
            </a:endParaRPr>
          </a:p>
          <a:p>
            <a:pPr algn="ctr" hangingPunct="0">
              <a:buSzPct val="100000"/>
            </a:pPr>
            <a:endParaRPr lang="de-DE" altLang="de-DE" sz="1400" dirty="0">
              <a:solidFill>
                <a:srgbClr val="000000"/>
              </a:solidFill>
              <a:latin typeface="Arial" panose="020B0604020202020204" pitchFamily="34" charset="0"/>
            </a:endParaRPr>
          </a:p>
        </p:txBody>
      </p:sp>
      <p:sp>
        <p:nvSpPr>
          <p:cNvPr id="2" name="Ellipse 1"/>
          <p:cNvSpPr/>
          <p:nvPr/>
        </p:nvSpPr>
        <p:spPr bwMode="auto">
          <a:xfrm>
            <a:off x="4255442" y="3599817"/>
            <a:ext cx="1512168" cy="1584176"/>
          </a:xfrm>
          <a:prstGeom prst="ellipse">
            <a:avLst/>
          </a:prstGeom>
          <a:solidFill>
            <a:schemeClr val="tx1">
              <a:lumMod val="95000"/>
              <a:lumOff val="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lang="de-DE" dirty="0" smtClean="0"/>
              <a:t>einfaches Gesetzesrecht</a:t>
            </a: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3" name="Halbbogen 2"/>
          <p:cNvSpPr/>
          <p:nvPr/>
        </p:nvSpPr>
        <p:spPr bwMode="auto">
          <a:xfrm>
            <a:off x="3499358" y="2843733"/>
            <a:ext cx="3024336" cy="3096344"/>
          </a:xfrm>
          <a:prstGeom prst="blockArc">
            <a:avLst>
              <a:gd name="adj1" fmla="val 978"/>
              <a:gd name="adj2" fmla="val 0"/>
              <a:gd name="adj3" fmla="val 25000"/>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rPr>
              <a:t>Verfassungsrecht</a:t>
            </a:r>
          </a:p>
        </p:txBody>
      </p:sp>
      <p:sp>
        <p:nvSpPr>
          <p:cNvPr id="8" name="Halbbogen 7"/>
          <p:cNvSpPr/>
          <p:nvPr/>
        </p:nvSpPr>
        <p:spPr bwMode="auto">
          <a:xfrm>
            <a:off x="2030412" y="1349858"/>
            <a:ext cx="5962227" cy="6084094"/>
          </a:xfrm>
          <a:prstGeom prst="blockArc">
            <a:avLst>
              <a:gd name="adj1" fmla="val 978"/>
              <a:gd name="adj2" fmla="val 0"/>
              <a:gd name="adj3" fmla="val 25000"/>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algn="ctr" eaLnBrk="0" hangingPunct="0">
              <a:buClr>
                <a:srgbClr val="000000"/>
              </a:buClr>
              <a:buSzPct val="100000"/>
            </a:pPr>
            <a:endParaRPr lang="de-DE" dirty="0" smtClean="0"/>
          </a:p>
          <a:p>
            <a:pPr algn="ctr" eaLnBrk="0" hangingPunct="0">
              <a:buClr>
                <a:srgbClr val="000000"/>
              </a:buClr>
              <a:buSzPct val="100000"/>
            </a:pPr>
            <a:endParaRPr lang="de-DE" sz="900" dirty="0" smtClean="0"/>
          </a:p>
          <a:p>
            <a:pPr algn="ctr" eaLnBrk="0" hangingPunct="0">
              <a:buClr>
                <a:srgbClr val="000000"/>
              </a:buClr>
              <a:buSzPct val="100000"/>
            </a:pPr>
            <a:r>
              <a:rPr lang="de-DE" dirty="0" smtClean="0"/>
              <a:t>Supranationales Recht (z.B. EUV) </a:t>
            </a:r>
          </a:p>
          <a:p>
            <a:pPr algn="ctr" eaLnBrk="0" hangingPunct="0">
              <a:buClr>
                <a:srgbClr val="000000"/>
              </a:buClr>
              <a:buSzPct val="100000"/>
            </a:pPr>
            <a:endParaRPr lang="de-DE" dirty="0"/>
          </a:p>
          <a:p>
            <a:pPr algn="ctr" eaLnBrk="0" hangingPunct="0">
              <a:buClr>
                <a:srgbClr val="000000"/>
              </a:buClr>
              <a:buSzPct val="100000"/>
            </a:pPr>
            <a:endParaRPr lang="de-DE" dirty="0" smtClean="0"/>
          </a:p>
          <a:p>
            <a:pPr algn="ctr" eaLnBrk="0" hangingPunct="0">
              <a:buClr>
                <a:srgbClr val="000000"/>
              </a:buClr>
              <a:buSzPct val="100000"/>
            </a:pPr>
            <a:endParaRPr lang="de-DE" dirty="0"/>
          </a:p>
          <a:p>
            <a:pPr algn="ctr" eaLnBrk="0" hangingPunct="0">
              <a:buClr>
                <a:srgbClr val="000000"/>
              </a:buClr>
              <a:buSzPct val="100000"/>
            </a:pPr>
            <a:endParaRPr lang="de-DE" dirty="0" smtClean="0"/>
          </a:p>
          <a:p>
            <a:pPr algn="ctr" eaLnBrk="0" hangingPunct="0">
              <a:buClr>
                <a:srgbClr val="000000"/>
              </a:buClr>
              <a:buSzPct val="100000"/>
            </a:pPr>
            <a:endParaRPr lang="de-DE" dirty="0"/>
          </a:p>
          <a:p>
            <a:pPr algn="ctr" eaLnBrk="0" hangingPunct="0">
              <a:buClr>
                <a:srgbClr val="000000"/>
              </a:buClr>
              <a:buSzPct val="100000"/>
            </a:pPr>
            <a:endParaRPr lang="de-DE" dirty="0" smtClean="0"/>
          </a:p>
          <a:p>
            <a:pPr algn="ctr" eaLnBrk="0" hangingPunct="0">
              <a:buClr>
                <a:srgbClr val="000000"/>
              </a:buClr>
              <a:buSzPct val="100000"/>
            </a:pPr>
            <a:endParaRPr lang="de-DE" dirty="0"/>
          </a:p>
          <a:p>
            <a:pPr algn="ctr" eaLnBrk="0" hangingPunct="0">
              <a:buClr>
                <a:srgbClr val="000000"/>
              </a:buClr>
              <a:buSzPct val="100000"/>
            </a:pPr>
            <a:endParaRPr lang="de-DE" dirty="0" smtClean="0"/>
          </a:p>
          <a:p>
            <a:pPr algn="ctr" eaLnBrk="0" hangingPunct="0">
              <a:buClr>
                <a:srgbClr val="000000"/>
              </a:buClr>
              <a:buSzPct val="100000"/>
            </a:pPr>
            <a:endParaRPr lang="de-DE" dirty="0"/>
          </a:p>
          <a:p>
            <a:pPr algn="ctr" eaLnBrk="0" hangingPunct="0">
              <a:buClr>
                <a:srgbClr val="000000"/>
              </a:buClr>
              <a:buSzPct val="100000"/>
            </a:pPr>
            <a:endParaRPr lang="de-DE" dirty="0" smtClean="0"/>
          </a:p>
          <a:p>
            <a:pPr algn="ctr" eaLnBrk="0" hangingPunct="0">
              <a:buClr>
                <a:srgbClr val="000000"/>
              </a:buClr>
              <a:buSzPct val="100000"/>
            </a:pPr>
            <a:endParaRPr lang="de-DE" dirty="0"/>
          </a:p>
          <a:p>
            <a:pPr algn="ctr" eaLnBrk="0" hangingPunct="0">
              <a:buClr>
                <a:srgbClr val="000000"/>
              </a:buClr>
              <a:buSzPct val="100000"/>
            </a:pPr>
            <a:endParaRPr lang="de-DE" dirty="0" smtClean="0"/>
          </a:p>
          <a:p>
            <a:pPr algn="ctr" eaLnBrk="0" hangingPunct="0">
              <a:buClr>
                <a:srgbClr val="000000"/>
              </a:buClr>
              <a:buSzPct val="100000"/>
            </a:pPr>
            <a:endParaRPr lang="de-DE" dirty="0"/>
          </a:p>
          <a:p>
            <a:pPr algn="ctr" eaLnBrk="0" hangingPunct="0">
              <a:buClr>
                <a:srgbClr val="000000"/>
              </a:buClr>
              <a:buSzPct val="100000"/>
            </a:pPr>
            <a:endParaRPr lang="de-DE" dirty="0" smtClean="0"/>
          </a:p>
          <a:p>
            <a:pPr algn="ctr" eaLnBrk="0" hangingPunct="0">
              <a:buClr>
                <a:srgbClr val="000000"/>
              </a:buClr>
              <a:buSzPct val="100000"/>
            </a:pPr>
            <a:endParaRPr lang="de-DE" sz="2000" dirty="0" smtClean="0"/>
          </a:p>
          <a:p>
            <a:pPr algn="ctr" eaLnBrk="0" hangingPunct="0">
              <a:buClr>
                <a:srgbClr val="000000"/>
              </a:buClr>
              <a:buSzPct val="100000"/>
            </a:pPr>
            <a:r>
              <a:rPr lang="de-DE" dirty="0" smtClean="0"/>
              <a:t>Völkerrecht </a:t>
            </a:r>
            <a:r>
              <a:rPr lang="de-DE" dirty="0"/>
              <a:t>(z.B. EMRK)</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2415523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1" nodeType="clickEffect">
                                  <p:stCondLst>
                                    <p:cond delay="0"/>
                                  </p:stCondLst>
                                  <p:childTnLst>
                                    <p:animEffect transition="out" filter="wheel(1)">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grpId="1" nodeType="clickEffect">
                                  <p:stCondLst>
                                    <p:cond delay="0"/>
                                  </p:stCondLst>
                                  <p:childTnLst>
                                    <p:animEffect transition="out" filter="wheel(1)">
                                      <p:cBhvr>
                                        <p:cTn id="26" dur="2000"/>
                                        <p:tgtEl>
                                          <p:spTgt spid="3"/>
                                        </p:tgtEl>
                                      </p:cBhvr>
                                    </p:animEffect>
                                    <p:set>
                                      <p:cBhvr>
                                        <p:cTn id="2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8" grpId="0" animBg="1"/>
      <p:bldP spid="8"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„Zusammenarbeitsrichtlinie“ (</a:t>
            </a:r>
            <a:r>
              <a:rPr lang="de-DE" altLang="de-DE" sz="2000" b="1" u="sng" dirty="0" smtClean="0">
                <a:solidFill>
                  <a:srgbClr val="000000"/>
                </a:solidFill>
                <a:latin typeface="Arial" panose="020B0604020202020204" pitchFamily="34" charset="0"/>
              </a:rPr>
              <a:t>einfachgesetzliche</a:t>
            </a:r>
            <a:r>
              <a:rPr lang="de-DE" altLang="de-DE" sz="2000" b="1" dirty="0" smtClean="0">
                <a:solidFill>
                  <a:srgbClr val="000000"/>
                </a:solidFill>
                <a:latin typeface="Arial" panose="020B0604020202020204" pitchFamily="34" charset="0"/>
              </a:rPr>
              <a:t> Betrachtung)</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361237835"/>
              </p:ext>
            </p:extLst>
          </p:nvPr>
        </p:nvGraphicFramePr>
        <p:xfrm>
          <a:off x="215777" y="895351"/>
          <a:ext cx="9649071" cy="6484938"/>
        </p:xfrm>
        <a:graphic>
          <a:graphicData uri="http://schemas.openxmlformats.org/drawingml/2006/table">
            <a:tbl>
              <a:tblPr firstRow="1" firstCol="1" bandRow="1">
                <a:tableStyleId>{93296810-A885-4BE3-A3E7-6D5BEEA58F35}</a:tableStyleId>
              </a:tblPr>
              <a:tblGrid>
                <a:gridCol w="1690089">
                  <a:extLst>
                    <a:ext uri="{9D8B030D-6E8A-4147-A177-3AD203B41FA5}">
                      <a16:colId xmlns:a16="http://schemas.microsoft.com/office/drawing/2014/main" val="3666401290"/>
                    </a:ext>
                  </a:extLst>
                </a:gridCol>
                <a:gridCol w="2169540">
                  <a:extLst>
                    <a:ext uri="{9D8B030D-6E8A-4147-A177-3AD203B41FA5}">
                      <a16:colId xmlns:a16="http://schemas.microsoft.com/office/drawing/2014/main" val="1846558616"/>
                    </a:ext>
                  </a:extLst>
                </a:gridCol>
                <a:gridCol w="1929814">
                  <a:extLst>
                    <a:ext uri="{9D8B030D-6E8A-4147-A177-3AD203B41FA5}">
                      <a16:colId xmlns:a16="http://schemas.microsoft.com/office/drawing/2014/main" val="2271122520"/>
                    </a:ext>
                  </a:extLst>
                </a:gridCol>
                <a:gridCol w="1987420">
                  <a:extLst>
                    <a:ext uri="{9D8B030D-6E8A-4147-A177-3AD203B41FA5}">
                      <a16:colId xmlns:a16="http://schemas.microsoft.com/office/drawing/2014/main" val="3241048156"/>
                    </a:ext>
                  </a:extLst>
                </a:gridCol>
                <a:gridCol w="1872208">
                  <a:extLst>
                    <a:ext uri="{9D8B030D-6E8A-4147-A177-3AD203B41FA5}">
                      <a16:colId xmlns:a16="http://schemas.microsoft.com/office/drawing/2014/main" val="2379626776"/>
                    </a:ext>
                  </a:extLst>
                </a:gridCol>
              </a:tblGrid>
              <a:tr h="965842">
                <a:tc>
                  <a:txBody>
                    <a:bodyPr/>
                    <a:lstStyle/>
                    <a:p>
                      <a:endParaRPr lang="de-DE" dirty="0"/>
                    </a:p>
                  </a:txBody>
                  <a:tcPr anchor="ctr">
                    <a:solidFill>
                      <a:schemeClr val="bg1">
                        <a:lumMod val="65000"/>
                      </a:schemeClr>
                    </a:solidFill>
                  </a:tcPr>
                </a:tc>
                <a:tc>
                  <a:txBody>
                    <a:bodyPr/>
                    <a:lstStyle/>
                    <a:p>
                      <a:pPr algn="ctr"/>
                      <a:r>
                        <a:rPr lang="de-DE" dirty="0" smtClean="0">
                          <a:solidFill>
                            <a:schemeClr val="tx1"/>
                          </a:solidFill>
                        </a:rPr>
                        <a:t>Zweck</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Voraussetzung</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Versagungs-gründe</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Form des</a:t>
                      </a:r>
                      <a:r>
                        <a:rPr lang="de-DE" baseline="0" dirty="0" smtClean="0">
                          <a:solidFill>
                            <a:schemeClr val="tx1"/>
                          </a:solidFill>
                        </a:rPr>
                        <a:t> Zugangs</a:t>
                      </a:r>
                      <a:endParaRPr lang="de-DE" dirty="0">
                        <a:solidFill>
                          <a:schemeClr val="tx1"/>
                        </a:solidFill>
                      </a:endParaRPr>
                    </a:p>
                  </a:txBody>
                  <a:tcPr anchor="ctr">
                    <a:solidFill>
                      <a:schemeClr val="bg1">
                        <a:lumMod val="65000"/>
                      </a:schemeClr>
                    </a:solidFill>
                  </a:tcPr>
                </a:tc>
                <a:extLst>
                  <a:ext uri="{0D108BD9-81ED-4DB2-BD59-A6C34878D82A}">
                    <a16:rowId xmlns:a16="http://schemas.microsoft.com/office/drawing/2014/main" val="2145664742"/>
                  </a:ext>
                </a:extLst>
              </a:tr>
              <a:tr h="1379774">
                <a:tc>
                  <a:txBody>
                    <a:bodyPr/>
                    <a:lstStyle/>
                    <a:p>
                      <a:pPr algn="ctr"/>
                      <a:r>
                        <a:rPr lang="de-DE" dirty="0" smtClean="0">
                          <a:solidFill>
                            <a:schemeClr val="tx1"/>
                          </a:solidFill>
                        </a:rPr>
                        <a:t>verfahrens-bezogene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verfahrensintern</a:t>
                      </a:r>
                      <a:endParaRPr lang="de-DE" dirty="0"/>
                    </a:p>
                  </a:txBody>
                  <a:tcPr anchor="ctr"/>
                </a:tc>
                <a:tc>
                  <a:txBody>
                    <a:bodyPr/>
                    <a:lstStyle/>
                    <a:p>
                      <a:pPr algn="ctr"/>
                      <a:r>
                        <a:rPr lang="de-DE" dirty="0" smtClean="0"/>
                        <a:t>Verfahrens-beteiligter</a:t>
                      </a:r>
                      <a:endParaRPr lang="de-DE" dirty="0"/>
                    </a:p>
                  </a:txBody>
                  <a:tcPr anchor="ctr"/>
                </a:tc>
                <a:tc>
                  <a:txBody>
                    <a:bodyPr/>
                    <a:lstStyle/>
                    <a:p>
                      <a:pPr algn="ctr"/>
                      <a:r>
                        <a:rPr lang="de-DE" dirty="0" smtClean="0"/>
                        <a:t>i.d.R. keine / nur ausnahmsweise</a:t>
                      </a:r>
                      <a:endParaRPr lang="de-DE" dirty="0"/>
                    </a:p>
                  </a:txBody>
                  <a:tcPr anchor="ctr"/>
                </a:tc>
                <a:tc>
                  <a:txBody>
                    <a:bodyPr/>
                    <a:lstStyle/>
                    <a:p>
                      <a:pPr algn="ctr"/>
                      <a:r>
                        <a:rPr lang="de-DE" dirty="0" smtClean="0"/>
                        <a:t>Akteneinsicht</a:t>
                      </a:r>
                      <a:endParaRPr lang="de-DE" dirty="0"/>
                    </a:p>
                  </a:txBody>
                  <a:tcPr anchor="ctr"/>
                </a:tc>
                <a:extLst>
                  <a:ext uri="{0D108BD9-81ED-4DB2-BD59-A6C34878D82A}">
                    <a16:rowId xmlns:a16="http://schemas.microsoft.com/office/drawing/2014/main" val="3362141655"/>
                  </a:ext>
                </a:extLst>
              </a:tr>
              <a:tr h="1379774">
                <a:tc>
                  <a:txBody>
                    <a:bodyPr/>
                    <a:lstStyle/>
                    <a:p>
                      <a:pPr algn="ctr"/>
                      <a:r>
                        <a:rPr lang="de-DE" dirty="0" smtClean="0">
                          <a:solidFill>
                            <a:schemeClr val="tx1"/>
                          </a:solidFill>
                        </a:rPr>
                        <a:t>institutionell</a:t>
                      </a:r>
                      <a:r>
                        <a:rPr lang="de-DE" baseline="0" dirty="0" smtClean="0">
                          <a:solidFill>
                            <a:schemeClr val="tx1"/>
                          </a:solidFill>
                        </a:rPr>
                        <a:t>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verfahrensextern</a:t>
                      </a:r>
                      <a:endParaRPr lang="de-DE" dirty="0"/>
                    </a:p>
                  </a:txBody>
                  <a:tcPr anchor="ctr"/>
                </a:tc>
                <a:tc>
                  <a:txBody>
                    <a:bodyPr/>
                    <a:lstStyle/>
                    <a:p>
                      <a:pPr algn="ctr"/>
                      <a:r>
                        <a:rPr lang="de-DE" dirty="0" smtClean="0"/>
                        <a:t>institutionelle Anbindung</a:t>
                      </a:r>
                      <a:endParaRPr lang="de-DE" dirty="0"/>
                    </a:p>
                  </a:txBody>
                  <a:tcPr anchor="ctr"/>
                </a:tc>
                <a:tc>
                  <a:txBody>
                    <a:bodyPr/>
                    <a:lstStyle/>
                    <a:p>
                      <a:pPr algn="ctr"/>
                      <a:r>
                        <a:rPr lang="de-DE" dirty="0" smtClean="0"/>
                        <a:t>(teilweise) Abwägung mit Geheimhaltungs-</a:t>
                      </a:r>
                      <a:r>
                        <a:rPr lang="de-DE" dirty="0" err="1" smtClean="0"/>
                        <a:t>interessen</a:t>
                      </a:r>
                      <a:endParaRPr lang="de-DE" dirty="0"/>
                    </a:p>
                  </a:txBody>
                  <a:tcPr anchor="ctr"/>
                </a:tc>
                <a:tc>
                  <a:txBody>
                    <a:bodyPr/>
                    <a:lstStyle/>
                    <a:p>
                      <a:pPr algn="ctr"/>
                      <a:r>
                        <a:rPr lang="de-DE" dirty="0" smtClean="0"/>
                        <a:t>Auskunft</a:t>
                      </a:r>
                      <a:r>
                        <a:rPr lang="de-DE" baseline="0" dirty="0" smtClean="0"/>
                        <a:t> / ausnahmsweise Akteneinsicht</a:t>
                      </a:r>
                      <a:endParaRPr lang="de-DE" dirty="0"/>
                    </a:p>
                  </a:txBody>
                  <a:tcPr anchor="ctr"/>
                </a:tc>
                <a:extLst>
                  <a:ext uri="{0D108BD9-81ED-4DB2-BD59-A6C34878D82A}">
                    <a16:rowId xmlns:a16="http://schemas.microsoft.com/office/drawing/2014/main" val="2919490627"/>
                  </a:ext>
                </a:extLst>
              </a:tr>
              <a:tr h="1379774">
                <a:tc>
                  <a:txBody>
                    <a:bodyPr/>
                    <a:lstStyle/>
                    <a:p>
                      <a:pPr algn="ctr"/>
                      <a:r>
                        <a:rPr lang="de-DE" dirty="0" smtClean="0">
                          <a:solidFill>
                            <a:schemeClr val="bg1">
                              <a:lumMod val="50000"/>
                            </a:schemeClr>
                          </a:solidFill>
                        </a:rPr>
                        <a:t>sachlich gebundene Ansprüche</a:t>
                      </a:r>
                      <a:endParaRPr lang="de-DE" dirty="0">
                        <a:solidFill>
                          <a:schemeClr val="bg1">
                            <a:lumMod val="50000"/>
                          </a:schemeClr>
                        </a:solidFill>
                      </a:endParaRPr>
                    </a:p>
                  </a:txBody>
                  <a:tcPr anchor="ctr">
                    <a:solidFill>
                      <a:schemeClr val="bg1">
                        <a:lumMod val="65000"/>
                      </a:schemeClr>
                    </a:solidFill>
                  </a:tcPr>
                </a:tc>
                <a:tc>
                  <a:txBody>
                    <a:bodyPr/>
                    <a:lstStyle/>
                    <a:p>
                      <a:pPr algn="ctr"/>
                      <a:r>
                        <a:rPr lang="de-DE" dirty="0" smtClean="0">
                          <a:solidFill>
                            <a:schemeClr val="bg1">
                              <a:lumMod val="50000"/>
                            </a:schemeClr>
                          </a:solidFill>
                        </a:rPr>
                        <a:t>verfahrensextern</a:t>
                      </a:r>
                      <a:endParaRPr lang="de-DE" dirty="0">
                        <a:solidFill>
                          <a:schemeClr val="bg1">
                            <a:lumMod val="50000"/>
                          </a:schemeClr>
                        </a:solidFill>
                      </a:endParaRPr>
                    </a:p>
                  </a:txBody>
                  <a:tcPr anchor="ctr"/>
                </a:tc>
                <a:tc>
                  <a:txBody>
                    <a:bodyPr/>
                    <a:lstStyle/>
                    <a:p>
                      <a:pPr algn="ctr"/>
                      <a:r>
                        <a:rPr lang="de-DE" dirty="0" smtClean="0">
                          <a:solidFill>
                            <a:schemeClr val="bg1">
                              <a:lumMod val="50000"/>
                            </a:schemeClr>
                          </a:solidFill>
                        </a:rPr>
                        <a:t>berechtigtes</a:t>
                      </a:r>
                      <a:r>
                        <a:rPr lang="de-DE" baseline="0" dirty="0" smtClean="0">
                          <a:solidFill>
                            <a:schemeClr val="bg1">
                              <a:lumMod val="50000"/>
                            </a:schemeClr>
                          </a:solidFill>
                        </a:rPr>
                        <a:t> Sonderinteresse</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chemeClr val="bg1">
                              <a:lumMod val="50000"/>
                            </a:schemeClr>
                          </a:solidFill>
                        </a:rPr>
                        <a:t>Abwägung mit Geheimhaltungs-</a:t>
                      </a:r>
                      <a:r>
                        <a:rPr lang="de-DE" dirty="0" err="1" smtClean="0">
                          <a:solidFill>
                            <a:schemeClr val="bg1">
                              <a:lumMod val="50000"/>
                            </a:schemeClr>
                          </a:solidFill>
                        </a:rPr>
                        <a:t>interessen</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a:solidFill>
                          <a:schemeClr val="bg1">
                            <a:lumMod val="50000"/>
                          </a:schemeClr>
                        </a:solidFill>
                      </a:endParaRPr>
                    </a:p>
                  </a:txBody>
                  <a:tcPr anchor="ctr"/>
                </a:tc>
                <a:extLst>
                  <a:ext uri="{0D108BD9-81ED-4DB2-BD59-A6C34878D82A}">
                    <a16:rowId xmlns:a16="http://schemas.microsoft.com/office/drawing/2014/main" val="289796716"/>
                  </a:ext>
                </a:extLst>
              </a:tr>
              <a:tr h="1379774">
                <a:tc>
                  <a:txBody>
                    <a:bodyPr/>
                    <a:lstStyle/>
                    <a:p>
                      <a:pPr algn="ctr"/>
                      <a:r>
                        <a:rPr lang="de-DE" dirty="0" smtClean="0">
                          <a:solidFill>
                            <a:schemeClr val="bg1">
                              <a:lumMod val="50000"/>
                            </a:schemeClr>
                          </a:solidFill>
                        </a:rPr>
                        <a:t>Jedermann-ansprüche</a:t>
                      </a:r>
                      <a:endParaRPr lang="de-DE" dirty="0">
                        <a:solidFill>
                          <a:schemeClr val="bg1">
                            <a:lumMod val="50000"/>
                          </a:schemeClr>
                        </a:solidFill>
                      </a:endParaRPr>
                    </a:p>
                  </a:txBody>
                  <a:tcPr anchor="ctr">
                    <a:solidFill>
                      <a:schemeClr val="bg1">
                        <a:lumMod val="65000"/>
                      </a:schemeClr>
                    </a:solidFill>
                  </a:tcPr>
                </a:tc>
                <a:tc>
                  <a:txBody>
                    <a:bodyPr/>
                    <a:lstStyle/>
                    <a:p>
                      <a:pPr algn="ctr"/>
                      <a:r>
                        <a:rPr lang="de-DE" dirty="0" smtClean="0">
                          <a:solidFill>
                            <a:schemeClr val="bg1">
                              <a:lumMod val="50000"/>
                            </a:schemeClr>
                          </a:solidFill>
                        </a:rPr>
                        <a:t>keiner</a:t>
                      </a:r>
                      <a:r>
                        <a:rPr lang="de-DE" baseline="0" dirty="0" smtClean="0">
                          <a:solidFill>
                            <a:schemeClr val="bg1">
                              <a:lumMod val="50000"/>
                            </a:schemeClr>
                          </a:solidFill>
                        </a:rPr>
                        <a:t>  („</a:t>
                      </a:r>
                      <a:r>
                        <a:rPr lang="de-DE" dirty="0" smtClean="0">
                          <a:solidFill>
                            <a:schemeClr val="bg1">
                              <a:lumMod val="50000"/>
                            </a:schemeClr>
                          </a:solidFill>
                        </a:rPr>
                        <a:t>Transparenz“)</a:t>
                      </a:r>
                      <a:endParaRPr lang="de-DE" dirty="0">
                        <a:solidFill>
                          <a:schemeClr val="bg1">
                            <a:lumMod val="50000"/>
                          </a:schemeClr>
                        </a:solidFill>
                      </a:endParaRPr>
                    </a:p>
                  </a:txBody>
                  <a:tcPr anchor="ctr"/>
                </a:tc>
                <a:tc>
                  <a:txBody>
                    <a:bodyPr/>
                    <a:lstStyle/>
                    <a:p>
                      <a:pPr algn="ctr"/>
                      <a:r>
                        <a:rPr lang="de-DE" dirty="0" smtClean="0">
                          <a:solidFill>
                            <a:schemeClr val="bg1">
                              <a:lumMod val="50000"/>
                            </a:schemeClr>
                          </a:solidFill>
                        </a:rPr>
                        <a:t>keine</a:t>
                      </a:r>
                      <a:endParaRPr lang="de-DE"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bg1">
                              <a:lumMod val="50000"/>
                            </a:schemeClr>
                          </a:solidFill>
                        </a:rPr>
                        <a:t>abwägungsfeste </a:t>
                      </a:r>
                      <a:r>
                        <a:rPr lang="de-DE" sz="1600" baseline="0" dirty="0" smtClean="0">
                          <a:solidFill>
                            <a:schemeClr val="bg1">
                              <a:lumMod val="50000"/>
                            </a:schemeClr>
                          </a:solidFill>
                        </a:rPr>
                        <a:t>Geheimhaltungs-gründe</a:t>
                      </a:r>
                      <a:r>
                        <a:rPr lang="de-DE" sz="1600" dirty="0" smtClean="0">
                          <a:solidFill>
                            <a:schemeClr val="bg1">
                              <a:lumMod val="50000"/>
                            </a:schemeClr>
                          </a:solidFill>
                        </a:rPr>
                        <a:t> / Abwägung mit</a:t>
                      </a:r>
                      <a:r>
                        <a:rPr lang="de-DE" sz="1600" baseline="0" dirty="0" smtClean="0">
                          <a:solidFill>
                            <a:schemeClr val="bg1">
                              <a:lumMod val="50000"/>
                            </a:schemeClr>
                          </a:solidFill>
                        </a:rPr>
                        <a:t> Persönlichkeits-recht d. Betroffenen</a:t>
                      </a:r>
                      <a:endParaRPr lang="de-DE" sz="1600" dirty="0">
                        <a:solidFill>
                          <a:schemeClr val="bg1">
                            <a:lumMod val="50000"/>
                          </a:schemeClr>
                        </a:solidFill>
                      </a:endParaRPr>
                    </a:p>
                  </a:txBody>
                  <a:tcPr anchor="ctr"/>
                </a:tc>
                <a:tc>
                  <a:txBody>
                    <a:bodyPr/>
                    <a:lstStyle/>
                    <a:p>
                      <a:pPr algn="ctr"/>
                      <a:r>
                        <a:rPr lang="de-DE" dirty="0" smtClean="0">
                          <a:solidFill>
                            <a:schemeClr val="bg1">
                              <a:lumMod val="50000"/>
                            </a:schemeClr>
                          </a:solidFill>
                        </a:rPr>
                        <a:t>Akteneinsicht</a:t>
                      </a:r>
                      <a:r>
                        <a:rPr lang="de-DE" baseline="0" dirty="0" smtClean="0">
                          <a:solidFill>
                            <a:schemeClr val="bg1">
                              <a:lumMod val="50000"/>
                            </a:schemeClr>
                          </a:solidFill>
                        </a:rPr>
                        <a:t> / Auskunft</a:t>
                      </a:r>
                      <a:endParaRPr lang="de-DE" dirty="0">
                        <a:solidFill>
                          <a:schemeClr val="bg1">
                            <a:lumMod val="50000"/>
                          </a:schemeClr>
                        </a:solidFill>
                      </a:endParaRPr>
                    </a:p>
                  </a:txBody>
                  <a:tcPr anchor="ctr"/>
                </a:tc>
                <a:extLst>
                  <a:ext uri="{0D108BD9-81ED-4DB2-BD59-A6C34878D82A}">
                    <a16:rowId xmlns:a16="http://schemas.microsoft.com/office/drawing/2014/main" val="2267743801"/>
                  </a:ext>
                </a:extLst>
              </a:tr>
            </a:tbl>
          </a:graphicData>
        </a:graphic>
      </p:graphicFrame>
      <p:cxnSp>
        <p:nvCxnSpPr>
          <p:cNvPr id="5" name="Gerader Verbinder 4"/>
          <p:cNvCxnSpPr/>
          <p:nvPr/>
        </p:nvCxnSpPr>
        <p:spPr bwMode="auto">
          <a:xfrm>
            <a:off x="1871960" y="1907629"/>
            <a:ext cx="7992888" cy="1296144"/>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p:cNvCxnSpPr/>
          <p:nvPr/>
        </p:nvCxnSpPr>
        <p:spPr bwMode="auto">
          <a:xfrm flipV="1">
            <a:off x="1871960" y="1860003"/>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r Verbinder 12"/>
          <p:cNvCxnSpPr/>
          <p:nvPr/>
        </p:nvCxnSpPr>
        <p:spPr bwMode="auto">
          <a:xfrm>
            <a:off x="1883856" y="3254276"/>
            <a:ext cx="7971496" cy="1367008"/>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p:cNvCxnSpPr/>
          <p:nvPr/>
        </p:nvCxnSpPr>
        <p:spPr bwMode="auto">
          <a:xfrm flipV="1">
            <a:off x="1907064" y="3287713"/>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ad 9"/>
          <p:cNvSpPr/>
          <p:nvPr/>
        </p:nvSpPr>
        <p:spPr bwMode="auto">
          <a:xfrm>
            <a:off x="0" y="3318632"/>
            <a:ext cx="2159992" cy="129017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2" name="L-Form 1"/>
          <p:cNvSpPr/>
          <p:nvPr/>
        </p:nvSpPr>
        <p:spPr bwMode="auto">
          <a:xfrm rot="18403775">
            <a:off x="8113081" y="3397049"/>
            <a:ext cx="1573671" cy="742927"/>
          </a:xfrm>
          <a:prstGeom prst="corner">
            <a:avLst>
              <a:gd name="adj1" fmla="val 30194"/>
              <a:gd name="adj2" fmla="val 26136"/>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2" name="Text Box 1"/>
          <p:cNvSpPr txBox="1">
            <a:spLocks noChangeArrowheads="1"/>
          </p:cNvSpPr>
          <p:nvPr/>
        </p:nvSpPr>
        <p:spPr bwMode="auto">
          <a:xfrm>
            <a:off x="503238" y="292340"/>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„Zusammenarbeitsrichtlinie“ (</a:t>
            </a:r>
            <a:r>
              <a:rPr lang="de-DE" altLang="de-DE" sz="2000" b="1" u="sng" dirty="0" err="1" smtClean="0">
                <a:solidFill>
                  <a:srgbClr val="000000"/>
                </a:solidFill>
                <a:latin typeface="Arial" panose="020B0604020202020204" pitchFamily="34" charset="0"/>
              </a:rPr>
              <a:t>verfassungsrechtl</a:t>
            </a:r>
            <a:r>
              <a:rPr lang="de-DE" altLang="de-DE" sz="2000" b="1" u="sng" dirty="0" smtClean="0">
                <a:solidFill>
                  <a:srgbClr val="000000"/>
                </a:solidFill>
                <a:latin typeface="Arial" panose="020B0604020202020204" pitchFamily="34" charset="0"/>
              </a:rPr>
              <a:t>.</a:t>
            </a:r>
            <a:r>
              <a:rPr lang="de-DE" altLang="de-DE" sz="2000" b="1" dirty="0" smtClean="0">
                <a:solidFill>
                  <a:srgbClr val="000000"/>
                </a:solidFill>
                <a:latin typeface="Arial" panose="020B0604020202020204" pitchFamily="34" charset="0"/>
              </a:rPr>
              <a:t> Betrachtung)</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9" name="Rectangle 71"/>
          <p:cNvSpPr>
            <a:spLocks noChangeArrowheads="1"/>
          </p:cNvSpPr>
          <p:nvPr/>
        </p:nvSpPr>
        <p:spPr bwMode="auto">
          <a:xfrm>
            <a:off x="8449546" y="4918075"/>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bg1">
                    <a:lumMod val="50000"/>
                  </a:schemeClr>
                </a:solidFill>
                <a:effectLst/>
                <a:latin typeface="Arial" panose="020B0604020202020204" pitchFamily="34" charset="0"/>
              </a:rPr>
              <a:t>Auskunft /</a:t>
            </a:r>
          </a:p>
        </p:txBody>
      </p:sp>
      <p:sp>
        <p:nvSpPr>
          <p:cNvPr id="20" name="Rectangle 73"/>
          <p:cNvSpPr>
            <a:spLocks noChangeArrowheads="1"/>
          </p:cNvSpPr>
          <p:nvPr/>
        </p:nvSpPr>
        <p:spPr bwMode="auto">
          <a:xfrm>
            <a:off x="8143158" y="5194300"/>
            <a:ext cx="1718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bg1">
                    <a:lumMod val="50000"/>
                  </a:schemeClr>
                </a:solidFill>
                <a:effectLst/>
                <a:latin typeface="Arial" panose="020B0604020202020204" pitchFamily="34" charset="0"/>
              </a:rPr>
              <a:t>ausnahmsweise </a:t>
            </a:r>
          </a:p>
        </p:txBody>
      </p:sp>
      <p:sp>
        <p:nvSpPr>
          <p:cNvPr id="21" name="Rectangle 74"/>
          <p:cNvSpPr>
            <a:spLocks noChangeArrowheads="1"/>
          </p:cNvSpPr>
          <p:nvPr/>
        </p:nvSpPr>
        <p:spPr bwMode="auto">
          <a:xfrm>
            <a:off x="8281271" y="5465763"/>
            <a:ext cx="1372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bg1">
                    <a:lumMod val="50000"/>
                  </a:schemeClr>
                </a:solidFill>
                <a:effectLst/>
                <a:latin typeface="Arial" panose="020B0604020202020204" pitchFamily="34" charset="0"/>
              </a:rPr>
              <a:t>Akteneinsicht</a:t>
            </a:r>
          </a:p>
        </p:txBody>
      </p:sp>
    </p:spTree>
    <p:extLst>
      <p:ext uri="{BB962C8B-B14F-4D97-AF65-F5344CB8AC3E}">
        <p14:creationId xmlns:p14="http://schemas.microsoft.com/office/powerpoint/2010/main" val="3952521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7412"/>
                                        </p:tgtEl>
                                      </p:cBhvr>
                                    </p:animEffect>
                                    <p:set>
                                      <p:cBhvr>
                                        <p:cTn id="7" dur="1" fill="hold">
                                          <p:stCondLst>
                                            <p:cond delay="999"/>
                                          </p:stCondLst>
                                        </p:cTn>
                                        <p:tgtEl>
                                          <p:spTgt spid="17412"/>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nodeType="clickEffect">
                                  <p:stCondLst>
                                    <p:cond delay="0"/>
                                  </p:stCondLst>
                                  <p:childTnLst>
                                    <p:animEffect transition="out" filter="circle(out)">
                                      <p:cBhvr>
                                        <p:cTn id="15" dur="2000"/>
                                        <p:tgtEl>
                                          <p:spTgt spid="13"/>
                                        </p:tgtEl>
                                      </p:cBhvr>
                                    </p:animEffect>
                                    <p:set>
                                      <p:cBhvr>
                                        <p:cTn id="16" dur="1" fill="hold">
                                          <p:stCondLst>
                                            <p:cond delay="1999"/>
                                          </p:stCondLst>
                                        </p:cTn>
                                        <p:tgtEl>
                                          <p:spTgt spid="13"/>
                                        </p:tgtEl>
                                        <p:attrNameLst>
                                          <p:attrName>style.visibility</p:attrName>
                                        </p:attrNameLst>
                                      </p:cBhvr>
                                      <p:to>
                                        <p:strVal val="hidden"/>
                                      </p:to>
                                    </p:set>
                                  </p:childTnLst>
                                </p:cTn>
                              </p:par>
                            </p:childTnLst>
                          </p:cTn>
                        </p:par>
                        <p:par>
                          <p:cTn id="17" fill="hold">
                            <p:stCondLst>
                              <p:cond delay="2000"/>
                            </p:stCondLst>
                            <p:childTnLst>
                              <p:par>
                                <p:cTn id="18" presetID="6" presetClass="exit" presetSubtype="32" fill="hold" nodeType="afterEffect">
                                  <p:stCondLst>
                                    <p:cond delay="250"/>
                                  </p:stCondLst>
                                  <p:childTnLst>
                                    <p:animEffect transition="out" filter="circle(out)">
                                      <p:cBhvr>
                                        <p:cTn id="19" dur="2000"/>
                                        <p:tgtEl>
                                          <p:spTgt spid="15"/>
                                        </p:tgtEl>
                                      </p:cBhvr>
                                    </p:animEffect>
                                    <p:set>
                                      <p:cBhvr>
                                        <p:cTn id="20" dur="1" fill="hold">
                                          <p:stCondLst>
                                            <p:cond delay="19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0" grpId="0" animBg="1"/>
      <p:bldP spid="2"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a:t>
            </a:r>
            <a:r>
              <a:rPr lang="de-DE" altLang="de-DE" sz="2000" b="1" dirty="0">
                <a:solidFill>
                  <a:srgbClr val="000000"/>
                </a:solidFill>
                <a:latin typeface="Arial" panose="020B0604020202020204" pitchFamily="34" charset="0"/>
              </a:rPr>
              <a:t>„Netzpolitik.org“ (Informationszugangsverfahren</a:t>
            </a:r>
            <a:r>
              <a:rPr lang="de-DE" altLang="de-DE" sz="2000" b="1" dirty="0" smtClean="0">
                <a:solidFill>
                  <a:srgbClr val="000000"/>
                </a:solidFill>
                <a:latin typeface="Arial" panose="020B0604020202020204" pitchFamily="34" charset="0"/>
              </a:rPr>
              <a:t>)</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895350"/>
            <a:ext cx="9072562" cy="3244527"/>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1600" u="sng" dirty="0">
              <a:solidFill>
                <a:srgbClr val="000000"/>
              </a:solidFill>
              <a:latin typeface="Arial" panose="020B0604020202020204" pitchFamily="34" charset="0"/>
              <a:cs typeface="+mn-cs"/>
            </a:endParaRPr>
          </a:p>
          <a:p>
            <a:pPr algn="just" hangingPunct="0">
              <a:spcAft>
                <a:spcPts val="1413"/>
              </a:spcAft>
              <a:buSzPct val="100000"/>
              <a:defRPr/>
            </a:pPr>
            <a:endParaRPr lang="de-DE" altLang="de-DE" sz="2400" dirty="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2030412" y="1306285"/>
            <a:ext cx="7837799" cy="1509607"/>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rPr>
              <a:t>Im August 2015 beantragt die „Deutsche Gesellschaft für Informationsfreiheit“ (DGIF) unter Berufung auf § 1 Abs. 1 IFG beim GBA, ihr Zugang zur Weisung des BMJV und den ggf. erstellten Gutachten zu gewähren.</a:t>
            </a:r>
          </a:p>
        </p:txBody>
      </p:sp>
      <p:sp>
        <p:nvSpPr>
          <p:cNvPr id="9" name="Text Box 2"/>
          <p:cNvSpPr txBox="1">
            <a:spLocks noChangeArrowheads="1"/>
          </p:cNvSpPr>
          <p:nvPr/>
        </p:nvSpPr>
        <p:spPr bwMode="auto">
          <a:xfrm>
            <a:off x="475726" y="3231502"/>
            <a:ext cx="7489402" cy="1916487"/>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cs typeface="+mn-cs"/>
              </a:rPr>
              <a:t>Der GBA teilt daraufhin mit, dass auf Auskunftsbegehren im Bereich der Strafverfolgung nicht § 1 Abs. 1 IFG, sondern § 475 StPO Anwendung finde. Dieser erfordere jedoch die Darlegung eines „berechtigten Interesses“.</a:t>
            </a:r>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848" y="1634893"/>
            <a:ext cx="1260000" cy="793591"/>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8211" y="3432109"/>
            <a:ext cx="1620000" cy="1510786"/>
          </a:xfrm>
          <a:prstGeom prst="rect">
            <a:avLst/>
          </a:prstGeom>
        </p:spPr>
      </p:pic>
      <p:sp>
        <p:nvSpPr>
          <p:cNvPr id="10" name="Text Box 2"/>
          <p:cNvSpPr txBox="1">
            <a:spLocks noChangeArrowheads="1"/>
          </p:cNvSpPr>
          <p:nvPr/>
        </p:nvSpPr>
        <p:spPr bwMode="auto">
          <a:xfrm>
            <a:off x="2030412" y="5714200"/>
            <a:ext cx="7837799" cy="7920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just" hangingPunct="0">
              <a:spcAft>
                <a:spcPts val="1413"/>
              </a:spcAft>
              <a:buSzPct val="100000"/>
              <a:defRPr/>
            </a:pPr>
            <a:r>
              <a:rPr lang="de-DE" altLang="de-DE" sz="2400" dirty="0" smtClean="0">
                <a:solidFill>
                  <a:srgbClr val="000000"/>
                </a:solidFill>
                <a:latin typeface="Arial" panose="020B0604020202020204" pitchFamily="34" charset="0"/>
                <a:cs typeface="+mn-cs"/>
              </a:rPr>
              <a:t>Im September 2015 erhob die DGIF </a:t>
            </a:r>
            <a:r>
              <a:rPr lang="de-DE" altLang="de-DE" sz="2400" dirty="0">
                <a:solidFill>
                  <a:srgbClr val="000000"/>
                </a:solidFill>
                <a:latin typeface="Arial" panose="020B0604020202020204" pitchFamily="34" charset="0"/>
                <a:cs typeface="+mn-cs"/>
              </a:rPr>
              <a:t>Klage auf </a:t>
            </a:r>
            <a:r>
              <a:rPr lang="de-DE" altLang="de-DE" sz="2400" dirty="0" smtClean="0">
                <a:solidFill>
                  <a:srgbClr val="000000"/>
                </a:solidFill>
                <a:latin typeface="Arial" panose="020B0604020202020204" pitchFamily="34" charset="0"/>
                <a:cs typeface="+mn-cs"/>
              </a:rPr>
              <a:t>Informationszugang vor dem Verwaltungsgericht Karlsruhe.</a:t>
            </a:r>
            <a:endParaRPr lang="de-DE" altLang="de-DE" sz="2400" dirty="0">
              <a:solidFill>
                <a:srgbClr val="000000"/>
              </a:solidFill>
              <a:latin typeface="Arial" panose="020B0604020202020204" pitchFamily="34" charset="0"/>
              <a:cs typeface="+mn-cs"/>
            </a:endParaRPr>
          </a:p>
        </p:txBody>
      </p:sp>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238" y="5364013"/>
            <a:ext cx="1290000" cy="1800000"/>
          </a:xfrm>
          <a:prstGeom prst="rect">
            <a:avLst/>
          </a:prstGeom>
        </p:spPr>
      </p:pic>
    </p:spTree>
    <p:extLst>
      <p:ext uri="{BB962C8B-B14F-4D97-AF65-F5344CB8AC3E}">
        <p14:creationId xmlns:p14="http://schemas.microsoft.com/office/powerpoint/2010/main" val="124075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elle 8"/>
          <p:cNvGraphicFramePr>
            <a:graphicFrameLocks noGrp="1"/>
          </p:cNvGraphicFramePr>
          <p:nvPr>
            <p:extLst>
              <p:ext uri="{D42A27DB-BD31-4B8C-83A1-F6EECF244321}">
                <p14:modId xmlns:p14="http://schemas.microsoft.com/office/powerpoint/2010/main" val="2718203781"/>
              </p:ext>
            </p:extLst>
          </p:nvPr>
        </p:nvGraphicFramePr>
        <p:xfrm>
          <a:off x="215777" y="895351"/>
          <a:ext cx="9649071" cy="6484938"/>
        </p:xfrm>
        <a:graphic>
          <a:graphicData uri="http://schemas.openxmlformats.org/drawingml/2006/table">
            <a:tbl>
              <a:tblPr firstRow="1" firstCol="1" bandRow="1">
                <a:tableStyleId>{93296810-A885-4BE3-A3E7-6D5BEEA58F35}</a:tableStyleId>
              </a:tblPr>
              <a:tblGrid>
                <a:gridCol w="1690089">
                  <a:extLst>
                    <a:ext uri="{9D8B030D-6E8A-4147-A177-3AD203B41FA5}">
                      <a16:colId xmlns:a16="http://schemas.microsoft.com/office/drawing/2014/main" val="3666401290"/>
                    </a:ext>
                  </a:extLst>
                </a:gridCol>
                <a:gridCol w="2169540">
                  <a:extLst>
                    <a:ext uri="{9D8B030D-6E8A-4147-A177-3AD203B41FA5}">
                      <a16:colId xmlns:a16="http://schemas.microsoft.com/office/drawing/2014/main" val="1846558616"/>
                    </a:ext>
                  </a:extLst>
                </a:gridCol>
                <a:gridCol w="1929814">
                  <a:extLst>
                    <a:ext uri="{9D8B030D-6E8A-4147-A177-3AD203B41FA5}">
                      <a16:colId xmlns:a16="http://schemas.microsoft.com/office/drawing/2014/main" val="2271122520"/>
                    </a:ext>
                  </a:extLst>
                </a:gridCol>
                <a:gridCol w="1987420">
                  <a:extLst>
                    <a:ext uri="{9D8B030D-6E8A-4147-A177-3AD203B41FA5}">
                      <a16:colId xmlns:a16="http://schemas.microsoft.com/office/drawing/2014/main" val="3241048156"/>
                    </a:ext>
                  </a:extLst>
                </a:gridCol>
                <a:gridCol w="1872208">
                  <a:extLst>
                    <a:ext uri="{9D8B030D-6E8A-4147-A177-3AD203B41FA5}">
                      <a16:colId xmlns:a16="http://schemas.microsoft.com/office/drawing/2014/main" val="2379626776"/>
                    </a:ext>
                  </a:extLst>
                </a:gridCol>
              </a:tblGrid>
              <a:tr h="965842">
                <a:tc>
                  <a:txBody>
                    <a:bodyPr/>
                    <a:lstStyle/>
                    <a:p>
                      <a:endParaRPr lang="de-DE" dirty="0"/>
                    </a:p>
                  </a:txBody>
                  <a:tcPr anchor="ctr">
                    <a:solidFill>
                      <a:schemeClr val="bg1">
                        <a:lumMod val="65000"/>
                      </a:schemeClr>
                    </a:solidFill>
                  </a:tcPr>
                </a:tc>
                <a:tc>
                  <a:txBody>
                    <a:bodyPr/>
                    <a:lstStyle/>
                    <a:p>
                      <a:pPr algn="ctr"/>
                      <a:r>
                        <a:rPr lang="de-DE" dirty="0" smtClean="0">
                          <a:solidFill>
                            <a:schemeClr val="tx1"/>
                          </a:solidFill>
                        </a:rPr>
                        <a:t>Voraussetzung</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Zweck</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Versagens-gründe</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Form des</a:t>
                      </a:r>
                      <a:r>
                        <a:rPr lang="de-DE" baseline="0" dirty="0" smtClean="0">
                          <a:solidFill>
                            <a:schemeClr val="tx1"/>
                          </a:solidFill>
                        </a:rPr>
                        <a:t> Zugangs</a:t>
                      </a:r>
                      <a:endParaRPr lang="de-DE" dirty="0">
                        <a:solidFill>
                          <a:schemeClr val="tx1"/>
                        </a:solidFill>
                      </a:endParaRPr>
                    </a:p>
                  </a:txBody>
                  <a:tcPr anchor="ctr">
                    <a:solidFill>
                      <a:schemeClr val="bg1">
                        <a:lumMod val="65000"/>
                      </a:schemeClr>
                    </a:solidFill>
                  </a:tcPr>
                </a:tc>
                <a:extLst>
                  <a:ext uri="{0D108BD9-81ED-4DB2-BD59-A6C34878D82A}">
                    <a16:rowId xmlns:a16="http://schemas.microsoft.com/office/drawing/2014/main" val="2145664742"/>
                  </a:ext>
                </a:extLst>
              </a:tr>
              <a:tr h="1379774">
                <a:tc>
                  <a:txBody>
                    <a:bodyPr/>
                    <a:lstStyle/>
                    <a:p>
                      <a:pPr algn="ctr"/>
                      <a:r>
                        <a:rPr lang="de-DE" dirty="0" smtClean="0">
                          <a:solidFill>
                            <a:schemeClr val="tx1"/>
                          </a:solidFill>
                        </a:rPr>
                        <a:t>verfahrens-bezogene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Verfahrens-beteiligter</a:t>
                      </a:r>
                      <a:endParaRPr lang="de-DE" dirty="0"/>
                    </a:p>
                  </a:txBody>
                  <a:tcPr anchor="ctr"/>
                </a:tc>
                <a:tc>
                  <a:txBody>
                    <a:bodyPr/>
                    <a:lstStyle/>
                    <a:p>
                      <a:pPr algn="ctr"/>
                      <a:r>
                        <a:rPr lang="de-DE" dirty="0" smtClean="0"/>
                        <a:t>verfahrensintern</a:t>
                      </a:r>
                      <a:endParaRPr lang="de-DE" dirty="0"/>
                    </a:p>
                  </a:txBody>
                  <a:tcPr anchor="ctr"/>
                </a:tc>
                <a:tc>
                  <a:txBody>
                    <a:bodyPr/>
                    <a:lstStyle/>
                    <a:p>
                      <a:pPr algn="ctr"/>
                      <a:r>
                        <a:rPr lang="de-DE" dirty="0" smtClean="0"/>
                        <a:t>i.d.R. keine / nur ausnahmsweise</a:t>
                      </a:r>
                      <a:endParaRPr lang="de-DE" dirty="0"/>
                    </a:p>
                  </a:txBody>
                  <a:tcPr anchor="ctr"/>
                </a:tc>
                <a:tc>
                  <a:txBody>
                    <a:bodyPr/>
                    <a:lstStyle/>
                    <a:p>
                      <a:pPr algn="ctr"/>
                      <a:r>
                        <a:rPr lang="de-DE" dirty="0" smtClean="0"/>
                        <a:t>Akteneinsicht</a:t>
                      </a:r>
                      <a:endParaRPr lang="de-DE" dirty="0"/>
                    </a:p>
                  </a:txBody>
                  <a:tcPr anchor="ctr"/>
                </a:tc>
                <a:extLst>
                  <a:ext uri="{0D108BD9-81ED-4DB2-BD59-A6C34878D82A}">
                    <a16:rowId xmlns:a16="http://schemas.microsoft.com/office/drawing/2014/main" val="3362141655"/>
                  </a:ext>
                </a:extLst>
              </a:tr>
              <a:tr h="1379774">
                <a:tc>
                  <a:txBody>
                    <a:bodyPr/>
                    <a:lstStyle/>
                    <a:p>
                      <a:pPr algn="ctr"/>
                      <a:r>
                        <a:rPr lang="de-DE" dirty="0" smtClean="0">
                          <a:solidFill>
                            <a:schemeClr val="tx1"/>
                          </a:solidFill>
                        </a:rPr>
                        <a:t>institutionell</a:t>
                      </a:r>
                      <a:r>
                        <a:rPr lang="de-DE" baseline="0" dirty="0" smtClean="0">
                          <a:solidFill>
                            <a:schemeClr val="tx1"/>
                          </a:solidFill>
                        </a:rPr>
                        <a:t>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institutionelle Anbindung</a:t>
                      </a:r>
                      <a:endParaRPr lang="de-DE" dirty="0"/>
                    </a:p>
                  </a:txBody>
                  <a:tcPr anchor="ctr"/>
                </a:tc>
                <a:tc>
                  <a:txBody>
                    <a:bodyPr/>
                    <a:lstStyle/>
                    <a:p>
                      <a:pPr algn="ctr"/>
                      <a:r>
                        <a:rPr lang="de-DE" dirty="0" smtClean="0"/>
                        <a:t>verfahrens-extern</a:t>
                      </a:r>
                      <a:endParaRPr lang="de-DE" dirty="0"/>
                    </a:p>
                  </a:txBody>
                  <a:tcPr anchor="ctr"/>
                </a:tc>
                <a:tc>
                  <a:txBody>
                    <a:bodyPr/>
                    <a:lstStyle/>
                    <a:p>
                      <a:pPr algn="ctr"/>
                      <a:r>
                        <a:rPr lang="de-DE" dirty="0" smtClean="0"/>
                        <a:t>(teilweise) Abwägung mit Geheimhaltungs-</a:t>
                      </a:r>
                      <a:r>
                        <a:rPr lang="de-DE" dirty="0" err="1" smtClean="0"/>
                        <a:t>interessen</a:t>
                      </a:r>
                      <a:endParaRPr lang="de-DE" dirty="0"/>
                    </a:p>
                  </a:txBody>
                  <a:tcPr anchor="ctr"/>
                </a:tc>
                <a:tc>
                  <a:txBody>
                    <a:bodyPr/>
                    <a:lstStyle/>
                    <a:p>
                      <a:pPr algn="ctr"/>
                      <a:r>
                        <a:rPr lang="de-DE" dirty="0" smtClean="0"/>
                        <a:t>Auskunft</a:t>
                      </a:r>
                      <a:r>
                        <a:rPr lang="de-DE" baseline="0" dirty="0" smtClean="0"/>
                        <a:t> / ausnahmsweise Akteneinsicht</a:t>
                      </a:r>
                      <a:endParaRPr lang="de-DE" dirty="0"/>
                    </a:p>
                  </a:txBody>
                  <a:tcPr anchor="ctr"/>
                </a:tc>
                <a:extLst>
                  <a:ext uri="{0D108BD9-81ED-4DB2-BD59-A6C34878D82A}">
                    <a16:rowId xmlns:a16="http://schemas.microsoft.com/office/drawing/2014/main" val="2919490627"/>
                  </a:ext>
                </a:extLst>
              </a:tr>
              <a:tr h="1379774">
                <a:tc>
                  <a:txBody>
                    <a:bodyPr/>
                    <a:lstStyle/>
                    <a:p>
                      <a:pPr algn="ctr"/>
                      <a:r>
                        <a:rPr lang="de-DE" dirty="0" smtClean="0">
                          <a:solidFill>
                            <a:schemeClr val="tx1"/>
                          </a:solidFill>
                        </a:rPr>
                        <a:t>sachlich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berechtigtes</a:t>
                      </a:r>
                      <a:r>
                        <a:rPr lang="de-DE" baseline="0" dirty="0" smtClean="0"/>
                        <a:t> Sonderinteresse</a:t>
                      </a:r>
                      <a:endParaRPr lang="de-DE" dirty="0"/>
                    </a:p>
                  </a:txBody>
                  <a:tcPr anchor="ctr"/>
                </a:tc>
                <a:tc>
                  <a:txBody>
                    <a:bodyPr/>
                    <a:lstStyle/>
                    <a:p>
                      <a:pPr algn="ctr"/>
                      <a:r>
                        <a:rPr lang="de-DE" dirty="0" smtClean="0"/>
                        <a:t>verfahrens-extern</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Abwägung mit Geheimhaltungs-</a:t>
                      </a:r>
                      <a:r>
                        <a:rPr lang="de-DE" dirty="0" err="1" smtClean="0"/>
                        <a:t>interessen</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a:p>
                  </a:txBody>
                  <a:tcPr anchor="ctr"/>
                </a:tc>
                <a:extLst>
                  <a:ext uri="{0D108BD9-81ED-4DB2-BD59-A6C34878D82A}">
                    <a16:rowId xmlns:a16="http://schemas.microsoft.com/office/drawing/2014/main" val="289796716"/>
                  </a:ext>
                </a:extLst>
              </a:tr>
              <a:tr h="1379774">
                <a:tc>
                  <a:txBody>
                    <a:bodyPr/>
                    <a:lstStyle/>
                    <a:p>
                      <a:pPr algn="ctr"/>
                      <a:r>
                        <a:rPr lang="de-DE" dirty="0" smtClean="0">
                          <a:solidFill>
                            <a:schemeClr val="tx1"/>
                          </a:solidFill>
                        </a:rPr>
                        <a:t>Jedermann-ansprüche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keine</a:t>
                      </a:r>
                      <a:endParaRPr lang="de-DE" dirty="0"/>
                    </a:p>
                  </a:txBody>
                  <a:tcPr anchor="ctr"/>
                </a:tc>
                <a:tc>
                  <a:txBody>
                    <a:bodyPr/>
                    <a:lstStyle/>
                    <a:p>
                      <a:pPr algn="ctr"/>
                      <a:r>
                        <a:rPr lang="de-DE" dirty="0" smtClean="0"/>
                        <a:t>keiner</a:t>
                      </a:r>
                      <a:r>
                        <a:rPr lang="de-DE" baseline="0" dirty="0" smtClean="0"/>
                        <a:t>  („</a:t>
                      </a:r>
                      <a:r>
                        <a:rPr lang="de-DE" dirty="0" smtClean="0"/>
                        <a:t>Transparenz“)</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abwägungsfeste </a:t>
                      </a:r>
                      <a:r>
                        <a:rPr lang="de-DE" sz="1600" baseline="0" dirty="0" smtClean="0"/>
                        <a:t>Geheimhaltungs-gründe</a:t>
                      </a:r>
                      <a:r>
                        <a:rPr lang="de-DE" sz="1600" dirty="0" smtClean="0"/>
                        <a:t> / Abwägung mit</a:t>
                      </a:r>
                      <a:r>
                        <a:rPr lang="de-DE" sz="1600" baseline="0" dirty="0" smtClean="0"/>
                        <a:t> Persönlichkeits-recht d. Betroffenen</a:t>
                      </a:r>
                      <a:endParaRPr lang="de-DE" sz="1600" dirty="0"/>
                    </a:p>
                  </a:txBody>
                  <a:tcPr anchor="ctr"/>
                </a:tc>
                <a:tc>
                  <a:txBody>
                    <a:bodyPr/>
                    <a:lstStyle/>
                    <a:p>
                      <a:pPr algn="ctr"/>
                      <a:r>
                        <a:rPr lang="de-DE" dirty="0" smtClean="0"/>
                        <a:t>Akteneinsicht</a:t>
                      </a:r>
                      <a:r>
                        <a:rPr lang="de-DE" baseline="0" dirty="0" smtClean="0"/>
                        <a:t> / Auskunft</a:t>
                      </a:r>
                      <a:endParaRPr lang="de-DE" dirty="0"/>
                    </a:p>
                  </a:txBody>
                  <a:tcPr anchor="ctr"/>
                </a:tc>
                <a:extLst>
                  <a:ext uri="{0D108BD9-81ED-4DB2-BD59-A6C34878D82A}">
                    <a16:rowId xmlns:a16="http://schemas.microsoft.com/office/drawing/2014/main" val="2267743801"/>
                  </a:ext>
                </a:extLst>
              </a:tr>
            </a:tbl>
          </a:graphicData>
        </a:graphic>
      </p:graphicFrame>
      <p:sp>
        <p:nvSpPr>
          <p:cNvPr id="3" name="Rad 2"/>
          <p:cNvSpPr/>
          <p:nvPr/>
        </p:nvSpPr>
        <p:spPr bwMode="auto">
          <a:xfrm>
            <a:off x="2159992" y="2123653"/>
            <a:ext cx="1656184" cy="86409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cxnSp>
        <p:nvCxnSpPr>
          <p:cNvPr id="5" name="Gerader Verbinder 4"/>
          <p:cNvCxnSpPr/>
          <p:nvPr/>
        </p:nvCxnSpPr>
        <p:spPr bwMode="auto">
          <a:xfrm>
            <a:off x="1871960" y="1907629"/>
            <a:ext cx="7992888" cy="1296144"/>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r Verbinder 10"/>
          <p:cNvCxnSpPr/>
          <p:nvPr/>
        </p:nvCxnSpPr>
        <p:spPr bwMode="auto">
          <a:xfrm>
            <a:off x="1871960" y="3228155"/>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r Verbinder 11"/>
          <p:cNvCxnSpPr/>
          <p:nvPr/>
        </p:nvCxnSpPr>
        <p:spPr bwMode="auto">
          <a:xfrm flipV="1">
            <a:off x="1871960" y="3228155"/>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p:cNvCxnSpPr/>
          <p:nvPr/>
        </p:nvCxnSpPr>
        <p:spPr bwMode="auto">
          <a:xfrm flipV="1">
            <a:off x="1871960" y="1907060"/>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ad 17"/>
          <p:cNvSpPr/>
          <p:nvPr/>
        </p:nvSpPr>
        <p:spPr bwMode="auto">
          <a:xfrm>
            <a:off x="2159992" y="3489201"/>
            <a:ext cx="1656184" cy="86409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cxnSp>
        <p:nvCxnSpPr>
          <p:cNvPr id="13" name="Gerader Verbinder 12"/>
          <p:cNvCxnSpPr/>
          <p:nvPr/>
        </p:nvCxnSpPr>
        <p:spPr bwMode="auto">
          <a:xfrm>
            <a:off x="1871960" y="4632726"/>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p:cNvCxnSpPr/>
          <p:nvPr/>
        </p:nvCxnSpPr>
        <p:spPr bwMode="auto">
          <a:xfrm flipV="1">
            <a:off x="1854793" y="4594799"/>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p:cNvCxnSpPr/>
          <p:nvPr/>
        </p:nvCxnSpPr>
        <p:spPr bwMode="auto">
          <a:xfrm>
            <a:off x="1854793" y="6027044"/>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r Verbinder 16"/>
          <p:cNvCxnSpPr/>
          <p:nvPr/>
        </p:nvCxnSpPr>
        <p:spPr bwMode="auto">
          <a:xfrm flipV="1">
            <a:off x="1876696" y="5999370"/>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„Netzpolitik.org“ (einfachgesetzliche Betrachtung)</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21" name="Textfeld 20"/>
          <p:cNvSpPr txBox="1"/>
          <p:nvPr/>
        </p:nvSpPr>
        <p:spPr>
          <a:xfrm>
            <a:off x="544766" y="4830573"/>
            <a:ext cx="1008682" cy="2215991"/>
          </a:xfrm>
          <a:prstGeom prst="rect">
            <a:avLst/>
          </a:prstGeom>
          <a:noFill/>
        </p:spPr>
        <p:txBody>
          <a:bodyPr wrap="square" rtlCol="0">
            <a:spAutoFit/>
          </a:bodyPr>
          <a:lstStyle/>
          <a:p>
            <a:r>
              <a:rPr lang="de-DE" sz="13800" dirty="0" smtClean="0">
                <a:solidFill>
                  <a:srgbClr val="0070C0"/>
                </a:solidFill>
              </a:rPr>
              <a:t>?</a:t>
            </a:r>
            <a:endParaRPr lang="de-DE" sz="13800" dirty="0">
              <a:solidFill>
                <a:srgbClr val="0070C0"/>
              </a:solidFill>
            </a:endParaRPr>
          </a:p>
        </p:txBody>
      </p:sp>
      <p:sp>
        <p:nvSpPr>
          <p:cNvPr id="19" name="Rectangle 71"/>
          <p:cNvSpPr>
            <a:spLocks noChangeArrowheads="1"/>
          </p:cNvSpPr>
          <p:nvPr/>
        </p:nvSpPr>
        <p:spPr bwMode="auto">
          <a:xfrm>
            <a:off x="8449546" y="4918075"/>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Auskunft /</a:t>
            </a:r>
          </a:p>
        </p:txBody>
      </p:sp>
      <p:sp>
        <p:nvSpPr>
          <p:cNvPr id="22" name="Rectangle 73"/>
          <p:cNvSpPr>
            <a:spLocks noChangeArrowheads="1"/>
          </p:cNvSpPr>
          <p:nvPr/>
        </p:nvSpPr>
        <p:spPr bwMode="auto">
          <a:xfrm>
            <a:off x="8143158" y="5194300"/>
            <a:ext cx="1718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effectLst/>
                <a:latin typeface="Arial" panose="020B0604020202020204" pitchFamily="34" charset="0"/>
              </a:rPr>
              <a:t>ausnahmsweise </a:t>
            </a:r>
          </a:p>
        </p:txBody>
      </p:sp>
      <p:sp>
        <p:nvSpPr>
          <p:cNvPr id="23" name="Rectangle 74"/>
          <p:cNvSpPr>
            <a:spLocks noChangeArrowheads="1"/>
          </p:cNvSpPr>
          <p:nvPr/>
        </p:nvSpPr>
        <p:spPr bwMode="auto">
          <a:xfrm>
            <a:off x="8281271" y="5465763"/>
            <a:ext cx="1372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Akteneinsicht</a:t>
            </a:r>
          </a:p>
        </p:txBody>
      </p:sp>
    </p:spTree>
    <p:extLst>
      <p:ext uri="{BB962C8B-B14F-4D97-AF65-F5344CB8AC3E}">
        <p14:creationId xmlns:p14="http://schemas.microsoft.com/office/powerpoint/2010/main" val="3210232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r>
              <a:rPr lang="de-DE" altLang="de-DE" sz="2000" b="1" dirty="0">
                <a:solidFill>
                  <a:srgbClr val="000000"/>
                </a:solidFill>
                <a:latin typeface="Arial" panose="020B0604020202020204" pitchFamily="34" charset="0"/>
              </a:rPr>
              <a:t>Art. 5  Grundgesetz </a:t>
            </a:r>
            <a:r>
              <a:rPr lang="de-DE" altLang="de-DE" sz="2000" b="1" dirty="0" smtClean="0">
                <a:solidFill>
                  <a:srgbClr val="000000"/>
                </a:solidFill>
                <a:latin typeface="Arial" panose="020B0604020202020204" pitchFamily="34" charset="0"/>
              </a:rPr>
              <a:t>– Informationsfreiheit</a:t>
            </a: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smtClean="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hangingPunct="0">
              <a:spcAft>
                <a:spcPts val="1413"/>
              </a:spcAft>
              <a:buSzPct val="100000"/>
              <a:defRPr/>
            </a:pPr>
            <a:r>
              <a:rPr lang="de-DE" altLang="de-DE" sz="2000" dirty="0">
                <a:solidFill>
                  <a:srgbClr val="000000"/>
                </a:solidFill>
                <a:latin typeface="Arial" panose="020B0604020202020204" pitchFamily="34" charset="0"/>
                <a:cs typeface="+mn-cs"/>
              </a:rPr>
              <a:t>(1) </a:t>
            </a:r>
            <a:r>
              <a:rPr lang="de-DE" altLang="de-DE" sz="2000" dirty="0" smtClean="0">
                <a:solidFill>
                  <a:srgbClr val="000000"/>
                </a:solidFill>
                <a:latin typeface="Arial" panose="020B0604020202020204" pitchFamily="34" charset="0"/>
                <a:cs typeface="+mn-cs"/>
              </a:rPr>
              <a:t>Jeder </a:t>
            </a:r>
            <a:r>
              <a:rPr lang="de-DE" altLang="de-DE" sz="2000" dirty="0">
                <a:solidFill>
                  <a:srgbClr val="000000"/>
                </a:solidFill>
                <a:latin typeface="Arial" panose="020B0604020202020204" pitchFamily="34" charset="0"/>
                <a:cs typeface="+mn-cs"/>
              </a:rPr>
              <a:t>hat </a:t>
            </a:r>
            <a:r>
              <a:rPr lang="de-DE" altLang="de-DE" sz="2000" b="1" dirty="0">
                <a:solidFill>
                  <a:srgbClr val="000000"/>
                </a:solidFill>
                <a:latin typeface="Arial" panose="020B0604020202020204" pitchFamily="34" charset="0"/>
                <a:cs typeface="+mn-cs"/>
              </a:rPr>
              <a:t>das Recht,</a:t>
            </a:r>
            <a:r>
              <a:rPr lang="de-DE" altLang="de-DE" sz="2000" dirty="0">
                <a:solidFill>
                  <a:srgbClr val="000000"/>
                </a:solidFill>
                <a:latin typeface="Arial" panose="020B0604020202020204" pitchFamily="34" charset="0"/>
                <a:cs typeface="+mn-cs"/>
              </a:rPr>
              <a:t> seine Meinung in Wort, Schrift und Bild frei zu äußern und zu verbreiten und </a:t>
            </a:r>
            <a:r>
              <a:rPr lang="de-DE" altLang="de-DE" sz="2000" b="1" dirty="0">
                <a:solidFill>
                  <a:srgbClr val="000000"/>
                </a:solidFill>
                <a:latin typeface="Arial" panose="020B0604020202020204" pitchFamily="34" charset="0"/>
                <a:cs typeface="+mn-cs"/>
              </a:rPr>
              <a:t>sich aus allgemein zugänglichen Quellen ungehindert zu unterrichten.</a:t>
            </a:r>
            <a:r>
              <a:rPr lang="de-DE" altLang="de-DE" sz="2000" dirty="0">
                <a:solidFill>
                  <a:srgbClr val="000000"/>
                </a:solidFill>
                <a:latin typeface="Arial" panose="020B0604020202020204" pitchFamily="34" charset="0"/>
                <a:cs typeface="+mn-cs"/>
              </a:rPr>
              <a:t> </a:t>
            </a:r>
            <a:r>
              <a:rPr lang="de-DE" altLang="de-DE" sz="2000" dirty="0" smtClean="0">
                <a:solidFill>
                  <a:srgbClr val="000000"/>
                </a:solidFill>
                <a:latin typeface="Arial" panose="020B0604020202020204" pitchFamily="34" charset="0"/>
                <a:cs typeface="+mn-cs"/>
              </a:rPr>
              <a:t>[…]</a:t>
            </a:r>
            <a:endParaRPr lang="de-DE" altLang="de-DE" sz="2000" dirty="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a:solidFill>
                  <a:srgbClr val="000000"/>
                </a:solidFill>
                <a:latin typeface="Arial" panose="020B0604020202020204" pitchFamily="34" charset="0"/>
                <a:cs typeface="+mn-cs"/>
              </a:rPr>
              <a:t>(2) </a:t>
            </a:r>
            <a:r>
              <a:rPr lang="de-DE" altLang="de-DE" sz="2000" dirty="0" smtClean="0">
                <a:solidFill>
                  <a:srgbClr val="000000"/>
                </a:solidFill>
                <a:latin typeface="Arial" panose="020B0604020202020204" pitchFamily="34" charset="0"/>
                <a:cs typeface="+mn-cs"/>
              </a:rPr>
              <a:t>– (3) […]</a:t>
            </a:r>
            <a:endParaRPr lang="de-DE" altLang="de-DE" sz="2000" dirty="0">
              <a:solidFill>
                <a:srgbClr val="000000"/>
              </a:solidFill>
              <a:latin typeface="Arial" panose="020B0604020202020204" pitchFamily="34" charset="0"/>
              <a:cs typeface="+mn-cs"/>
            </a:endParaRPr>
          </a:p>
          <a:p>
            <a:pPr hangingPunct="0">
              <a:spcAft>
                <a:spcPts val="1413"/>
              </a:spcAft>
              <a:buSzPct val="100000"/>
              <a:defRPr/>
            </a:pPr>
            <a:endParaRPr lang="de-DE" altLang="de-DE" sz="2000"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043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rgbClr val="000000"/>
                </a:solidFill>
                <a:latin typeface="Arial" panose="020B0604020202020204" pitchFamily="34" charset="0"/>
              </a:rPr>
              <a:t>BVerfG, </a:t>
            </a:r>
            <a:r>
              <a:rPr lang="de-DE" altLang="de-DE" sz="2000" b="1" dirty="0" smtClean="0">
                <a:solidFill>
                  <a:srgbClr val="000000"/>
                </a:solidFill>
                <a:latin typeface="Arial" panose="020B0604020202020204" pitchFamily="34" charset="0"/>
              </a:rPr>
              <a:t>Beschluss des </a:t>
            </a:r>
            <a:r>
              <a:rPr lang="de-DE" altLang="de-DE" sz="2000" b="1" dirty="0">
                <a:solidFill>
                  <a:srgbClr val="000000"/>
                </a:solidFill>
                <a:latin typeface="Arial" panose="020B0604020202020204" pitchFamily="34" charset="0"/>
              </a:rPr>
              <a:t>Ersten Senats </a:t>
            </a:r>
            <a:r>
              <a:rPr lang="de-DE" altLang="de-DE" sz="2000" b="1" dirty="0" smtClean="0">
                <a:solidFill>
                  <a:srgbClr val="000000"/>
                </a:solidFill>
                <a:latin typeface="Arial" panose="020B0604020202020204" pitchFamily="34" charset="0"/>
              </a:rPr>
              <a:t>vom </a:t>
            </a:r>
            <a:r>
              <a:rPr lang="de-DE" altLang="de-DE" sz="2000" b="1" dirty="0">
                <a:solidFill>
                  <a:srgbClr val="000000"/>
                </a:solidFill>
                <a:latin typeface="Arial" panose="020B0604020202020204" pitchFamily="34" charset="0"/>
              </a:rPr>
              <a:t>20. Juni 2017 – 1 BvR </a:t>
            </a:r>
            <a:r>
              <a:rPr lang="de-DE" altLang="de-DE" sz="2000" b="1" dirty="0" smtClean="0">
                <a:solidFill>
                  <a:srgbClr val="000000"/>
                </a:solidFill>
                <a:latin typeface="Arial" panose="020B0604020202020204" pitchFamily="34" charset="0"/>
              </a:rPr>
              <a:t>1978/13</a:t>
            </a:r>
            <a:r>
              <a:rPr lang="de-DE" altLang="de-DE" sz="2000" dirty="0">
                <a:solidFill>
                  <a:srgbClr val="000000"/>
                </a:solidFill>
                <a:latin typeface="Arial" panose="020B0604020202020204" pitchFamily="34" charset="0"/>
              </a:rPr>
              <a:t/>
            </a:r>
            <a:br>
              <a:rPr lang="de-DE" altLang="de-DE" sz="2000" dirty="0">
                <a:solidFill>
                  <a:srgbClr val="000000"/>
                </a:solidFill>
                <a:latin typeface="Arial" panose="020B0604020202020204" pitchFamily="34" charset="0"/>
              </a:rPr>
            </a:br>
            <a:endParaRPr lang="de-DE" altLang="de-DE" sz="2000"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de-DE" altLang="de-DE" sz="2300" dirty="0" smtClean="0">
              <a:solidFill>
                <a:srgbClr val="000000"/>
              </a:solidFill>
              <a:latin typeface="Arial" panose="020B0604020202020204" pitchFamily="34" charset="0"/>
              <a:cs typeface="+mn-cs"/>
            </a:endParaRPr>
          </a:p>
          <a:p>
            <a:pPr hangingPunct="0">
              <a:spcAft>
                <a:spcPts val="1413"/>
              </a:spcAft>
              <a:buSzPct val="100000"/>
              <a:defRPr/>
            </a:pPr>
            <a:endParaRPr lang="de-DE" altLang="de-DE" sz="2300" dirty="0">
              <a:solidFill>
                <a:srgbClr val="000000"/>
              </a:solidFill>
              <a:latin typeface="Arial" panose="020B0604020202020204" pitchFamily="34" charset="0"/>
              <a:cs typeface="+mn-cs"/>
            </a:endParaRPr>
          </a:p>
          <a:p>
            <a:pPr algn="just" hangingPunct="0">
              <a:spcAft>
                <a:spcPts val="1413"/>
              </a:spcAft>
              <a:buSzPct val="100000"/>
              <a:defRPr/>
            </a:pPr>
            <a:endParaRPr lang="de-DE" altLang="de-DE" sz="2000" dirty="0" smtClean="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smtClean="0">
                <a:solidFill>
                  <a:srgbClr val="000000"/>
                </a:solidFill>
                <a:latin typeface="Arial" panose="020B0604020202020204" pitchFamily="34" charset="0"/>
                <a:cs typeface="+mn-cs"/>
              </a:rPr>
              <a:t>Das </a:t>
            </a:r>
            <a:r>
              <a:rPr lang="de-DE" altLang="de-DE" sz="2000" dirty="0">
                <a:solidFill>
                  <a:srgbClr val="000000"/>
                </a:solidFill>
                <a:latin typeface="Arial" panose="020B0604020202020204" pitchFamily="34" charset="0"/>
                <a:cs typeface="+mn-cs"/>
              </a:rPr>
              <a:t>Grundrecht gewährleistet insoweit grundsätzlich nur das Recht, sich </a:t>
            </a:r>
            <a:r>
              <a:rPr lang="de-DE" altLang="de-DE" sz="2000" dirty="0" err="1" smtClean="0">
                <a:solidFill>
                  <a:srgbClr val="000000"/>
                </a:solidFill>
                <a:latin typeface="Arial" panose="020B0604020202020204" pitchFamily="34" charset="0"/>
                <a:cs typeface="+mn-cs"/>
              </a:rPr>
              <a:t>un</a:t>
            </a:r>
            <a:r>
              <a:rPr lang="de-DE" altLang="de-DE" sz="2000" dirty="0" smtClean="0">
                <a:solidFill>
                  <a:srgbClr val="000000"/>
                </a:solidFill>
                <a:latin typeface="Arial" panose="020B0604020202020204" pitchFamily="34" charset="0"/>
                <a:cs typeface="+mn-cs"/>
              </a:rPr>
              <a:t>-gehindert </a:t>
            </a:r>
            <a:r>
              <a:rPr lang="de-DE" altLang="de-DE" sz="2000" dirty="0">
                <a:solidFill>
                  <a:srgbClr val="000000"/>
                </a:solidFill>
                <a:latin typeface="Arial" panose="020B0604020202020204" pitchFamily="34" charset="0"/>
                <a:cs typeface="+mn-cs"/>
              </a:rPr>
              <a:t>aus einer </a:t>
            </a:r>
            <a:r>
              <a:rPr lang="de-DE" altLang="de-DE" sz="2000" dirty="0" smtClean="0">
                <a:solidFill>
                  <a:srgbClr val="000000"/>
                </a:solidFill>
                <a:latin typeface="Arial" panose="020B0604020202020204" pitchFamily="34" charset="0"/>
                <a:cs typeface="+mn-cs"/>
              </a:rPr>
              <a:t>[…] </a:t>
            </a:r>
            <a:r>
              <a:rPr lang="de-DE" altLang="de-DE" sz="2000" dirty="0">
                <a:solidFill>
                  <a:srgbClr val="000000"/>
                </a:solidFill>
                <a:latin typeface="Arial" panose="020B0604020202020204" pitchFamily="34" charset="0"/>
                <a:cs typeface="+mn-cs"/>
              </a:rPr>
              <a:t>für die allgemeine Zugänglichkeit bestimmten Quelle zu unterrichten. </a:t>
            </a:r>
            <a:r>
              <a:rPr lang="de-DE" altLang="de-DE" sz="2000" u="sng" dirty="0">
                <a:solidFill>
                  <a:srgbClr val="000000"/>
                </a:solidFill>
                <a:latin typeface="Arial" panose="020B0604020202020204" pitchFamily="34" charset="0"/>
                <a:cs typeface="+mn-cs"/>
              </a:rPr>
              <a:t>Fehlt es an dieser Bestimmung, ist die </a:t>
            </a:r>
            <a:r>
              <a:rPr lang="de-DE" altLang="de-DE" sz="2000" u="sng" dirty="0" smtClean="0">
                <a:solidFill>
                  <a:srgbClr val="000000"/>
                </a:solidFill>
                <a:latin typeface="Arial" panose="020B0604020202020204" pitchFamily="34" charset="0"/>
                <a:cs typeface="+mn-cs"/>
              </a:rPr>
              <a:t>Informationsbeschaffung </a:t>
            </a:r>
            <a:r>
              <a:rPr lang="de-DE" altLang="de-DE" sz="2000" u="sng" dirty="0">
                <a:solidFill>
                  <a:srgbClr val="000000"/>
                </a:solidFill>
                <a:latin typeface="Arial" panose="020B0604020202020204" pitchFamily="34" charset="0"/>
                <a:cs typeface="+mn-cs"/>
              </a:rPr>
              <a:t>in der Regel nicht vom Grundrecht der Informationsfreiheit geschützt </a:t>
            </a:r>
            <a:r>
              <a:rPr lang="de-DE" altLang="de-DE" sz="2000" u="sng" dirty="0" smtClean="0">
                <a:solidFill>
                  <a:srgbClr val="000000"/>
                </a:solidFill>
                <a:latin typeface="Arial" panose="020B0604020202020204" pitchFamily="34" charset="0"/>
                <a:cs typeface="+mn-cs"/>
              </a:rPr>
              <a:t>[…]. </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750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animEffect transition="in" filter="fade">
                                      <p:cBhvr>
                                        <p:cTn id="7"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de-DE" altLang="de-DE" sz="2300" dirty="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smtClean="0">
                <a:solidFill>
                  <a:srgbClr val="000000"/>
                </a:solidFill>
                <a:latin typeface="Arial" panose="020B0604020202020204" pitchFamily="34" charset="0"/>
                <a:cs typeface="+mn-cs"/>
              </a:rPr>
              <a:t>§ </a:t>
            </a:r>
            <a:r>
              <a:rPr lang="de-DE" altLang="de-DE" sz="2000" dirty="0">
                <a:solidFill>
                  <a:srgbClr val="000000"/>
                </a:solidFill>
                <a:latin typeface="Arial" panose="020B0604020202020204" pitchFamily="34" charset="0"/>
                <a:cs typeface="+mn-cs"/>
              </a:rPr>
              <a:t>1 Abs. 1 Satz 1 IFG eröffnet demnach grundsätzlich einen Anspruch auf Zugang zu amtlichen Informationen aus allgemein zugänglichen Quellen im Sinne des Art. 5 Abs. 1 Satz 1, Halbsatz 2 GG. </a:t>
            </a:r>
            <a:r>
              <a:rPr lang="de-DE" altLang="de-DE" sz="2000" dirty="0" smtClean="0">
                <a:solidFill>
                  <a:srgbClr val="000000"/>
                </a:solidFill>
                <a:latin typeface="Arial" panose="020B0604020202020204" pitchFamily="34" charset="0"/>
                <a:cs typeface="+mn-cs"/>
              </a:rPr>
              <a:t>[…]</a:t>
            </a:r>
          </a:p>
          <a:p>
            <a:pPr algn="just" hangingPunct="0">
              <a:spcAft>
                <a:spcPts val="1413"/>
              </a:spcAft>
              <a:buSzPct val="100000"/>
              <a:defRPr/>
            </a:pPr>
            <a:endParaRPr lang="de-DE" altLang="de-DE" sz="2000" dirty="0" smtClean="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smtClean="0">
                <a:solidFill>
                  <a:srgbClr val="000000"/>
                </a:solidFill>
                <a:latin typeface="Arial" panose="020B0604020202020204" pitchFamily="34" charset="0"/>
                <a:cs typeface="+mn-cs"/>
              </a:rPr>
              <a:t>Anders </a:t>
            </a:r>
            <a:r>
              <a:rPr lang="de-DE" altLang="de-DE" sz="2000" dirty="0">
                <a:solidFill>
                  <a:srgbClr val="000000"/>
                </a:solidFill>
                <a:latin typeface="Arial" panose="020B0604020202020204" pitchFamily="34" charset="0"/>
                <a:cs typeface="+mn-cs"/>
              </a:rPr>
              <a:t>liegt es freilich dort, wo der Gesetzgeber eine bereichsspezifisch strikte Begrenzung des Informationszugangs vorgenommen hat </a:t>
            </a:r>
            <a:r>
              <a:rPr lang="de-DE" altLang="de-DE" sz="2000" dirty="0" smtClean="0">
                <a:solidFill>
                  <a:srgbClr val="000000"/>
                </a:solidFill>
                <a:latin typeface="Arial" panose="020B0604020202020204" pitchFamily="34" charset="0"/>
                <a:cs typeface="+mn-cs"/>
              </a:rPr>
              <a:t>[…]. </a:t>
            </a:r>
            <a:r>
              <a:rPr lang="de-DE" altLang="de-DE" sz="2000" dirty="0">
                <a:solidFill>
                  <a:srgbClr val="000000"/>
                </a:solidFill>
                <a:latin typeface="Arial" panose="020B0604020202020204" pitchFamily="34" charset="0"/>
                <a:cs typeface="+mn-cs"/>
              </a:rPr>
              <a:t>Dann hat er die Informationen schon generell aus dem Zugangsanspruch herausgenommen. Ihnen kommt damit grundsätzlich nicht der Charakter als allgemein zugängliche Informationen im Sinne des Art. 5 Abs. 1 Satz 1, Halbsatz 2 GG zu</a:t>
            </a:r>
            <a:r>
              <a:rPr lang="de-DE" altLang="de-DE" sz="2000" dirty="0" smtClean="0">
                <a:solidFill>
                  <a:srgbClr val="000000"/>
                </a:solidFill>
                <a:latin typeface="Arial" panose="020B0604020202020204" pitchFamily="34" charset="0"/>
                <a:cs typeface="+mn-cs"/>
              </a:rPr>
              <a:t>.</a:t>
            </a:r>
          </a:p>
          <a:p>
            <a:pPr algn="just" hangingPunct="0">
              <a:spcAft>
                <a:spcPts val="1413"/>
              </a:spcAft>
              <a:buSzPct val="100000"/>
              <a:defRPr/>
            </a:pPr>
            <a:endParaRPr lang="de-DE" altLang="de-DE" sz="2000" dirty="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a:solidFill>
                  <a:srgbClr val="000000"/>
                </a:solidFill>
                <a:latin typeface="Arial" panose="020B0604020202020204" pitchFamily="34" charset="0"/>
              </a:rPr>
              <a:t>Dass darüber hinaus in besonderen Konstellationen aus dem Grundgesetz auch unmittelbare Informationszugangsrechte folgen können, ist damit nicht ausgeschlossen, aber nicht Gegenstand vorliegenden Verfahrens. </a:t>
            </a:r>
          </a:p>
          <a:p>
            <a:pPr algn="just" hangingPunct="0">
              <a:spcAft>
                <a:spcPts val="1413"/>
              </a:spcAft>
              <a:buSzPct val="100000"/>
              <a:defRPr/>
            </a:pPr>
            <a:endParaRPr lang="de-DE" altLang="de-DE" sz="2000"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rgbClr val="000000"/>
                </a:solidFill>
                <a:latin typeface="Arial" panose="020B0604020202020204" pitchFamily="34" charset="0"/>
              </a:rPr>
              <a:t>BVerfG, </a:t>
            </a:r>
            <a:r>
              <a:rPr lang="de-DE" altLang="de-DE" sz="2000" b="1" dirty="0" smtClean="0">
                <a:solidFill>
                  <a:srgbClr val="000000"/>
                </a:solidFill>
                <a:latin typeface="Arial" panose="020B0604020202020204" pitchFamily="34" charset="0"/>
              </a:rPr>
              <a:t>Beschluss des </a:t>
            </a:r>
            <a:r>
              <a:rPr lang="de-DE" altLang="de-DE" sz="2000" b="1" dirty="0">
                <a:solidFill>
                  <a:srgbClr val="000000"/>
                </a:solidFill>
                <a:latin typeface="Arial" panose="020B0604020202020204" pitchFamily="34" charset="0"/>
              </a:rPr>
              <a:t>Ersten Senats </a:t>
            </a:r>
            <a:r>
              <a:rPr lang="de-DE" altLang="de-DE" sz="2000" b="1" dirty="0" smtClean="0">
                <a:solidFill>
                  <a:srgbClr val="000000"/>
                </a:solidFill>
                <a:latin typeface="Arial" panose="020B0604020202020204" pitchFamily="34" charset="0"/>
              </a:rPr>
              <a:t>vom </a:t>
            </a:r>
            <a:r>
              <a:rPr lang="de-DE" altLang="de-DE" sz="2000" b="1" dirty="0">
                <a:solidFill>
                  <a:srgbClr val="000000"/>
                </a:solidFill>
                <a:latin typeface="Arial" panose="020B0604020202020204" pitchFamily="34" charset="0"/>
              </a:rPr>
              <a:t>20. Juni 2017 – 1 BvR </a:t>
            </a:r>
            <a:r>
              <a:rPr lang="de-DE" altLang="de-DE" sz="2000" b="1" dirty="0" smtClean="0">
                <a:solidFill>
                  <a:srgbClr val="000000"/>
                </a:solidFill>
                <a:latin typeface="Arial" panose="020B0604020202020204" pitchFamily="34" charset="0"/>
              </a:rPr>
              <a:t>1978/13</a:t>
            </a:r>
            <a:r>
              <a:rPr lang="de-DE" altLang="de-DE" sz="2000" dirty="0">
                <a:solidFill>
                  <a:srgbClr val="000000"/>
                </a:solidFill>
                <a:latin typeface="Arial" panose="020B0604020202020204" pitchFamily="34" charset="0"/>
              </a:rPr>
              <a:t/>
            </a:r>
            <a:br>
              <a:rPr lang="de-DE" altLang="de-DE" sz="2000" dirty="0">
                <a:solidFill>
                  <a:srgbClr val="000000"/>
                </a:solidFill>
                <a:latin typeface="Arial" panose="020B0604020202020204" pitchFamily="34" charset="0"/>
              </a:rPr>
            </a:br>
            <a:endParaRPr lang="de-DE" altLang="de-DE"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27105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fade">
                                      <p:cBhvr>
                                        <p:cTn id="17"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elle 8"/>
          <p:cNvGraphicFramePr>
            <a:graphicFrameLocks noGrp="1"/>
          </p:cNvGraphicFramePr>
          <p:nvPr>
            <p:extLst>
              <p:ext uri="{D42A27DB-BD31-4B8C-83A1-F6EECF244321}">
                <p14:modId xmlns:p14="http://schemas.microsoft.com/office/powerpoint/2010/main" val="124833025"/>
              </p:ext>
            </p:extLst>
          </p:nvPr>
        </p:nvGraphicFramePr>
        <p:xfrm>
          <a:off x="215777" y="895351"/>
          <a:ext cx="9649071" cy="6484938"/>
        </p:xfrm>
        <a:graphic>
          <a:graphicData uri="http://schemas.openxmlformats.org/drawingml/2006/table">
            <a:tbl>
              <a:tblPr firstRow="1" firstCol="1" bandRow="1">
                <a:tableStyleId>{93296810-A885-4BE3-A3E7-6D5BEEA58F35}</a:tableStyleId>
              </a:tblPr>
              <a:tblGrid>
                <a:gridCol w="1690089">
                  <a:extLst>
                    <a:ext uri="{9D8B030D-6E8A-4147-A177-3AD203B41FA5}">
                      <a16:colId xmlns:a16="http://schemas.microsoft.com/office/drawing/2014/main" val="3666401290"/>
                    </a:ext>
                  </a:extLst>
                </a:gridCol>
                <a:gridCol w="2169540">
                  <a:extLst>
                    <a:ext uri="{9D8B030D-6E8A-4147-A177-3AD203B41FA5}">
                      <a16:colId xmlns:a16="http://schemas.microsoft.com/office/drawing/2014/main" val="1846558616"/>
                    </a:ext>
                  </a:extLst>
                </a:gridCol>
                <a:gridCol w="1929814">
                  <a:extLst>
                    <a:ext uri="{9D8B030D-6E8A-4147-A177-3AD203B41FA5}">
                      <a16:colId xmlns:a16="http://schemas.microsoft.com/office/drawing/2014/main" val="2271122520"/>
                    </a:ext>
                  </a:extLst>
                </a:gridCol>
                <a:gridCol w="1987420">
                  <a:extLst>
                    <a:ext uri="{9D8B030D-6E8A-4147-A177-3AD203B41FA5}">
                      <a16:colId xmlns:a16="http://schemas.microsoft.com/office/drawing/2014/main" val="3241048156"/>
                    </a:ext>
                  </a:extLst>
                </a:gridCol>
                <a:gridCol w="1872208">
                  <a:extLst>
                    <a:ext uri="{9D8B030D-6E8A-4147-A177-3AD203B41FA5}">
                      <a16:colId xmlns:a16="http://schemas.microsoft.com/office/drawing/2014/main" val="2379626776"/>
                    </a:ext>
                  </a:extLst>
                </a:gridCol>
              </a:tblGrid>
              <a:tr h="965842">
                <a:tc>
                  <a:txBody>
                    <a:bodyPr/>
                    <a:lstStyle/>
                    <a:p>
                      <a:endParaRPr lang="de-DE" dirty="0"/>
                    </a:p>
                  </a:txBody>
                  <a:tcPr anchor="ctr">
                    <a:solidFill>
                      <a:schemeClr val="bg1">
                        <a:lumMod val="65000"/>
                      </a:schemeClr>
                    </a:solidFill>
                  </a:tcPr>
                </a:tc>
                <a:tc>
                  <a:txBody>
                    <a:bodyPr/>
                    <a:lstStyle/>
                    <a:p>
                      <a:pPr algn="ctr"/>
                      <a:r>
                        <a:rPr lang="de-DE" dirty="0" smtClean="0">
                          <a:solidFill>
                            <a:schemeClr val="tx1"/>
                          </a:solidFill>
                        </a:rPr>
                        <a:t>Voraussetzung</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Zweck</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Versagens-gründe</a:t>
                      </a:r>
                      <a:endParaRPr lang="de-DE" dirty="0">
                        <a:solidFill>
                          <a:schemeClr val="tx1"/>
                        </a:solidFill>
                      </a:endParaRPr>
                    </a:p>
                  </a:txBody>
                  <a:tcPr anchor="ctr">
                    <a:solidFill>
                      <a:schemeClr val="bg1">
                        <a:lumMod val="65000"/>
                      </a:schemeClr>
                    </a:solidFill>
                  </a:tcPr>
                </a:tc>
                <a:tc>
                  <a:txBody>
                    <a:bodyPr/>
                    <a:lstStyle/>
                    <a:p>
                      <a:pPr algn="ctr"/>
                      <a:r>
                        <a:rPr lang="de-DE" dirty="0" smtClean="0">
                          <a:solidFill>
                            <a:schemeClr val="tx1"/>
                          </a:solidFill>
                        </a:rPr>
                        <a:t>Form des</a:t>
                      </a:r>
                      <a:r>
                        <a:rPr lang="de-DE" baseline="0" dirty="0" smtClean="0">
                          <a:solidFill>
                            <a:schemeClr val="tx1"/>
                          </a:solidFill>
                        </a:rPr>
                        <a:t> Zugangs</a:t>
                      </a:r>
                      <a:endParaRPr lang="de-DE" dirty="0">
                        <a:solidFill>
                          <a:schemeClr val="tx1"/>
                        </a:solidFill>
                      </a:endParaRPr>
                    </a:p>
                  </a:txBody>
                  <a:tcPr anchor="ctr">
                    <a:solidFill>
                      <a:schemeClr val="bg1">
                        <a:lumMod val="65000"/>
                      </a:schemeClr>
                    </a:solidFill>
                  </a:tcPr>
                </a:tc>
                <a:extLst>
                  <a:ext uri="{0D108BD9-81ED-4DB2-BD59-A6C34878D82A}">
                    <a16:rowId xmlns:a16="http://schemas.microsoft.com/office/drawing/2014/main" val="2145664742"/>
                  </a:ext>
                </a:extLst>
              </a:tr>
              <a:tr h="1379774">
                <a:tc>
                  <a:txBody>
                    <a:bodyPr/>
                    <a:lstStyle/>
                    <a:p>
                      <a:pPr algn="ctr"/>
                      <a:r>
                        <a:rPr lang="de-DE" dirty="0" smtClean="0">
                          <a:solidFill>
                            <a:schemeClr val="tx1"/>
                          </a:solidFill>
                        </a:rPr>
                        <a:t>verfahrens-bezogene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Verfahrens-beteiligter</a:t>
                      </a:r>
                      <a:endParaRPr lang="de-DE" dirty="0"/>
                    </a:p>
                  </a:txBody>
                  <a:tcPr anchor="ctr"/>
                </a:tc>
                <a:tc>
                  <a:txBody>
                    <a:bodyPr/>
                    <a:lstStyle/>
                    <a:p>
                      <a:pPr algn="ctr"/>
                      <a:r>
                        <a:rPr lang="de-DE" dirty="0" smtClean="0"/>
                        <a:t>verfahrensintern</a:t>
                      </a:r>
                      <a:endParaRPr lang="de-DE" dirty="0"/>
                    </a:p>
                  </a:txBody>
                  <a:tcPr anchor="ctr"/>
                </a:tc>
                <a:tc>
                  <a:txBody>
                    <a:bodyPr/>
                    <a:lstStyle/>
                    <a:p>
                      <a:pPr algn="ctr"/>
                      <a:r>
                        <a:rPr lang="de-DE" dirty="0" smtClean="0"/>
                        <a:t>i.d.R. keine / nur ausnahmsweise</a:t>
                      </a:r>
                      <a:endParaRPr lang="de-DE" dirty="0"/>
                    </a:p>
                  </a:txBody>
                  <a:tcPr anchor="ctr"/>
                </a:tc>
                <a:tc>
                  <a:txBody>
                    <a:bodyPr/>
                    <a:lstStyle/>
                    <a:p>
                      <a:pPr algn="ctr"/>
                      <a:r>
                        <a:rPr lang="de-DE" dirty="0" smtClean="0"/>
                        <a:t>Akteneinsicht</a:t>
                      </a:r>
                      <a:endParaRPr lang="de-DE" dirty="0"/>
                    </a:p>
                  </a:txBody>
                  <a:tcPr anchor="ctr"/>
                </a:tc>
                <a:extLst>
                  <a:ext uri="{0D108BD9-81ED-4DB2-BD59-A6C34878D82A}">
                    <a16:rowId xmlns:a16="http://schemas.microsoft.com/office/drawing/2014/main" val="3362141655"/>
                  </a:ext>
                </a:extLst>
              </a:tr>
              <a:tr h="1379774">
                <a:tc>
                  <a:txBody>
                    <a:bodyPr/>
                    <a:lstStyle/>
                    <a:p>
                      <a:pPr algn="ctr"/>
                      <a:r>
                        <a:rPr lang="de-DE" dirty="0" smtClean="0">
                          <a:solidFill>
                            <a:schemeClr val="tx1"/>
                          </a:solidFill>
                        </a:rPr>
                        <a:t>institutionell</a:t>
                      </a:r>
                      <a:r>
                        <a:rPr lang="de-DE" baseline="0" dirty="0" smtClean="0">
                          <a:solidFill>
                            <a:schemeClr val="tx1"/>
                          </a:solidFill>
                        </a:rPr>
                        <a:t>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institutionelle Anbindung</a:t>
                      </a:r>
                      <a:endParaRPr lang="de-DE" dirty="0"/>
                    </a:p>
                  </a:txBody>
                  <a:tcPr anchor="ctr"/>
                </a:tc>
                <a:tc>
                  <a:txBody>
                    <a:bodyPr/>
                    <a:lstStyle/>
                    <a:p>
                      <a:pPr algn="ctr"/>
                      <a:r>
                        <a:rPr lang="de-DE" dirty="0" smtClean="0"/>
                        <a:t>verfahrens-extern</a:t>
                      </a:r>
                      <a:endParaRPr lang="de-DE" dirty="0"/>
                    </a:p>
                  </a:txBody>
                  <a:tcPr anchor="ctr"/>
                </a:tc>
                <a:tc>
                  <a:txBody>
                    <a:bodyPr/>
                    <a:lstStyle/>
                    <a:p>
                      <a:pPr algn="ctr"/>
                      <a:r>
                        <a:rPr lang="de-DE" dirty="0" smtClean="0"/>
                        <a:t>(teilweise) Abwägung mit Geheimhaltungs-</a:t>
                      </a:r>
                      <a:r>
                        <a:rPr lang="de-DE" dirty="0" err="1" smtClean="0"/>
                        <a:t>interessen</a:t>
                      </a:r>
                      <a:endParaRPr lang="de-DE" dirty="0"/>
                    </a:p>
                  </a:txBody>
                  <a:tcPr anchor="ctr"/>
                </a:tc>
                <a:tc>
                  <a:txBody>
                    <a:bodyPr/>
                    <a:lstStyle/>
                    <a:p>
                      <a:pPr algn="ctr"/>
                      <a:r>
                        <a:rPr lang="de-DE" dirty="0" smtClean="0"/>
                        <a:t>Auskunft</a:t>
                      </a:r>
                      <a:r>
                        <a:rPr lang="de-DE" baseline="0" dirty="0" smtClean="0"/>
                        <a:t> / ausnahmsweise Akteneinsicht</a:t>
                      </a:r>
                      <a:endParaRPr lang="de-DE" dirty="0"/>
                    </a:p>
                  </a:txBody>
                  <a:tcPr anchor="ctr"/>
                </a:tc>
                <a:extLst>
                  <a:ext uri="{0D108BD9-81ED-4DB2-BD59-A6C34878D82A}">
                    <a16:rowId xmlns:a16="http://schemas.microsoft.com/office/drawing/2014/main" val="2919490627"/>
                  </a:ext>
                </a:extLst>
              </a:tr>
              <a:tr h="1379774">
                <a:tc>
                  <a:txBody>
                    <a:bodyPr/>
                    <a:lstStyle/>
                    <a:p>
                      <a:pPr algn="ctr"/>
                      <a:r>
                        <a:rPr lang="de-DE" dirty="0" smtClean="0">
                          <a:solidFill>
                            <a:schemeClr val="tx1"/>
                          </a:solidFill>
                        </a:rPr>
                        <a:t>sachlich gebundene 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berechtigtes</a:t>
                      </a:r>
                      <a:r>
                        <a:rPr lang="de-DE" baseline="0" dirty="0" smtClean="0"/>
                        <a:t> Sonderinteresse</a:t>
                      </a:r>
                      <a:endParaRPr lang="de-DE" dirty="0"/>
                    </a:p>
                  </a:txBody>
                  <a:tcPr anchor="ctr"/>
                </a:tc>
                <a:tc>
                  <a:txBody>
                    <a:bodyPr/>
                    <a:lstStyle/>
                    <a:p>
                      <a:pPr algn="ctr"/>
                      <a:r>
                        <a:rPr lang="de-DE" dirty="0" smtClean="0"/>
                        <a:t>verfahrens-extern</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Abwägung mit Geheimhaltungs-</a:t>
                      </a:r>
                      <a:r>
                        <a:rPr lang="de-DE" dirty="0" err="1" smtClean="0"/>
                        <a:t>interessen</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dirty="0"/>
                    </a:p>
                  </a:txBody>
                  <a:tcPr anchor="ctr"/>
                </a:tc>
                <a:extLst>
                  <a:ext uri="{0D108BD9-81ED-4DB2-BD59-A6C34878D82A}">
                    <a16:rowId xmlns:a16="http://schemas.microsoft.com/office/drawing/2014/main" val="289796716"/>
                  </a:ext>
                </a:extLst>
              </a:tr>
              <a:tr h="1379774">
                <a:tc>
                  <a:txBody>
                    <a:bodyPr/>
                    <a:lstStyle/>
                    <a:p>
                      <a:pPr algn="ctr"/>
                      <a:r>
                        <a:rPr lang="de-DE" dirty="0" smtClean="0">
                          <a:solidFill>
                            <a:schemeClr val="tx1"/>
                          </a:solidFill>
                        </a:rPr>
                        <a:t>Jedermann-ansprüche</a:t>
                      </a:r>
                      <a:endParaRPr lang="de-DE" dirty="0">
                        <a:solidFill>
                          <a:schemeClr val="tx1"/>
                        </a:solidFill>
                      </a:endParaRPr>
                    </a:p>
                  </a:txBody>
                  <a:tcPr anchor="ctr">
                    <a:solidFill>
                      <a:schemeClr val="bg1">
                        <a:lumMod val="65000"/>
                      </a:schemeClr>
                    </a:solidFill>
                  </a:tcPr>
                </a:tc>
                <a:tc>
                  <a:txBody>
                    <a:bodyPr/>
                    <a:lstStyle/>
                    <a:p>
                      <a:pPr algn="ctr"/>
                      <a:r>
                        <a:rPr lang="de-DE" dirty="0" smtClean="0"/>
                        <a:t>keine</a:t>
                      </a:r>
                      <a:endParaRPr lang="de-DE" dirty="0"/>
                    </a:p>
                  </a:txBody>
                  <a:tcPr anchor="ctr"/>
                </a:tc>
                <a:tc>
                  <a:txBody>
                    <a:bodyPr/>
                    <a:lstStyle/>
                    <a:p>
                      <a:pPr algn="ctr"/>
                      <a:r>
                        <a:rPr lang="de-DE" dirty="0" smtClean="0"/>
                        <a:t>keiner</a:t>
                      </a:r>
                      <a:r>
                        <a:rPr lang="de-DE" baseline="0" dirty="0" smtClean="0"/>
                        <a:t>  („</a:t>
                      </a:r>
                      <a:r>
                        <a:rPr lang="de-DE" dirty="0" smtClean="0"/>
                        <a:t>Transparenz“)</a:t>
                      </a:r>
                      <a:endParaRPr lang="de-DE"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abwägungsfeste </a:t>
                      </a:r>
                      <a:r>
                        <a:rPr lang="de-DE" sz="1600" baseline="0" dirty="0" smtClean="0"/>
                        <a:t>Geheimhaltungs-gründe</a:t>
                      </a:r>
                      <a:r>
                        <a:rPr lang="de-DE" sz="1600" dirty="0" smtClean="0"/>
                        <a:t> / Abwägung mit</a:t>
                      </a:r>
                      <a:r>
                        <a:rPr lang="de-DE" sz="1600" baseline="0" dirty="0" smtClean="0"/>
                        <a:t> Persönlichkeits-recht d. Betroffenen</a:t>
                      </a:r>
                      <a:endParaRPr lang="de-DE" sz="1600" dirty="0"/>
                    </a:p>
                  </a:txBody>
                  <a:tcPr anchor="ctr"/>
                </a:tc>
                <a:tc>
                  <a:txBody>
                    <a:bodyPr/>
                    <a:lstStyle/>
                    <a:p>
                      <a:pPr algn="ctr"/>
                      <a:r>
                        <a:rPr lang="de-DE" dirty="0" smtClean="0"/>
                        <a:t>Akteneinsicht</a:t>
                      </a:r>
                      <a:r>
                        <a:rPr lang="de-DE" baseline="0" dirty="0" smtClean="0"/>
                        <a:t> / Auskunft</a:t>
                      </a:r>
                      <a:endParaRPr lang="de-DE" dirty="0"/>
                    </a:p>
                  </a:txBody>
                  <a:tcPr anchor="ctr"/>
                </a:tc>
                <a:extLst>
                  <a:ext uri="{0D108BD9-81ED-4DB2-BD59-A6C34878D82A}">
                    <a16:rowId xmlns:a16="http://schemas.microsoft.com/office/drawing/2014/main" val="2267743801"/>
                  </a:ext>
                </a:extLst>
              </a:tr>
            </a:tbl>
          </a:graphicData>
        </a:graphic>
      </p:graphicFrame>
      <p:sp>
        <p:nvSpPr>
          <p:cNvPr id="3" name="Rad 2"/>
          <p:cNvSpPr/>
          <p:nvPr/>
        </p:nvSpPr>
        <p:spPr bwMode="auto">
          <a:xfrm>
            <a:off x="2159992" y="2123653"/>
            <a:ext cx="1656184" cy="86409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cxnSp>
        <p:nvCxnSpPr>
          <p:cNvPr id="5" name="Gerader Verbinder 4"/>
          <p:cNvCxnSpPr/>
          <p:nvPr/>
        </p:nvCxnSpPr>
        <p:spPr bwMode="auto">
          <a:xfrm>
            <a:off x="1871960" y="1907629"/>
            <a:ext cx="7992888" cy="1296144"/>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r Verbinder 10"/>
          <p:cNvCxnSpPr/>
          <p:nvPr/>
        </p:nvCxnSpPr>
        <p:spPr bwMode="auto">
          <a:xfrm>
            <a:off x="1871960" y="3228155"/>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r Verbinder 11"/>
          <p:cNvCxnSpPr/>
          <p:nvPr/>
        </p:nvCxnSpPr>
        <p:spPr bwMode="auto">
          <a:xfrm flipV="1">
            <a:off x="1871960" y="3228155"/>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p:cNvCxnSpPr/>
          <p:nvPr/>
        </p:nvCxnSpPr>
        <p:spPr bwMode="auto">
          <a:xfrm flipV="1">
            <a:off x="1871960" y="1907060"/>
            <a:ext cx="7983392" cy="1321095"/>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ad 17"/>
          <p:cNvSpPr/>
          <p:nvPr/>
        </p:nvSpPr>
        <p:spPr bwMode="auto">
          <a:xfrm>
            <a:off x="2159992" y="3489201"/>
            <a:ext cx="1656184" cy="864096"/>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cxnSp>
        <p:nvCxnSpPr>
          <p:cNvPr id="13" name="Gerader Verbinder 12"/>
          <p:cNvCxnSpPr/>
          <p:nvPr/>
        </p:nvCxnSpPr>
        <p:spPr bwMode="auto">
          <a:xfrm>
            <a:off x="1871960" y="4632726"/>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p:cNvCxnSpPr/>
          <p:nvPr/>
        </p:nvCxnSpPr>
        <p:spPr bwMode="auto">
          <a:xfrm flipV="1">
            <a:off x="1854793" y="4594799"/>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p:cNvCxnSpPr/>
          <p:nvPr/>
        </p:nvCxnSpPr>
        <p:spPr bwMode="auto">
          <a:xfrm>
            <a:off x="1854793" y="6027044"/>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r Verbinder 16"/>
          <p:cNvCxnSpPr/>
          <p:nvPr/>
        </p:nvCxnSpPr>
        <p:spPr bwMode="auto">
          <a:xfrm flipV="1">
            <a:off x="1876696" y="5999370"/>
            <a:ext cx="7983392" cy="1343770"/>
          </a:xfrm>
          <a:prstGeom prst="line">
            <a:avLst/>
          </a:prstGeom>
          <a:solidFill>
            <a:srgbClr val="00B8FF"/>
          </a:solid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Beispiel: „Netzpolitik.org“ (verfassungsrechtliche Betrachtung)</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21" name="Textfeld 20"/>
          <p:cNvSpPr txBox="1"/>
          <p:nvPr/>
        </p:nvSpPr>
        <p:spPr>
          <a:xfrm>
            <a:off x="544766" y="4830573"/>
            <a:ext cx="1008682" cy="2215991"/>
          </a:xfrm>
          <a:prstGeom prst="rect">
            <a:avLst/>
          </a:prstGeom>
          <a:noFill/>
        </p:spPr>
        <p:txBody>
          <a:bodyPr wrap="square" rtlCol="0">
            <a:spAutoFit/>
          </a:bodyPr>
          <a:lstStyle/>
          <a:p>
            <a:r>
              <a:rPr lang="de-DE" sz="13800" dirty="0" smtClean="0">
                <a:solidFill>
                  <a:srgbClr val="0070C0"/>
                </a:solidFill>
              </a:rPr>
              <a:t>?</a:t>
            </a:r>
            <a:endParaRPr lang="de-DE" sz="13800" dirty="0">
              <a:solidFill>
                <a:srgbClr val="0070C0"/>
              </a:solidFill>
            </a:endParaRPr>
          </a:p>
        </p:txBody>
      </p:sp>
      <p:sp>
        <p:nvSpPr>
          <p:cNvPr id="2" name="Multiplizieren 1"/>
          <p:cNvSpPr/>
          <p:nvPr/>
        </p:nvSpPr>
        <p:spPr bwMode="auto">
          <a:xfrm>
            <a:off x="84353" y="5104292"/>
            <a:ext cx="1800000" cy="1800000"/>
          </a:xfrm>
          <a:prstGeom prst="mathMultiply">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rgbClr val="FF0000"/>
              </a:solidFill>
              <a:effectLst/>
              <a:latin typeface="Calibri" panose="020F0502020204030204" pitchFamily="34" charset="0"/>
              <a:ea typeface="Microsoft YaHei" panose="020B0503020204020204" pitchFamily="34" charset="-122"/>
            </a:endParaRPr>
          </a:p>
        </p:txBody>
      </p:sp>
      <p:sp>
        <p:nvSpPr>
          <p:cNvPr id="19" name="Rectangle 71"/>
          <p:cNvSpPr>
            <a:spLocks noChangeArrowheads="1"/>
          </p:cNvSpPr>
          <p:nvPr/>
        </p:nvSpPr>
        <p:spPr bwMode="auto">
          <a:xfrm>
            <a:off x="8449546" y="4918075"/>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Auskunft /</a:t>
            </a:r>
          </a:p>
        </p:txBody>
      </p:sp>
      <p:sp>
        <p:nvSpPr>
          <p:cNvPr id="22" name="Rectangle 73"/>
          <p:cNvSpPr>
            <a:spLocks noChangeArrowheads="1"/>
          </p:cNvSpPr>
          <p:nvPr/>
        </p:nvSpPr>
        <p:spPr bwMode="auto">
          <a:xfrm>
            <a:off x="8143158" y="5194300"/>
            <a:ext cx="1718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effectLst/>
                <a:latin typeface="Arial" panose="020B0604020202020204" pitchFamily="34" charset="0"/>
              </a:rPr>
              <a:t>ausnahmsweise </a:t>
            </a:r>
          </a:p>
        </p:txBody>
      </p:sp>
      <p:sp>
        <p:nvSpPr>
          <p:cNvPr id="23" name="Rectangle 74"/>
          <p:cNvSpPr>
            <a:spLocks noChangeArrowheads="1"/>
          </p:cNvSpPr>
          <p:nvPr/>
        </p:nvSpPr>
        <p:spPr bwMode="auto">
          <a:xfrm>
            <a:off x="8281271" y="5465763"/>
            <a:ext cx="13721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effectLst/>
                <a:latin typeface="Arial" panose="020B0604020202020204" pitchFamily="34" charset="0"/>
              </a:rPr>
              <a:t>Akteneinsicht</a:t>
            </a:r>
          </a:p>
        </p:txBody>
      </p:sp>
    </p:spTree>
    <p:extLst>
      <p:ext uri="{BB962C8B-B14F-4D97-AF65-F5344CB8AC3E}">
        <p14:creationId xmlns:p14="http://schemas.microsoft.com/office/powerpoint/2010/main" val="19906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400" dirty="0" smtClean="0">
                <a:solidFill>
                  <a:srgbClr val="000000"/>
                </a:solidFill>
                <a:latin typeface="Arial" panose="020B0604020202020204" pitchFamily="34" charset="0"/>
              </a:rPr>
              <a:t>RaVG </a:t>
            </a:r>
            <a:r>
              <a:rPr lang="de-DE" altLang="de-DE" sz="1400" dirty="0">
                <a:solidFill>
                  <a:srgbClr val="000000"/>
                </a:solidFill>
                <a:latin typeface="Arial" panose="020B0604020202020204" pitchFamily="34" charset="0"/>
              </a:rPr>
              <a:t>Dr. Philipp Wittmann (VG Karlsruhe / Wissenschaftlicher Mitarbeiter am BVerfG) – Informationszugangsansprüche gegen die Bundesanwaltschaft im System des </a:t>
            </a:r>
            <a:r>
              <a:rPr lang="de-DE" altLang="de-DE" sz="1400" dirty="0" smtClean="0">
                <a:solidFill>
                  <a:srgbClr val="000000"/>
                </a:solidFill>
                <a:latin typeface="Arial" panose="020B0604020202020204" pitchFamily="34" charset="0"/>
              </a:rPr>
              <a:t>Informationszugangsrechts</a:t>
            </a:r>
            <a:r>
              <a:rPr lang="de-DE" altLang="de-DE" sz="1400" dirty="0">
                <a:solidFill>
                  <a:srgbClr val="000000"/>
                </a:solidFill>
                <a:latin typeface="Arial" panose="020B0604020202020204" pitchFamily="34" charset="0"/>
              </a:rPr>
              <a:t/>
            </a:r>
            <a:br>
              <a:rPr lang="de-DE" altLang="de-DE" sz="1400" dirty="0">
                <a:solidFill>
                  <a:srgbClr val="000000"/>
                </a:solidFill>
                <a:latin typeface="Arial" panose="020B0604020202020204" pitchFamily="34" charset="0"/>
              </a:rPr>
            </a:br>
            <a:endParaRPr lang="de-DE" altLang="de-DE" sz="1400"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b="1" dirty="0" smtClean="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b="1" dirty="0">
              <a:solidFill>
                <a:srgbClr val="000000"/>
              </a:solidFill>
              <a:latin typeface="Arial" panose="020B0604020202020204" pitchFamily="34" charset="0"/>
              <a:cs typeface="+mn-cs"/>
            </a:endParaRP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IV. Informationszugangsansprüche gegen die Generalbundesanwaltschaft</a:t>
            </a: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 – </a:t>
            </a:r>
          </a:p>
          <a:p>
            <a:pPr algn="ctr" hangingPunct="0">
              <a:spcAft>
                <a:spcPts val="1413"/>
              </a:spcAft>
              <a:buSzPct val="100000"/>
              <a:defRPr/>
            </a:pPr>
            <a:r>
              <a:rPr lang="de-DE" altLang="de-DE" sz="3200" b="1" dirty="0" smtClean="0">
                <a:solidFill>
                  <a:srgbClr val="000000"/>
                </a:solidFill>
                <a:latin typeface="Arial" panose="020B0604020202020204" pitchFamily="34" charset="0"/>
                <a:cs typeface="+mn-cs"/>
              </a:rPr>
              <a:t>Europäische Menschenrechtskonvention</a:t>
            </a:r>
          </a:p>
          <a:p>
            <a:pPr algn="ctr" hangingPunct="0">
              <a:spcAft>
                <a:spcPts val="1413"/>
              </a:spcAft>
              <a:buSzPct val="100000"/>
              <a:defRPr/>
            </a:pPr>
            <a:endParaRPr lang="de-DE" altLang="de-DE" sz="3200" b="1"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570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Exkurs: Rechtsnatur der Europäischen Menschenrechtskonvention</a:t>
            </a:r>
            <a:endParaRPr lang="de-DE" altLang="de-DE" sz="2000" b="1" dirty="0">
              <a:solidFill>
                <a:srgbClr val="000000"/>
              </a:solidFill>
              <a:latin typeface="Arial" panose="020B0604020202020204" pitchFamily="34" charset="0"/>
            </a:endParaRPr>
          </a:p>
          <a:p>
            <a:pPr algn="ctr" hangingPunct="0">
              <a:buSzPct val="100000"/>
            </a:pPr>
            <a:endParaRPr lang="de-DE" altLang="de-DE" sz="1400" dirty="0">
              <a:solidFill>
                <a:srgbClr val="000000"/>
              </a:solidFill>
              <a:latin typeface="Arial" panose="020B0604020202020204" pitchFamily="34" charset="0"/>
            </a:endParaRPr>
          </a:p>
        </p:txBody>
      </p:sp>
      <p:sp>
        <p:nvSpPr>
          <p:cNvPr id="2" name="Ellipse 1"/>
          <p:cNvSpPr/>
          <p:nvPr/>
        </p:nvSpPr>
        <p:spPr bwMode="auto">
          <a:xfrm>
            <a:off x="6072421" y="3363554"/>
            <a:ext cx="1512168" cy="1584176"/>
          </a:xfrm>
          <a:prstGeom prst="ellipse">
            <a:avLst/>
          </a:prstGeom>
          <a:solidFill>
            <a:schemeClr val="tx1">
              <a:lumMod val="95000"/>
              <a:lumOff val="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lang="de-DE" dirty="0" smtClean="0"/>
              <a:t>einfaches Gesetzesrecht</a:t>
            </a: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3" name="Halbbogen 2"/>
          <p:cNvSpPr/>
          <p:nvPr/>
        </p:nvSpPr>
        <p:spPr bwMode="auto">
          <a:xfrm>
            <a:off x="5316337" y="2607470"/>
            <a:ext cx="3024336" cy="3096344"/>
          </a:xfrm>
          <a:prstGeom prst="blockArc">
            <a:avLst>
              <a:gd name="adj1" fmla="val 978"/>
              <a:gd name="adj2" fmla="val 0"/>
              <a:gd name="adj3" fmla="val 25000"/>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rPr>
              <a:t>Verfassungsrecht</a:t>
            </a:r>
          </a:p>
        </p:txBody>
      </p:sp>
      <p:sp>
        <p:nvSpPr>
          <p:cNvPr id="8" name="Halbbogen 7"/>
          <p:cNvSpPr/>
          <p:nvPr/>
        </p:nvSpPr>
        <p:spPr bwMode="auto">
          <a:xfrm>
            <a:off x="3847391" y="1113595"/>
            <a:ext cx="5962227" cy="6084094"/>
          </a:xfrm>
          <a:prstGeom prst="blockArc">
            <a:avLst>
              <a:gd name="adj1" fmla="val 978"/>
              <a:gd name="adj2" fmla="val 0"/>
              <a:gd name="adj3" fmla="val 25000"/>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algn="ctr" eaLnBrk="0" hangingPunct="0">
              <a:buClr>
                <a:srgbClr val="000000"/>
              </a:buClr>
              <a:buSzPct val="100000"/>
            </a:pPr>
            <a:endParaRPr lang="de-DE" dirty="0" smtClean="0"/>
          </a:p>
          <a:p>
            <a:pPr algn="ctr" eaLnBrk="0" hangingPunct="0">
              <a:buClr>
                <a:srgbClr val="000000"/>
              </a:buClr>
              <a:buSzPct val="100000"/>
            </a:pPr>
            <a:r>
              <a:rPr lang="de-DE" dirty="0" smtClean="0"/>
              <a:t>Völkerrecht </a:t>
            </a:r>
            <a:r>
              <a:rPr lang="de-DE" dirty="0"/>
              <a:t>(z.B. EMRK</a:t>
            </a:r>
            <a:r>
              <a:rPr lang="de-DE" dirty="0" smtClean="0"/>
              <a:t>)</a:t>
            </a: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1" name="Text Box 2"/>
          <p:cNvSpPr txBox="1">
            <a:spLocks noChangeArrowheads="1"/>
          </p:cNvSpPr>
          <p:nvPr/>
        </p:nvSpPr>
        <p:spPr bwMode="auto">
          <a:xfrm>
            <a:off x="215774" y="1113595"/>
            <a:ext cx="3744417" cy="3456435"/>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ClrTx/>
              <a:defRPr/>
            </a:pPr>
            <a:r>
              <a:rPr lang="de-DE" altLang="de-DE" sz="2400" b="1" dirty="0" smtClean="0">
                <a:solidFill>
                  <a:srgbClr val="000000"/>
                </a:solidFill>
                <a:latin typeface="Arial" panose="020B0604020202020204" pitchFamily="34" charset="0"/>
                <a:cs typeface="+mn-cs"/>
              </a:rPr>
              <a:t>Doppelnatur der EMRK: </a:t>
            </a:r>
          </a:p>
          <a:p>
            <a:pPr hangingPunct="0">
              <a:spcAft>
                <a:spcPts val="1413"/>
              </a:spcAft>
              <a:buClrTx/>
              <a:defRPr/>
            </a:pPr>
            <a:endParaRPr lang="de-DE" altLang="de-DE" sz="2400" b="1" dirty="0" smtClean="0">
              <a:solidFill>
                <a:srgbClr val="000000"/>
              </a:solidFill>
              <a:latin typeface="Arial" panose="020B0604020202020204" pitchFamily="34" charset="0"/>
              <a:cs typeface="+mn-cs"/>
            </a:endParaRPr>
          </a:p>
          <a:p>
            <a:pPr marL="342900" indent="-342900" hangingPunct="0">
              <a:spcAft>
                <a:spcPts val="0"/>
              </a:spcAft>
              <a:buClrTx/>
              <a:buFontTx/>
              <a:buChar char="-"/>
              <a:defRPr/>
            </a:pPr>
            <a:r>
              <a:rPr lang="de-DE" altLang="de-DE" sz="2200" b="1" dirty="0">
                <a:solidFill>
                  <a:srgbClr val="000000"/>
                </a:solidFill>
                <a:latin typeface="Arial" panose="020B0604020202020204" pitchFamily="34" charset="0"/>
                <a:cs typeface="+mn-cs"/>
              </a:rPr>
              <a:t>„einfaches“ Bundesgesetz </a:t>
            </a:r>
            <a:endParaRPr lang="de-DE" altLang="de-DE" sz="2200" b="1" dirty="0" smtClean="0">
              <a:solidFill>
                <a:srgbClr val="000000"/>
              </a:solidFill>
              <a:latin typeface="Arial" panose="020B0604020202020204" pitchFamily="34" charset="0"/>
              <a:cs typeface="+mn-cs"/>
            </a:endParaRPr>
          </a:p>
          <a:p>
            <a:pPr hangingPunct="0">
              <a:spcAft>
                <a:spcPts val="1413"/>
              </a:spcAft>
              <a:buClrTx/>
              <a:tabLst>
                <a:tab pos="3619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de-DE" altLang="de-DE" sz="2200" b="1" dirty="0">
                <a:solidFill>
                  <a:srgbClr val="000000"/>
                </a:solidFill>
                <a:latin typeface="Arial" panose="020B0604020202020204" pitchFamily="34" charset="0"/>
                <a:cs typeface="+mn-cs"/>
              </a:rPr>
              <a:t>	</a:t>
            </a:r>
            <a:r>
              <a:rPr lang="de-DE" altLang="de-DE" sz="2200" b="1" dirty="0" smtClean="0">
                <a:solidFill>
                  <a:srgbClr val="000000"/>
                </a:solidFill>
                <a:latin typeface="Arial" panose="020B0604020202020204" pitchFamily="34" charset="0"/>
                <a:cs typeface="+mn-cs"/>
              </a:rPr>
              <a:t>(„</a:t>
            </a:r>
            <a:r>
              <a:rPr lang="de-DE" altLang="de-DE" sz="2200" b="1" dirty="0">
                <a:solidFill>
                  <a:srgbClr val="000000"/>
                </a:solidFill>
                <a:latin typeface="Arial" panose="020B0604020202020204" pitchFamily="34" charset="0"/>
                <a:cs typeface="+mn-cs"/>
              </a:rPr>
              <a:t>Wirkung von Innen</a:t>
            </a:r>
            <a:r>
              <a:rPr lang="de-DE" altLang="de-DE" sz="2200" b="1" dirty="0" smtClean="0">
                <a:solidFill>
                  <a:srgbClr val="000000"/>
                </a:solidFill>
                <a:latin typeface="Arial" panose="020B0604020202020204" pitchFamily="34" charset="0"/>
                <a:cs typeface="+mn-cs"/>
              </a:rPr>
              <a:t>“)</a:t>
            </a:r>
          </a:p>
          <a:p>
            <a:pPr marL="342900" indent="-342900" hangingPunct="0">
              <a:spcAft>
                <a:spcPts val="0"/>
              </a:spcAft>
              <a:buClrTx/>
              <a:buFontTx/>
              <a:buChar char="-"/>
              <a:defRPr/>
            </a:pPr>
            <a:endParaRPr lang="de-DE" altLang="de-DE" sz="2200" b="1" dirty="0">
              <a:solidFill>
                <a:srgbClr val="000000"/>
              </a:solidFill>
              <a:latin typeface="Arial" panose="020B0604020202020204" pitchFamily="34" charset="0"/>
              <a:cs typeface="+mn-cs"/>
            </a:endParaRPr>
          </a:p>
          <a:p>
            <a:pPr marL="342900" indent="-342900" hangingPunct="0">
              <a:spcAft>
                <a:spcPts val="0"/>
              </a:spcAft>
              <a:buClrTx/>
              <a:buFontTx/>
              <a:buChar char="-"/>
              <a:defRPr/>
            </a:pPr>
            <a:r>
              <a:rPr lang="de-DE" altLang="de-DE" sz="2200" b="1" dirty="0" smtClean="0">
                <a:solidFill>
                  <a:srgbClr val="000000"/>
                </a:solidFill>
                <a:latin typeface="Arial" panose="020B0604020202020204" pitchFamily="34" charset="0"/>
                <a:cs typeface="+mn-cs"/>
              </a:rPr>
              <a:t>völker-</a:t>
            </a:r>
          </a:p>
          <a:p>
            <a:pPr marL="361950" hangingPunct="0">
              <a:spcAft>
                <a:spcPts val="1413"/>
              </a:spcAft>
              <a:buClrTx/>
              <a:defRPr/>
            </a:pPr>
            <a:r>
              <a:rPr lang="de-DE" altLang="de-DE" sz="2200" b="1" dirty="0" smtClean="0">
                <a:solidFill>
                  <a:srgbClr val="000000"/>
                </a:solidFill>
                <a:latin typeface="Arial" panose="020B0604020202020204" pitchFamily="34" charset="0"/>
                <a:cs typeface="+mn-cs"/>
              </a:rPr>
              <a:t>rechtlicher Vertrag 		 („Wirkung von Außen“)</a:t>
            </a:r>
          </a:p>
          <a:p>
            <a:pPr marL="342900" indent="-342900" hangingPunct="0">
              <a:spcAft>
                <a:spcPts val="0"/>
              </a:spcAft>
              <a:buClrTx/>
              <a:buFontTx/>
              <a:buChar char="-"/>
              <a:defRPr/>
            </a:pPr>
            <a:endParaRPr lang="de-DE" altLang="de-DE" sz="2200" b="1" dirty="0" smtClean="0">
              <a:solidFill>
                <a:srgbClr val="000000"/>
              </a:solidFill>
              <a:latin typeface="Arial" panose="020B0604020202020204" pitchFamily="34" charset="0"/>
              <a:cs typeface="+mn-cs"/>
            </a:endParaRPr>
          </a:p>
          <a:p>
            <a:pPr marL="342900" indent="-342900" hangingPunct="0">
              <a:spcAft>
                <a:spcPts val="1413"/>
              </a:spcAft>
              <a:buClrTx/>
              <a:buFontTx/>
              <a:buChar char="-"/>
              <a:defRPr/>
            </a:pPr>
            <a:r>
              <a:rPr lang="de-DE" altLang="de-DE" sz="2200" b="1" dirty="0" smtClean="0">
                <a:solidFill>
                  <a:srgbClr val="000000"/>
                </a:solidFill>
                <a:latin typeface="Arial" panose="020B0604020202020204" pitchFamily="34" charset="0"/>
                <a:cs typeface="+mn-cs"/>
              </a:rPr>
              <a:t>(partielle) Synthese der beiden Ansätze: </a:t>
            </a:r>
          </a:p>
          <a:p>
            <a:pPr marL="361950" algn="ctr" hangingPunct="0">
              <a:spcAft>
                <a:spcPts val="0"/>
              </a:spcAft>
              <a:buClrTx/>
              <a:defRPr/>
            </a:pPr>
            <a:r>
              <a:rPr lang="de-DE" altLang="de-DE" sz="2200" b="1" dirty="0" smtClean="0">
                <a:solidFill>
                  <a:srgbClr val="000000"/>
                </a:solidFill>
                <a:latin typeface="Arial" panose="020B0604020202020204" pitchFamily="34" charset="0"/>
                <a:cs typeface="+mn-cs"/>
              </a:rPr>
              <a:t>„Grundsatz der</a:t>
            </a:r>
          </a:p>
          <a:p>
            <a:pPr marL="361950" algn="ctr" hangingPunct="0">
              <a:spcAft>
                <a:spcPts val="0"/>
              </a:spcAft>
              <a:buClrTx/>
              <a:defRPr/>
            </a:pPr>
            <a:r>
              <a:rPr lang="de-DE" altLang="de-DE" sz="2200" b="1" dirty="0" smtClean="0">
                <a:solidFill>
                  <a:srgbClr val="000000"/>
                </a:solidFill>
                <a:latin typeface="Arial" panose="020B0604020202020204" pitchFamily="34" charset="0"/>
                <a:cs typeface="+mn-cs"/>
              </a:rPr>
              <a:t>völkerrechtsfreundlichen Auslegung“</a:t>
            </a:r>
          </a:p>
        </p:txBody>
      </p:sp>
      <p:cxnSp>
        <p:nvCxnSpPr>
          <p:cNvPr id="5" name="Gerade Verbindung mit Pfeil 4"/>
          <p:cNvCxnSpPr/>
          <p:nvPr/>
        </p:nvCxnSpPr>
        <p:spPr bwMode="auto">
          <a:xfrm flipV="1">
            <a:off x="3960191" y="4714171"/>
            <a:ext cx="2340520" cy="2304256"/>
          </a:xfrm>
          <a:prstGeom prst="straightConnector1">
            <a:avLst/>
          </a:prstGeom>
          <a:solidFill>
            <a:srgbClr val="00B8FF"/>
          </a:solidFill>
          <a:ln w="76200" cap="flat" cmpd="sng" algn="ctr">
            <a:solidFill>
              <a:srgbClr val="FF0000"/>
            </a:solidFill>
            <a:prstDash val="lg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143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500"/>
                                        <p:tgtEl>
                                          <p:spTgt spid="1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fade">
                                      <p:cBhvr>
                                        <p:cTn id="24" dur="500"/>
                                        <p:tgtEl>
                                          <p:spTgt spid="11">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animEffect transition="in" filter="fade">
                                      <p:cBhvr>
                                        <p:cTn id="29" dur="500"/>
                                        <p:tgtEl>
                                          <p:spTgt spid="11">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9" end="9"/>
                                            </p:txEl>
                                          </p:spTgt>
                                        </p:tgtEl>
                                        <p:attrNameLst>
                                          <p:attrName>style.visibility</p:attrName>
                                        </p:attrNameLst>
                                      </p:cBhvr>
                                      <p:to>
                                        <p:strVal val="visible"/>
                                      </p:to>
                                    </p:set>
                                    <p:animEffect transition="in" filter="fade">
                                      <p:cBhvr>
                                        <p:cTn id="34" dur="500"/>
                                        <p:tgtEl>
                                          <p:spTgt spid="11">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Effect transition="in" filter="fade">
                                      <p:cBhvr>
                                        <p:cTn id="37" dur="500"/>
                                        <p:tgtEl>
                                          <p:spTgt spid="11">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heel(1)">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a:solidFill>
                  <a:srgbClr val="000000"/>
                </a:solidFill>
                <a:latin typeface="Arial" panose="020B0604020202020204" pitchFamily="34" charset="0"/>
              </a:rPr>
              <a:t>Art. 10 EMRK – Freiheit der </a:t>
            </a:r>
            <a:r>
              <a:rPr lang="de-DE" altLang="de-DE" sz="2000" b="1" dirty="0" smtClean="0">
                <a:solidFill>
                  <a:srgbClr val="000000"/>
                </a:solidFill>
                <a:latin typeface="Arial" panose="020B0604020202020204" pitchFamily="34" charset="0"/>
              </a:rPr>
              <a:t>Meinungsäußerung</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072562"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3200" dirty="0" smtClean="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ctr" hangingPunct="0">
              <a:spcAft>
                <a:spcPts val="1413"/>
              </a:spcAft>
              <a:buSzPct val="100000"/>
              <a:defRPr/>
            </a:pPr>
            <a:endParaRPr lang="de-DE" altLang="de-DE" sz="3200" dirty="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a:solidFill>
                  <a:srgbClr val="000000"/>
                </a:solidFill>
                <a:latin typeface="Arial" panose="020B0604020202020204" pitchFamily="34" charset="0"/>
                <a:cs typeface="+mn-cs"/>
              </a:rPr>
              <a:t>(1) </a:t>
            </a:r>
            <a:r>
              <a:rPr lang="de-DE" altLang="de-DE" sz="2000" dirty="0" smtClean="0">
                <a:solidFill>
                  <a:srgbClr val="000000"/>
                </a:solidFill>
                <a:latin typeface="Arial" panose="020B0604020202020204" pitchFamily="34" charset="0"/>
                <a:cs typeface="+mn-cs"/>
              </a:rPr>
              <a:t>Jede </a:t>
            </a:r>
            <a:r>
              <a:rPr lang="de-DE" altLang="de-DE" sz="2000" dirty="0">
                <a:solidFill>
                  <a:srgbClr val="000000"/>
                </a:solidFill>
                <a:latin typeface="Arial" panose="020B0604020202020204" pitchFamily="34" charset="0"/>
                <a:cs typeface="+mn-cs"/>
              </a:rPr>
              <a:t>Person hat das Recht auf freie Meinungsäußerung. </a:t>
            </a:r>
            <a:r>
              <a:rPr lang="de-DE" altLang="de-DE" sz="2000" dirty="0" smtClean="0">
                <a:solidFill>
                  <a:srgbClr val="000000"/>
                </a:solidFill>
                <a:latin typeface="Arial" panose="020B0604020202020204" pitchFamily="34" charset="0"/>
                <a:cs typeface="+mn-cs"/>
              </a:rPr>
              <a:t>Dieses </a:t>
            </a:r>
            <a:r>
              <a:rPr lang="de-DE" altLang="de-DE" sz="2000" dirty="0">
                <a:solidFill>
                  <a:srgbClr val="000000"/>
                </a:solidFill>
                <a:latin typeface="Arial" panose="020B0604020202020204" pitchFamily="34" charset="0"/>
                <a:cs typeface="+mn-cs"/>
              </a:rPr>
              <a:t>Recht schließt die Meinungsfreiheit und </a:t>
            </a:r>
            <a:r>
              <a:rPr lang="de-DE" altLang="de-DE" sz="2000" b="1" dirty="0">
                <a:solidFill>
                  <a:srgbClr val="000000"/>
                </a:solidFill>
                <a:latin typeface="Arial" panose="020B0604020202020204" pitchFamily="34" charset="0"/>
                <a:cs typeface="+mn-cs"/>
              </a:rPr>
              <a:t>die Freiheit </a:t>
            </a:r>
            <a:r>
              <a:rPr lang="de-DE" altLang="de-DE" sz="2000" dirty="0">
                <a:solidFill>
                  <a:srgbClr val="000000"/>
                </a:solidFill>
                <a:latin typeface="Arial" panose="020B0604020202020204" pitchFamily="34" charset="0"/>
                <a:cs typeface="+mn-cs"/>
              </a:rPr>
              <a:t>ein, </a:t>
            </a:r>
            <a:r>
              <a:rPr lang="de-DE" altLang="de-DE" sz="2000" b="1" dirty="0">
                <a:solidFill>
                  <a:srgbClr val="000000"/>
                </a:solidFill>
                <a:latin typeface="Arial" panose="020B0604020202020204" pitchFamily="34" charset="0"/>
                <a:cs typeface="+mn-cs"/>
              </a:rPr>
              <a:t>Informationen und Ideen ohne behördliche Eingriffe</a:t>
            </a:r>
            <a:r>
              <a:rPr lang="de-DE" altLang="de-DE" sz="2000" dirty="0">
                <a:solidFill>
                  <a:srgbClr val="000000"/>
                </a:solidFill>
                <a:latin typeface="Arial" panose="020B0604020202020204" pitchFamily="34" charset="0"/>
                <a:cs typeface="+mn-cs"/>
              </a:rPr>
              <a:t> </a:t>
            </a:r>
            <a:r>
              <a:rPr lang="de-DE" altLang="de-DE" sz="2000" dirty="0" smtClean="0">
                <a:solidFill>
                  <a:srgbClr val="000000"/>
                </a:solidFill>
                <a:latin typeface="Arial" panose="020B0604020202020204" pitchFamily="34" charset="0"/>
                <a:cs typeface="+mn-cs"/>
              </a:rPr>
              <a:t>[…] zu </a:t>
            </a:r>
            <a:r>
              <a:rPr lang="de-DE" altLang="de-DE" sz="2000" dirty="0">
                <a:solidFill>
                  <a:srgbClr val="000000"/>
                </a:solidFill>
                <a:latin typeface="Arial" panose="020B0604020202020204" pitchFamily="34" charset="0"/>
                <a:cs typeface="+mn-cs"/>
              </a:rPr>
              <a:t>empfangen und weiterzugeben. </a:t>
            </a:r>
            <a:r>
              <a:rPr lang="de-DE" altLang="de-DE" sz="2000" dirty="0" smtClean="0">
                <a:solidFill>
                  <a:srgbClr val="000000"/>
                </a:solidFill>
                <a:latin typeface="Arial" panose="020B0604020202020204" pitchFamily="34" charset="0"/>
                <a:cs typeface="+mn-cs"/>
              </a:rPr>
              <a:t>[…]</a:t>
            </a:r>
            <a:endParaRPr lang="de-DE" altLang="de-DE" sz="2000" dirty="0">
              <a:solidFill>
                <a:srgbClr val="000000"/>
              </a:solidFill>
              <a:latin typeface="Arial" panose="020B0604020202020204" pitchFamily="34" charset="0"/>
              <a:cs typeface="+mn-cs"/>
            </a:endParaRPr>
          </a:p>
          <a:p>
            <a:pPr hangingPunct="0">
              <a:spcAft>
                <a:spcPts val="1413"/>
              </a:spcAft>
              <a:buSzPct val="100000"/>
              <a:defRPr/>
            </a:pPr>
            <a:endParaRPr lang="de-DE" altLang="de-DE" sz="2000" dirty="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a:solidFill>
                  <a:srgbClr val="000000"/>
                </a:solidFill>
                <a:latin typeface="Arial" panose="020B0604020202020204" pitchFamily="34" charset="0"/>
                <a:cs typeface="+mn-cs"/>
              </a:rPr>
              <a:t>(2) </a:t>
            </a:r>
            <a:r>
              <a:rPr lang="de-DE" altLang="de-DE" sz="2000" dirty="0" smtClean="0">
                <a:solidFill>
                  <a:srgbClr val="000000"/>
                </a:solidFill>
                <a:latin typeface="Arial" panose="020B0604020202020204" pitchFamily="34" charset="0"/>
                <a:cs typeface="+mn-cs"/>
              </a:rPr>
              <a:t>[…].</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67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spect="1" noChangeArrowheads="1" noTextEdit="1"/>
          </p:cNvSpPr>
          <p:nvPr/>
        </p:nvSpPr>
        <p:spPr bwMode="auto">
          <a:xfrm>
            <a:off x="684212" y="895354"/>
            <a:ext cx="8748703" cy="6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5"/>
          <p:cNvSpPr>
            <a:spLocks noChangeArrowheads="1"/>
          </p:cNvSpPr>
          <p:nvPr/>
        </p:nvSpPr>
        <p:spPr bwMode="auto">
          <a:xfrm>
            <a:off x="696912" y="908054"/>
            <a:ext cx="3717921" cy="9652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6"/>
          <p:cNvSpPr>
            <a:spLocks noChangeArrowheads="1"/>
          </p:cNvSpPr>
          <p:nvPr/>
        </p:nvSpPr>
        <p:spPr bwMode="auto">
          <a:xfrm>
            <a:off x="4414833" y="908054"/>
            <a:ext cx="1562098" cy="9652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7"/>
          <p:cNvSpPr>
            <a:spLocks noChangeArrowheads="1"/>
          </p:cNvSpPr>
          <p:nvPr/>
        </p:nvSpPr>
        <p:spPr bwMode="auto">
          <a:xfrm>
            <a:off x="5976931" y="908054"/>
            <a:ext cx="855662" cy="9652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8"/>
          <p:cNvSpPr>
            <a:spLocks noChangeArrowheads="1"/>
          </p:cNvSpPr>
          <p:nvPr/>
        </p:nvSpPr>
        <p:spPr bwMode="auto">
          <a:xfrm>
            <a:off x="6832593" y="908054"/>
            <a:ext cx="857249" cy="9652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9"/>
          <p:cNvSpPr>
            <a:spLocks noChangeArrowheads="1"/>
          </p:cNvSpPr>
          <p:nvPr/>
        </p:nvSpPr>
        <p:spPr bwMode="auto">
          <a:xfrm>
            <a:off x="7689842" y="908054"/>
            <a:ext cx="855662" cy="9652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0"/>
          <p:cNvSpPr>
            <a:spLocks noChangeArrowheads="1"/>
          </p:cNvSpPr>
          <p:nvPr/>
        </p:nvSpPr>
        <p:spPr bwMode="auto">
          <a:xfrm>
            <a:off x="8545503" y="908054"/>
            <a:ext cx="857249" cy="9652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1"/>
          <p:cNvSpPr>
            <a:spLocks noChangeArrowheads="1"/>
          </p:cNvSpPr>
          <p:nvPr/>
        </p:nvSpPr>
        <p:spPr bwMode="auto">
          <a:xfrm>
            <a:off x="696912" y="1873256"/>
            <a:ext cx="3717921" cy="13811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12"/>
          <p:cNvSpPr>
            <a:spLocks noChangeArrowheads="1"/>
          </p:cNvSpPr>
          <p:nvPr/>
        </p:nvSpPr>
        <p:spPr bwMode="auto">
          <a:xfrm>
            <a:off x="4414833" y="1873256"/>
            <a:ext cx="1562098" cy="138112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13"/>
          <p:cNvSpPr>
            <a:spLocks noChangeArrowheads="1"/>
          </p:cNvSpPr>
          <p:nvPr/>
        </p:nvSpPr>
        <p:spPr bwMode="auto">
          <a:xfrm>
            <a:off x="5976931" y="1873256"/>
            <a:ext cx="3425821" cy="41402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Rectangle 14"/>
          <p:cNvSpPr>
            <a:spLocks noChangeArrowheads="1"/>
          </p:cNvSpPr>
          <p:nvPr/>
        </p:nvSpPr>
        <p:spPr bwMode="auto">
          <a:xfrm>
            <a:off x="696912" y="3254384"/>
            <a:ext cx="3717921" cy="1379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Rectangle 15"/>
          <p:cNvSpPr>
            <a:spLocks noChangeArrowheads="1"/>
          </p:cNvSpPr>
          <p:nvPr/>
        </p:nvSpPr>
        <p:spPr bwMode="auto">
          <a:xfrm>
            <a:off x="4414833" y="3254384"/>
            <a:ext cx="1562098" cy="137954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16"/>
          <p:cNvSpPr>
            <a:spLocks noChangeArrowheads="1"/>
          </p:cNvSpPr>
          <p:nvPr/>
        </p:nvSpPr>
        <p:spPr bwMode="auto">
          <a:xfrm>
            <a:off x="696912" y="4633924"/>
            <a:ext cx="3717921" cy="1379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17"/>
          <p:cNvSpPr>
            <a:spLocks noChangeArrowheads="1"/>
          </p:cNvSpPr>
          <p:nvPr/>
        </p:nvSpPr>
        <p:spPr bwMode="auto">
          <a:xfrm>
            <a:off x="4414833" y="4633924"/>
            <a:ext cx="1562098" cy="137954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18"/>
          <p:cNvSpPr>
            <a:spLocks noChangeArrowheads="1"/>
          </p:cNvSpPr>
          <p:nvPr/>
        </p:nvSpPr>
        <p:spPr bwMode="auto">
          <a:xfrm>
            <a:off x="696912" y="6013465"/>
            <a:ext cx="3717921" cy="13811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08" name="Rectangle 19"/>
          <p:cNvSpPr>
            <a:spLocks noChangeArrowheads="1"/>
          </p:cNvSpPr>
          <p:nvPr/>
        </p:nvSpPr>
        <p:spPr bwMode="auto">
          <a:xfrm>
            <a:off x="4414833" y="6013465"/>
            <a:ext cx="1562098" cy="138112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09" name="Rectangle 20"/>
          <p:cNvSpPr>
            <a:spLocks noChangeArrowheads="1"/>
          </p:cNvSpPr>
          <p:nvPr/>
        </p:nvSpPr>
        <p:spPr bwMode="auto">
          <a:xfrm>
            <a:off x="5976931" y="6013465"/>
            <a:ext cx="3425821" cy="13811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13" name="Line 21"/>
          <p:cNvSpPr>
            <a:spLocks noChangeShapeType="1"/>
          </p:cNvSpPr>
          <p:nvPr/>
        </p:nvSpPr>
        <p:spPr bwMode="auto">
          <a:xfrm>
            <a:off x="4414833" y="901704"/>
            <a:ext cx="0" cy="6499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4" name="Line 22"/>
          <p:cNvSpPr>
            <a:spLocks noChangeShapeType="1"/>
          </p:cNvSpPr>
          <p:nvPr/>
        </p:nvSpPr>
        <p:spPr bwMode="auto">
          <a:xfrm>
            <a:off x="5976931" y="901704"/>
            <a:ext cx="0" cy="6499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5" name="Line 23"/>
          <p:cNvSpPr>
            <a:spLocks noChangeShapeType="1"/>
          </p:cNvSpPr>
          <p:nvPr/>
        </p:nvSpPr>
        <p:spPr bwMode="auto">
          <a:xfrm>
            <a:off x="6832593" y="901704"/>
            <a:ext cx="0" cy="99060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6" name="Line 24"/>
          <p:cNvSpPr>
            <a:spLocks noChangeShapeType="1"/>
          </p:cNvSpPr>
          <p:nvPr/>
        </p:nvSpPr>
        <p:spPr bwMode="auto">
          <a:xfrm>
            <a:off x="7689842" y="901704"/>
            <a:ext cx="0" cy="99060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7" name="Line 25"/>
          <p:cNvSpPr>
            <a:spLocks noChangeShapeType="1"/>
          </p:cNvSpPr>
          <p:nvPr/>
        </p:nvSpPr>
        <p:spPr bwMode="auto">
          <a:xfrm>
            <a:off x="8545503" y="901704"/>
            <a:ext cx="0" cy="99060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8" name="Line 26"/>
          <p:cNvSpPr>
            <a:spLocks noChangeShapeType="1"/>
          </p:cNvSpPr>
          <p:nvPr/>
        </p:nvSpPr>
        <p:spPr bwMode="auto">
          <a:xfrm>
            <a:off x="690562" y="1873256"/>
            <a:ext cx="8718541"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9" name="Line 27"/>
          <p:cNvSpPr>
            <a:spLocks noChangeShapeType="1"/>
          </p:cNvSpPr>
          <p:nvPr/>
        </p:nvSpPr>
        <p:spPr bwMode="auto">
          <a:xfrm>
            <a:off x="690562" y="3254384"/>
            <a:ext cx="529271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0" name="Line 28"/>
          <p:cNvSpPr>
            <a:spLocks noChangeShapeType="1"/>
          </p:cNvSpPr>
          <p:nvPr/>
        </p:nvSpPr>
        <p:spPr bwMode="auto">
          <a:xfrm>
            <a:off x="690562" y="4633924"/>
            <a:ext cx="5292719"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1" name="Line 29"/>
          <p:cNvSpPr>
            <a:spLocks noChangeShapeType="1"/>
          </p:cNvSpPr>
          <p:nvPr/>
        </p:nvSpPr>
        <p:spPr bwMode="auto">
          <a:xfrm>
            <a:off x="690562" y="6013465"/>
            <a:ext cx="8718541"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2" name="Line 30"/>
          <p:cNvSpPr>
            <a:spLocks noChangeShapeType="1"/>
          </p:cNvSpPr>
          <p:nvPr/>
        </p:nvSpPr>
        <p:spPr bwMode="auto">
          <a:xfrm>
            <a:off x="696912" y="901704"/>
            <a:ext cx="0" cy="6499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3" name="Line 31"/>
          <p:cNvSpPr>
            <a:spLocks noChangeShapeType="1"/>
          </p:cNvSpPr>
          <p:nvPr/>
        </p:nvSpPr>
        <p:spPr bwMode="auto">
          <a:xfrm>
            <a:off x="9402753" y="901704"/>
            <a:ext cx="0" cy="64992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4" name="Line 32"/>
          <p:cNvSpPr>
            <a:spLocks noChangeShapeType="1"/>
          </p:cNvSpPr>
          <p:nvPr/>
        </p:nvSpPr>
        <p:spPr bwMode="auto">
          <a:xfrm>
            <a:off x="690562" y="908054"/>
            <a:ext cx="8718541"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5" name="Line 33"/>
          <p:cNvSpPr>
            <a:spLocks noChangeShapeType="1"/>
          </p:cNvSpPr>
          <p:nvPr/>
        </p:nvSpPr>
        <p:spPr bwMode="auto">
          <a:xfrm>
            <a:off x="690562" y="7394592"/>
            <a:ext cx="8718541"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6" name="Rectangle 34"/>
          <p:cNvSpPr>
            <a:spLocks noChangeArrowheads="1"/>
          </p:cNvSpPr>
          <p:nvPr/>
        </p:nvSpPr>
        <p:spPr bwMode="auto">
          <a:xfrm>
            <a:off x="4576758" y="2160594"/>
            <a:ext cx="1274761"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err="1" smtClean="0">
                <a:ln>
                  <a:noFill/>
                </a:ln>
                <a:solidFill>
                  <a:srgbClr val="000000"/>
                </a:solidFill>
                <a:effectLst/>
                <a:latin typeface="Arial" panose="020B0604020202020204" pitchFamily="34" charset="0"/>
              </a:rPr>
              <a:t>verfahrens</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27" name="Rectangle 35"/>
          <p:cNvSpPr>
            <a:spLocks noChangeArrowheads="1"/>
          </p:cNvSpPr>
          <p:nvPr/>
        </p:nvSpPr>
        <p:spPr bwMode="auto">
          <a:xfrm>
            <a:off x="5737219" y="2160594"/>
            <a:ext cx="1857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8" name="Rectangle 36"/>
          <p:cNvSpPr>
            <a:spLocks noChangeArrowheads="1"/>
          </p:cNvSpPr>
          <p:nvPr/>
        </p:nvSpPr>
        <p:spPr bwMode="auto">
          <a:xfrm>
            <a:off x="4668833" y="2435232"/>
            <a:ext cx="1227136"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bezogene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9" name="Rectangle 37"/>
          <p:cNvSpPr>
            <a:spLocks noChangeArrowheads="1"/>
          </p:cNvSpPr>
          <p:nvPr/>
        </p:nvSpPr>
        <p:spPr bwMode="auto">
          <a:xfrm>
            <a:off x="4603745" y="2711458"/>
            <a:ext cx="1296986"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0" name="Rectangle 38"/>
          <p:cNvSpPr>
            <a:spLocks noChangeArrowheads="1"/>
          </p:cNvSpPr>
          <p:nvPr/>
        </p:nvSpPr>
        <p:spPr bwMode="auto">
          <a:xfrm>
            <a:off x="4514845" y="3543309"/>
            <a:ext cx="1468436"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institutionell</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1" name="Rectangle 39"/>
          <p:cNvSpPr>
            <a:spLocks noChangeArrowheads="1"/>
          </p:cNvSpPr>
          <p:nvPr/>
        </p:nvSpPr>
        <p:spPr bwMode="auto">
          <a:xfrm>
            <a:off x="4586283" y="3817948"/>
            <a:ext cx="1392236"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gebundene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2" name="Rectangle 40"/>
          <p:cNvSpPr>
            <a:spLocks noChangeArrowheads="1"/>
          </p:cNvSpPr>
          <p:nvPr/>
        </p:nvSpPr>
        <p:spPr bwMode="auto">
          <a:xfrm>
            <a:off x="4603745" y="4089411"/>
            <a:ext cx="1296986"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rgbClr val="000000"/>
                </a:solidFill>
                <a:effectLst/>
                <a:latin typeface="Arial" panose="020B0604020202020204" pitchFamily="34" charset="0"/>
              </a:rPr>
              <a:t>Ansprüche</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33" name="Rectangle 41"/>
          <p:cNvSpPr>
            <a:spLocks noChangeArrowheads="1"/>
          </p:cNvSpPr>
          <p:nvPr/>
        </p:nvSpPr>
        <p:spPr bwMode="auto">
          <a:xfrm>
            <a:off x="4738683" y="4922850"/>
            <a:ext cx="1087436"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sachlich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4" name="Rectangle 42"/>
          <p:cNvSpPr>
            <a:spLocks noChangeArrowheads="1"/>
          </p:cNvSpPr>
          <p:nvPr/>
        </p:nvSpPr>
        <p:spPr bwMode="auto">
          <a:xfrm>
            <a:off x="4586283" y="5197488"/>
            <a:ext cx="1392236"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gebundene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5" name="Rectangle 43"/>
          <p:cNvSpPr>
            <a:spLocks noChangeArrowheads="1"/>
          </p:cNvSpPr>
          <p:nvPr/>
        </p:nvSpPr>
        <p:spPr bwMode="auto">
          <a:xfrm>
            <a:off x="4603745" y="5472126"/>
            <a:ext cx="1296986"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rgbClr val="000000"/>
                </a:solidFill>
                <a:effectLst/>
                <a:latin typeface="Arial" panose="020B0604020202020204" pitchFamily="34" charset="0"/>
              </a:rPr>
              <a:t>Ansprüche</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36" name="Rectangle 44"/>
          <p:cNvSpPr>
            <a:spLocks noChangeArrowheads="1"/>
          </p:cNvSpPr>
          <p:nvPr/>
        </p:nvSpPr>
        <p:spPr bwMode="auto">
          <a:xfrm>
            <a:off x="4549770" y="6440503"/>
            <a:ext cx="1328736"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rgbClr val="000000"/>
                </a:solidFill>
                <a:effectLst/>
                <a:latin typeface="Arial" panose="020B0604020202020204" pitchFamily="34" charset="0"/>
              </a:rPr>
              <a:t>Jedermann</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37" name="Rectangle 45"/>
          <p:cNvSpPr>
            <a:spLocks noChangeArrowheads="1"/>
          </p:cNvSpPr>
          <p:nvPr/>
        </p:nvSpPr>
        <p:spPr bwMode="auto">
          <a:xfrm>
            <a:off x="5767381" y="6440503"/>
            <a:ext cx="1857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rgbClr val="000000"/>
                </a:solidFill>
                <a:effectLst/>
                <a:latin typeface="Arial" panose="020B0604020202020204" pitchFamily="34" charset="0"/>
              </a:rPr>
              <a: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38" name="Rectangle 46"/>
          <p:cNvSpPr>
            <a:spLocks noChangeArrowheads="1"/>
          </p:cNvSpPr>
          <p:nvPr/>
        </p:nvSpPr>
        <p:spPr bwMode="auto">
          <a:xfrm>
            <a:off x="4618033" y="6715141"/>
            <a:ext cx="1265236"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ClrTx/>
              <a:defRPr/>
            </a:pPr>
            <a:r>
              <a:rPr lang="de-DE" altLang="de-DE" sz="2000" b="1" dirty="0">
                <a:solidFill>
                  <a:srgbClr val="000000"/>
                </a:solidFill>
                <a:latin typeface="Arial" panose="020B0604020202020204" pitchFamily="34" charset="0"/>
              </a:rPr>
              <a:t>Arten von Informationszugangsansprüchen</a:t>
            </a:r>
          </a:p>
        </p:txBody>
      </p:sp>
      <p:sp>
        <p:nvSpPr>
          <p:cNvPr id="9" name="Geschweifte Klammer rechts 8"/>
          <p:cNvSpPr/>
          <p:nvPr/>
        </p:nvSpPr>
        <p:spPr bwMode="auto">
          <a:xfrm>
            <a:off x="6076542" y="6012085"/>
            <a:ext cx="720080" cy="1368204"/>
          </a:xfrm>
          <a:prstGeom prst="rightBrace">
            <a:avLst/>
          </a:prstGeom>
          <a:solidFill>
            <a:schemeClr val="bg1"/>
          </a:solidFill>
          <a:ln w="730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1" name="Geschweifte Klammer rechts 10"/>
          <p:cNvSpPr/>
          <p:nvPr/>
        </p:nvSpPr>
        <p:spPr bwMode="auto">
          <a:xfrm>
            <a:off x="6080828" y="1920533"/>
            <a:ext cx="720080" cy="4032448"/>
          </a:xfrm>
          <a:prstGeom prst="rightBrace">
            <a:avLst>
              <a:gd name="adj1" fmla="val 8333"/>
              <a:gd name="adj2" fmla="val 50000"/>
            </a:avLst>
          </a:prstGeom>
          <a:solidFill>
            <a:schemeClr val="bg1"/>
          </a:solidFill>
          <a:ln w="730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4" name="Geschweifte Klammer links 3"/>
          <p:cNvSpPr/>
          <p:nvPr/>
        </p:nvSpPr>
        <p:spPr bwMode="auto">
          <a:xfrm>
            <a:off x="3194792" y="1920533"/>
            <a:ext cx="1091552" cy="1283240"/>
          </a:xfrm>
          <a:prstGeom prst="leftBrace">
            <a:avLst/>
          </a:prstGeom>
          <a:solidFill>
            <a:schemeClr val="bg1"/>
          </a:solidFill>
          <a:ln w="730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15" name="Geschweifte Klammer links 14"/>
          <p:cNvSpPr/>
          <p:nvPr/>
        </p:nvSpPr>
        <p:spPr bwMode="auto">
          <a:xfrm>
            <a:off x="3194792" y="3251399"/>
            <a:ext cx="1091552" cy="4128890"/>
          </a:xfrm>
          <a:prstGeom prst="leftBrace">
            <a:avLst/>
          </a:prstGeom>
          <a:solidFill>
            <a:schemeClr val="bg1"/>
          </a:solidFill>
          <a:ln w="730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2" name="Textfeld 1"/>
          <p:cNvSpPr txBox="1"/>
          <p:nvPr/>
        </p:nvSpPr>
        <p:spPr>
          <a:xfrm>
            <a:off x="6808572" y="3613591"/>
            <a:ext cx="2862262" cy="646331"/>
          </a:xfrm>
          <a:prstGeom prst="rect">
            <a:avLst/>
          </a:prstGeom>
          <a:noFill/>
        </p:spPr>
        <p:txBody>
          <a:bodyPr wrap="square" rtlCol="0">
            <a:spAutoFit/>
          </a:bodyPr>
          <a:lstStyle/>
          <a:p>
            <a:r>
              <a:rPr lang="de-DE" b="1" dirty="0">
                <a:solidFill>
                  <a:schemeClr val="tx1"/>
                </a:solidFill>
                <a:latin typeface="+mj-lt"/>
              </a:rPr>
              <a:t>v</a:t>
            </a:r>
            <a:r>
              <a:rPr lang="de-DE" b="1" dirty="0" smtClean="0">
                <a:solidFill>
                  <a:schemeClr val="tx1"/>
                </a:solidFill>
                <a:latin typeface="+mj-lt"/>
              </a:rPr>
              <a:t>oraussetzungs-gebundene Ansprüche</a:t>
            </a:r>
            <a:endParaRPr lang="de-DE" b="1" dirty="0">
              <a:solidFill>
                <a:schemeClr val="tx1"/>
              </a:solidFill>
              <a:latin typeface="+mj-lt"/>
            </a:endParaRPr>
          </a:p>
        </p:txBody>
      </p:sp>
      <p:sp>
        <p:nvSpPr>
          <p:cNvPr id="12" name="Textfeld 11"/>
          <p:cNvSpPr txBox="1"/>
          <p:nvPr/>
        </p:nvSpPr>
        <p:spPr>
          <a:xfrm>
            <a:off x="6808572" y="6373021"/>
            <a:ext cx="2862262" cy="646331"/>
          </a:xfrm>
          <a:prstGeom prst="rect">
            <a:avLst/>
          </a:prstGeom>
          <a:noFill/>
        </p:spPr>
        <p:txBody>
          <a:bodyPr wrap="square" rtlCol="0">
            <a:spAutoFit/>
          </a:bodyPr>
          <a:lstStyle/>
          <a:p>
            <a:r>
              <a:rPr lang="de-DE" b="1" dirty="0" smtClean="0">
                <a:solidFill>
                  <a:schemeClr val="tx1"/>
                </a:solidFill>
                <a:latin typeface="+mj-lt"/>
              </a:rPr>
              <a:t>nicht voraussetzungs-gebundene Ansprüche</a:t>
            </a:r>
            <a:endParaRPr lang="de-DE" b="1" dirty="0">
              <a:solidFill>
                <a:schemeClr val="tx1"/>
              </a:solidFill>
              <a:latin typeface="+mj-lt"/>
            </a:endParaRPr>
          </a:p>
        </p:txBody>
      </p:sp>
      <p:sp>
        <p:nvSpPr>
          <p:cNvPr id="13" name="Textfeld 12"/>
          <p:cNvSpPr txBox="1"/>
          <p:nvPr/>
        </p:nvSpPr>
        <p:spPr>
          <a:xfrm>
            <a:off x="332530" y="2238986"/>
            <a:ext cx="2862262" cy="646331"/>
          </a:xfrm>
          <a:prstGeom prst="rect">
            <a:avLst/>
          </a:prstGeom>
          <a:noFill/>
        </p:spPr>
        <p:txBody>
          <a:bodyPr wrap="square" rtlCol="0">
            <a:spAutoFit/>
          </a:bodyPr>
          <a:lstStyle/>
          <a:p>
            <a:pPr algn="r"/>
            <a:r>
              <a:rPr lang="de-DE" b="1" dirty="0" smtClean="0">
                <a:solidFill>
                  <a:schemeClr val="tx1"/>
                </a:solidFill>
                <a:latin typeface="+mj-lt"/>
              </a:rPr>
              <a:t>verfahrensinterne</a:t>
            </a:r>
          </a:p>
          <a:p>
            <a:pPr algn="r"/>
            <a:r>
              <a:rPr lang="de-DE" b="1" dirty="0" smtClean="0">
                <a:solidFill>
                  <a:schemeClr val="tx1"/>
                </a:solidFill>
                <a:latin typeface="+mj-lt"/>
              </a:rPr>
              <a:t>Zwecke</a:t>
            </a:r>
            <a:endParaRPr lang="de-DE" b="1" dirty="0">
              <a:solidFill>
                <a:schemeClr val="tx1"/>
              </a:solidFill>
              <a:latin typeface="+mj-lt"/>
            </a:endParaRPr>
          </a:p>
        </p:txBody>
      </p:sp>
      <p:sp>
        <p:nvSpPr>
          <p:cNvPr id="16" name="Textfeld 15"/>
          <p:cNvSpPr txBox="1"/>
          <p:nvPr/>
        </p:nvSpPr>
        <p:spPr>
          <a:xfrm>
            <a:off x="332530" y="4992678"/>
            <a:ext cx="2862262" cy="646331"/>
          </a:xfrm>
          <a:prstGeom prst="rect">
            <a:avLst/>
          </a:prstGeom>
          <a:noFill/>
        </p:spPr>
        <p:txBody>
          <a:bodyPr wrap="square" rtlCol="0">
            <a:spAutoFit/>
          </a:bodyPr>
          <a:lstStyle/>
          <a:p>
            <a:pPr algn="r"/>
            <a:r>
              <a:rPr lang="de-DE" b="1" dirty="0" smtClean="0">
                <a:solidFill>
                  <a:schemeClr val="tx1"/>
                </a:solidFill>
                <a:latin typeface="+mj-lt"/>
              </a:rPr>
              <a:t>verfahrensfremde</a:t>
            </a:r>
          </a:p>
          <a:p>
            <a:pPr algn="r"/>
            <a:r>
              <a:rPr lang="de-DE" b="1" dirty="0" smtClean="0">
                <a:solidFill>
                  <a:schemeClr val="tx1"/>
                </a:solidFill>
                <a:latin typeface="+mj-lt"/>
              </a:rPr>
              <a:t>Zwecke</a:t>
            </a:r>
            <a:endParaRPr lang="de-DE" b="1" dirty="0">
              <a:solidFill>
                <a:schemeClr val="tx1"/>
              </a:solidFill>
              <a:latin typeface="+mj-lt"/>
            </a:endParaRPr>
          </a:p>
        </p:txBody>
      </p:sp>
      <p:sp>
        <p:nvSpPr>
          <p:cNvPr id="14" name="Textfeld 13"/>
          <p:cNvSpPr txBox="1"/>
          <p:nvPr/>
        </p:nvSpPr>
        <p:spPr>
          <a:xfrm>
            <a:off x="460708" y="1218689"/>
            <a:ext cx="2862262" cy="646331"/>
          </a:xfrm>
          <a:prstGeom prst="rect">
            <a:avLst/>
          </a:prstGeom>
          <a:noFill/>
        </p:spPr>
        <p:txBody>
          <a:bodyPr wrap="square" rtlCol="0">
            <a:spAutoFit/>
          </a:bodyPr>
          <a:lstStyle/>
          <a:p>
            <a:pPr algn="ctr"/>
            <a:r>
              <a:rPr lang="de-DE" b="1" dirty="0" smtClean="0">
                <a:solidFill>
                  <a:schemeClr val="tx1"/>
                </a:solidFill>
                <a:latin typeface="+mj-lt"/>
              </a:rPr>
              <a:t>Unterscheidung nach Zwecken</a:t>
            </a:r>
            <a:endParaRPr lang="de-DE" b="1" dirty="0">
              <a:solidFill>
                <a:schemeClr val="tx1"/>
              </a:solidFill>
              <a:latin typeface="+mj-lt"/>
            </a:endParaRPr>
          </a:p>
        </p:txBody>
      </p:sp>
      <p:sp>
        <p:nvSpPr>
          <p:cNvPr id="17" name="Textfeld 16"/>
          <p:cNvSpPr txBox="1"/>
          <p:nvPr/>
        </p:nvSpPr>
        <p:spPr>
          <a:xfrm>
            <a:off x="6768503" y="1218689"/>
            <a:ext cx="2664297" cy="646331"/>
          </a:xfrm>
          <a:prstGeom prst="rect">
            <a:avLst/>
          </a:prstGeom>
          <a:noFill/>
        </p:spPr>
        <p:txBody>
          <a:bodyPr wrap="square" rtlCol="0">
            <a:spAutoFit/>
          </a:bodyPr>
          <a:lstStyle/>
          <a:p>
            <a:pPr algn="ctr"/>
            <a:r>
              <a:rPr lang="de-DE" b="1" dirty="0" smtClean="0">
                <a:solidFill>
                  <a:schemeClr val="tx1"/>
                </a:solidFill>
                <a:latin typeface="+mj-lt"/>
              </a:rPr>
              <a:t>Unterscheidung nach Voraussetzungen</a:t>
            </a:r>
            <a:endParaRPr lang="de-DE" b="1" dirty="0">
              <a:solidFill>
                <a:schemeClr val="tx1"/>
              </a:solidFill>
              <a:latin typeface="+mj-lt"/>
            </a:endParaRPr>
          </a:p>
        </p:txBody>
      </p:sp>
      <p:sp>
        <p:nvSpPr>
          <p:cNvPr id="18" name="Rad 17"/>
          <p:cNvSpPr/>
          <p:nvPr/>
        </p:nvSpPr>
        <p:spPr bwMode="auto">
          <a:xfrm>
            <a:off x="4403672" y="1872907"/>
            <a:ext cx="1644752" cy="1378491"/>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2108522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36"/>
                                        </p:tgtEl>
                                        <p:attrNameLst>
                                          <p:attrName>style.visibility</p:attrName>
                                        </p:attrNameLst>
                                      </p:cBhvr>
                                      <p:to>
                                        <p:strVal val="visible"/>
                                      </p:to>
                                    </p:set>
                                    <p:anim calcmode="lin" valueType="num">
                                      <p:cBhvr additive="base">
                                        <p:cTn id="7" dur="500" fill="hold"/>
                                        <p:tgtEl>
                                          <p:spTgt spid="17436"/>
                                        </p:tgtEl>
                                        <p:attrNameLst>
                                          <p:attrName>ppt_x</p:attrName>
                                        </p:attrNameLst>
                                      </p:cBhvr>
                                      <p:tavLst>
                                        <p:tav tm="0">
                                          <p:val>
                                            <p:strVal val="#ppt_x"/>
                                          </p:val>
                                        </p:tav>
                                        <p:tav tm="100000">
                                          <p:val>
                                            <p:strVal val="#ppt_x"/>
                                          </p:val>
                                        </p:tav>
                                      </p:tavLst>
                                    </p:anim>
                                    <p:anim calcmode="lin" valueType="num">
                                      <p:cBhvr additive="base">
                                        <p:cTn id="8" dur="500" fill="hold"/>
                                        <p:tgtEl>
                                          <p:spTgt spid="174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38"/>
                                        </p:tgtEl>
                                        <p:attrNameLst>
                                          <p:attrName>style.visibility</p:attrName>
                                        </p:attrNameLst>
                                      </p:cBhvr>
                                      <p:to>
                                        <p:strVal val="visible"/>
                                      </p:to>
                                    </p:set>
                                    <p:anim calcmode="lin" valueType="num">
                                      <p:cBhvr additive="base">
                                        <p:cTn id="11" dur="500" fill="hold"/>
                                        <p:tgtEl>
                                          <p:spTgt spid="17438"/>
                                        </p:tgtEl>
                                        <p:attrNameLst>
                                          <p:attrName>ppt_x</p:attrName>
                                        </p:attrNameLst>
                                      </p:cBhvr>
                                      <p:tavLst>
                                        <p:tav tm="0">
                                          <p:val>
                                            <p:strVal val="#ppt_x"/>
                                          </p:val>
                                        </p:tav>
                                        <p:tav tm="100000">
                                          <p:val>
                                            <p:strVal val="#ppt_x"/>
                                          </p:val>
                                        </p:tav>
                                      </p:tavLst>
                                    </p:anim>
                                    <p:anim calcmode="lin" valueType="num">
                                      <p:cBhvr additive="base">
                                        <p:cTn id="12" dur="500" fill="hold"/>
                                        <p:tgtEl>
                                          <p:spTgt spid="174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08"/>
                                        </p:tgtEl>
                                        <p:attrNameLst>
                                          <p:attrName>style.visibility</p:attrName>
                                        </p:attrNameLst>
                                      </p:cBhvr>
                                      <p:to>
                                        <p:strVal val="visible"/>
                                      </p:to>
                                    </p:set>
                                    <p:anim calcmode="lin" valueType="num">
                                      <p:cBhvr additive="base">
                                        <p:cTn id="15" dur="500" fill="hold"/>
                                        <p:tgtEl>
                                          <p:spTgt spid="17408"/>
                                        </p:tgtEl>
                                        <p:attrNameLst>
                                          <p:attrName>ppt_x</p:attrName>
                                        </p:attrNameLst>
                                      </p:cBhvr>
                                      <p:tavLst>
                                        <p:tav tm="0">
                                          <p:val>
                                            <p:strVal val="#ppt_x"/>
                                          </p:val>
                                        </p:tav>
                                        <p:tav tm="100000">
                                          <p:val>
                                            <p:strVal val="#ppt_x"/>
                                          </p:val>
                                        </p:tav>
                                      </p:tavLst>
                                    </p:anim>
                                    <p:anim calcmode="lin" valueType="num">
                                      <p:cBhvr additive="base">
                                        <p:cTn id="16" dur="500" fill="hold"/>
                                        <p:tgtEl>
                                          <p:spTgt spid="174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37"/>
                                        </p:tgtEl>
                                        <p:attrNameLst>
                                          <p:attrName>style.visibility</p:attrName>
                                        </p:attrNameLst>
                                      </p:cBhvr>
                                      <p:to>
                                        <p:strVal val="visible"/>
                                      </p:to>
                                    </p:set>
                                    <p:anim calcmode="lin" valueType="num">
                                      <p:cBhvr additive="base">
                                        <p:cTn id="19" dur="500" fill="hold"/>
                                        <p:tgtEl>
                                          <p:spTgt spid="17437"/>
                                        </p:tgtEl>
                                        <p:attrNameLst>
                                          <p:attrName>ppt_x</p:attrName>
                                        </p:attrNameLst>
                                      </p:cBhvr>
                                      <p:tavLst>
                                        <p:tav tm="0">
                                          <p:val>
                                            <p:strVal val="#ppt_x"/>
                                          </p:val>
                                        </p:tav>
                                        <p:tav tm="100000">
                                          <p:val>
                                            <p:strVal val="#ppt_x"/>
                                          </p:val>
                                        </p:tav>
                                      </p:tavLst>
                                    </p:anim>
                                    <p:anim calcmode="lin" valueType="num">
                                      <p:cBhvr additive="base">
                                        <p:cTn id="20" dur="500" fill="hold"/>
                                        <p:tgtEl>
                                          <p:spTgt spid="174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35"/>
                                        </p:tgtEl>
                                        <p:attrNameLst>
                                          <p:attrName>style.visibility</p:attrName>
                                        </p:attrNameLst>
                                      </p:cBhvr>
                                      <p:to>
                                        <p:strVal val="visible"/>
                                      </p:to>
                                    </p:set>
                                    <p:anim calcmode="lin" valueType="num">
                                      <p:cBhvr additive="base">
                                        <p:cTn id="25" dur="500" fill="hold"/>
                                        <p:tgtEl>
                                          <p:spTgt spid="17435"/>
                                        </p:tgtEl>
                                        <p:attrNameLst>
                                          <p:attrName>ppt_x</p:attrName>
                                        </p:attrNameLst>
                                      </p:cBhvr>
                                      <p:tavLst>
                                        <p:tav tm="0">
                                          <p:val>
                                            <p:strVal val="#ppt_x"/>
                                          </p:val>
                                        </p:tav>
                                        <p:tav tm="100000">
                                          <p:val>
                                            <p:strVal val="#ppt_x"/>
                                          </p:val>
                                        </p:tav>
                                      </p:tavLst>
                                    </p:anim>
                                    <p:anim calcmode="lin" valueType="num">
                                      <p:cBhvr additive="base">
                                        <p:cTn id="26" dur="500" fill="hold"/>
                                        <p:tgtEl>
                                          <p:spTgt spid="1743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434"/>
                                        </p:tgtEl>
                                        <p:attrNameLst>
                                          <p:attrName>style.visibility</p:attrName>
                                        </p:attrNameLst>
                                      </p:cBhvr>
                                      <p:to>
                                        <p:strVal val="visible"/>
                                      </p:to>
                                    </p:set>
                                    <p:anim calcmode="lin" valueType="num">
                                      <p:cBhvr additive="base">
                                        <p:cTn id="29" dur="500" fill="hold"/>
                                        <p:tgtEl>
                                          <p:spTgt spid="17434"/>
                                        </p:tgtEl>
                                        <p:attrNameLst>
                                          <p:attrName>ppt_x</p:attrName>
                                        </p:attrNameLst>
                                      </p:cBhvr>
                                      <p:tavLst>
                                        <p:tav tm="0">
                                          <p:val>
                                            <p:strVal val="#ppt_x"/>
                                          </p:val>
                                        </p:tav>
                                        <p:tav tm="100000">
                                          <p:val>
                                            <p:strVal val="#ppt_x"/>
                                          </p:val>
                                        </p:tav>
                                      </p:tavLst>
                                    </p:anim>
                                    <p:anim calcmode="lin" valueType="num">
                                      <p:cBhvr additive="base">
                                        <p:cTn id="30" dur="500" fill="hold"/>
                                        <p:tgtEl>
                                          <p:spTgt spid="1743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433"/>
                                        </p:tgtEl>
                                        <p:attrNameLst>
                                          <p:attrName>style.visibility</p:attrName>
                                        </p:attrNameLst>
                                      </p:cBhvr>
                                      <p:to>
                                        <p:strVal val="visible"/>
                                      </p:to>
                                    </p:set>
                                    <p:anim calcmode="lin" valueType="num">
                                      <p:cBhvr additive="base">
                                        <p:cTn id="33" dur="500" fill="hold"/>
                                        <p:tgtEl>
                                          <p:spTgt spid="17433"/>
                                        </p:tgtEl>
                                        <p:attrNameLst>
                                          <p:attrName>ppt_x</p:attrName>
                                        </p:attrNameLst>
                                      </p:cBhvr>
                                      <p:tavLst>
                                        <p:tav tm="0">
                                          <p:val>
                                            <p:strVal val="#ppt_x"/>
                                          </p:val>
                                        </p:tav>
                                        <p:tav tm="100000">
                                          <p:val>
                                            <p:strVal val="#ppt_x"/>
                                          </p:val>
                                        </p:tav>
                                      </p:tavLst>
                                    </p:anim>
                                    <p:anim calcmode="lin" valueType="num">
                                      <p:cBhvr additive="base">
                                        <p:cTn id="34" dur="500" fill="hold"/>
                                        <p:tgtEl>
                                          <p:spTgt spid="1743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430"/>
                                        </p:tgtEl>
                                        <p:attrNameLst>
                                          <p:attrName>style.visibility</p:attrName>
                                        </p:attrNameLst>
                                      </p:cBhvr>
                                      <p:to>
                                        <p:strVal val="visible"/>
                                      </p:to>
                                    </p:set>
                                    <p:anim calcmode="lin" valueType="num">
                                      <p:cBhvr additive="base">
                                        <p:cTn id="47" dur="500" fill="hold"/>
                                        <p:tgtEl>
                                          <p:spTgt spid="17430"/>
                                        </p:tgtEl>
                                        <p:attrNameLst>
                                          <p:attrName>ppt_x</p:attrName>
                                        </p:attrNameLst>
                                      </p:cBhvr>
                                      <p:tavLst>
                                        <p:tav tm="0">
                                          <p:val>
                                            <p:strVal val="#ppt_x"/>
                                          </p:val>
                                        </p:tav>
                                        <p:tav tm="100000">
                                          <p:val>
                                            <p:strVal val="#ppt_x"/>
                                          </p:val>
                                        </p:tav>
                                      </p:tavLst>
                                    </p:anim>
                                    <p:anim calcmode="lin" valueType="num">
                                      <p:cBhvr additive="base">
                                        <p:cTn id="48" dur="500" fill="hold"/>
                                        <p:tgtEl>
                                          <p:spTgt spid="174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431"/>
                                        </p:tgtEl>
                                        <p:attrNameLst>
                                          <p:attrName>style.visibility</p:attrName>
                                        </p:attrNameLst>
                                      </p:cBhvr>
                                      <p:to>
                                        <p:strVal val="visible"/>
                                      </p:to>
                                    </p:set>
                                    <p:anim calcmode="lin" valueType="num">
                                      <p:cBhvr additive="base">
                                        <p:cTn id="51" dur="500" fill="hold"/>
                                        <p:tgtEl>
                                          <p:spTgt spid="17431"/>
                                        </p:tgtEl>
                                        <p:attrNameLst>
                                          <p:attrName>ppt_x</p:attrName>
                                        </p:attrNameLst>
                                      </p:cBhvr>
                                      <p:tavLst>
                                        <p:tav tm="0">
                                          <p:val>
                                            <p:strVal val="#ppt_x"/>
                                          </p:val>
                                        </p:tav>
                                        <p:tav tm="100000">
                                          <p:val>
                                            <p:strVal val="#ppt_x"/>
                                          </p:val>
                                        </p:tav>
                                      </p:tavLst>
                                    </p:anim>
                                    <p:anim calcmode="lin" valueType="num">
                                      <p:cBhvr additive="base">
                                        <p:cTn id="52" dur="500" fill="hold"/>
                                        <p:tgtEl>
                                          <p:spTgt spid="174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432"/>
                                        </p:tgtEl>
                                        <p:attrNameLst>
                                          <p:attrName>style.visibility</p:attrName>
                                        </p:attrNameLst>
                                      </p:cBhvr>
                                      <p:to>
                                        <p:strVal val="visible"/>
                                      </p:to>
                                    </p:set>
                                    <p:anim calcmode="lin" valueType="num">
                                      <p:cBhvr additive="base">
                                        <p:cTn id="55" dur="500" fill="hold"/>
                                        <p:tgtEl>
                                          <p:spTgt spid="17432"/>
                                        </p:tgtEl>
                                        <p:attrNameLst>
                                          <p:attrName>ppt_x</p:attrName>
                                        </p:attrNameLst>
                                      </p:cBhvr>
                                      <p:tavLst>
                                        <p:tav tm="0">
                                          <p:val>
                                            <p:strVal val="#ppt_x"/>
                                          </p:val>
                                        </p:tav>
                                        <p:tav tm="100000">
                                          <p:val>
                                            <p:strVal val="#ppt_x"/>
                                          </p:val>
                                        </p:tav>
                                      </p:tavLst>
                                    </p:anim>
                                    <p:anim calcmode="lin" valueType="num">
                                      <p:cBhvr additive="base">
                                        <p:cTn id="56" dur="500" fill="hold"/>
                                        <p:tgtEl>
                                          <p:spTgt spid="174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429"/>
                                        </p:tgtEl>
                                        <p:attrNameLst>
                                          <p:attrName>style.visibility</p:attrName>
                                        </p:attrNameLst>
                                      </p:cBhvr>
                                      <p:to>
                                        <p:strVal val="visible"/>
                                      </p:to>
                                    </p:set>
                                    <p:anim calcmode="lin" valueType="num">
                                      <p:cBhvr additive="base">
                                        <p:cTn id="65" dur="500" fill="hold"/>
                                        <p:tgtEl>
                                          <p:spTgt spid="17429"/>
                                        </p:tgtEl>
                                        <p:attrNameLst>
                                          <p:attrName>ppt_x</p:attrName>
                                        </p:attrNameLst>
                                      </p:cBhvr>
                                      <p:tavLst>
                                        <p:tav tm="0">
                                          <p:val>
                                            <p:strVal val="#ppt_x"/>
                                          </p:val>
                                        </p:tav>
                                        <p:tav tm="100000">
                                          <p:val>
                                            <p:strVal val="#ppt_x"/>
                                          </p:val>
                                        </p:tav>
                                      </p:tavLst>
                                    </p:anim>
                                    <p:anim calcmode="lin" valueType="num">
                                      <p:cBhvr additive="base">
                                        <p:cTn id="66" dur="500" fill="hold"/>
                                        <p:tgtEl>
                                          <p:spTgt spid="174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428"/>
                                        </p:tgtEl>
                                        <p:attrNameLst>
                                          <p:attrName>style.visibility</p:attrName>
                                        </p:attrNameLst>
                                      </p:cBhvr>
                                      <p:to>
                                        <p:strVal val="visible"/>
                                      </p:to>
                                    </p:set>
                                    <p:anim calcmode="lin" valueType="num">
                                      <p:cBhvr additive="base">
                                        <p:cTn id="69" dur="500" fill="hold"/>
                                        <p:tgtEl>
                                          <p:spTgt spid="17428"/>
                                        </p:tgtEl>
                                        <p:attrNameLst>
                                          <p:attrName>ppt_x</p:attrName>
                                        </p:attrNameLst>
                                      </p:cBhvr>
                                      <p:tavLst>
                                        <p:tav tm="0">
                                          <p:val>
                                            <p:strVal val="#ppt_x"/>
                                          </p:val>
                                        </p:tav>
                                        <p:tav tm="100000">
                                          <p:val>
                                            <p:strVal val="#ppt_x"/>
                                          </p:val>
                                        </p:tav>
                                      </p:tavLst>
                                    </p:anim>
                                    <p:anim calcmode="lin" valueType="num">
                                      <p:cBhvr additive="base">
                                        <p:cTn id="70" dur="500" fill="hold"/>
                                        <p:tgtEl>
                                          <p:spTgt spid="174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7426"/>
                                        </p:tgtEl>
                                        <p:attrNameLst>
                                          <p:attrName>style.visibility</p:attrName>
                                        </p:attrNameLst>
                                      </p:cBhvr>
                                      <p:to>
                                        <p:strVal val="visible"/>
                                      </p:to>
                                    </p:set>
                                    <p:anim calcmode="lin" valueType="num">
                                      <p:cBhvr additive="base">
                                        <p:cTn id="73" dur="500" fill="hold"/>
                                        <p:tgtEl>
                                          <p:spTgt spid="17426"/>
                                        </p:tgtEl>
                                        <p:attrNameLst>
                                          <p:attrName>ppt_x</p:attrName>
                                        </p:attrNameLst>
                                      </p:cBhvr>
                                      <p:tavLst>
                                        <p:tav tm="0">
                                          <p:val>
                                            <p:strVal val="#ppt_x"/>
                                          </p:val>
                                        </p:tav>
                                        <p:tav tm="100000">
                                          <p:val>
                                            <p:strVal val="#ppt_x"/>
                                          </p:val>
                                        </p:tav>
                                      </p:tavLst>
                                    </p:anim>
                                    <p:anim calcmode="lin" valueType="num">
                                      <p:cBhvr additive="base">
                                        <p:cTn id="74" dur="500" fill="hold"/>
                                        <p:tgtEl>
                                          <p:spTgt spid="1742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7427"/>
                                        </p:tgtEl>
                                        <p:attrNameLst>
                                          <p:attrName>style.visibility</p:attrName>
                                        </p:attrNameLst>
                                      </p:cBhvr>
                                      <p:to>
                                        <p:strVal val="visible"/>
                                      </p:to>
                                    </p:set>
                                    <p:anim calcmode="lin" valueType="num">
                                      <p:cBhvr additive="base">
                                        <p:cTn id="77" dur="500" fill="hold"/>
                                        <p:tgtEl>
                                          <p:spTgt spid="17427"/>
                                        </p:tgtEl>
                                        <p:attrNameLst>
                                          <p:attrName>ppt_x</p:attrName>
                                        </p:attrNameLst>
                                      </p:cBhvr>
                                      <p:tavLst>
                                        <p:tav tm="0">
                                          <p:val>
                                            <p:strVal val="#ppt_x"/>
                                          </p:val>
                                        </p:tav>
                                        <p:tav tm="100000">
                                          <p:val>
                                            <p:strVal val="#ppt_x"/>
                                          </p:val>
                                        </p:tav>
                                      </p:tavLst>
                                    </p:anim>
                                    <p:anim calcmode="lin" valueType="num">
                                      <p:cBhvr additive="base">
                                        <p:cTn id="78" dur="500" fill="hold"/>
                                        <p:tgtEl>
                                          <p:spTgt spid="1742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
                                        </p:tgtEl>
                                        <p:attrNameLst>
                                          <p:attrName>style.visibility</p:attrName>
                                        </p:attrNameLst>
                                      </p:cBhvr>
                                      <p:to>
                                        <p:strVal val="visible"/>
                                      </p:to>
                                    </p:set>
                                    <p:animEffect transition="in" filter="fade">
                                      <p:cBhvr>
                                        <p:cTn id="96" dur="500"/>
                                        <p:tgtEl>
                                          <p:spTgt spid="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500"/>
                                        <p:tgtEl>
                                          <p:spTgt spid="1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fade">
                                      <p:cBhvr>
                                        <p:cTn id="109" dur="500"/>
                                        <p:tgtEl>
                                          <p:spTgt spid="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500"/>
                                        <p:tgtEl>
                                          <p:spTgt spid="1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500"/>
                                        <p:tgtEl>
                                          <p:spTgt spid="1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fade">
                                      <p:cBhvr>
                                        <p:cTn id="1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0" grpId="0" animBg="1"/>
      <p:bldP spid="17408" grpId="0" animBg="1"/>
      <p:bldP spid="17426" grpId="0"/>
      <p:bldP spid="17427" grpId="0"/>
      <p:bldP spid="17428" grpId="0"/>
      <p:bldP spid="17429" grpId="0"/>
      <p:bldP spid="17430" grpId="0"/>
      <p:bldP spid="17431" grpId="0"/>
      <p:bldP spid="17432" grpId="0"/>
      <p:bldP spid="17433" grpId="0"/>
      <p:bldP spid="17434" grpId="0"/>
      <p:bldP spid="17435" grpId="0"/>
      <p:bldP spid="17436" grpId="0"/>
      <p:bldP spid="17437" grpId="0"/>
      <p:bldP spid="17438" grpId="0"/>
      <p:bldP spid="9" grpId="0" animBg="1"/>
      <p:bldP spid="11" grpId="0" animBg="1"/>
      <p:bldP spid="4" grpId="0" animBg="1"/>
      <p:bldP spid="15" grpId="0" animBg="1"/>
      <p:bldP spid="2" grpId="0"/>
      <p:bldP spid="12" grpId="0"/>
      <p:bldP spid="13" grpId="0"/>
      <p:bldP spid="16" grpId="0"/>
      <p:bldP spid="14" grpId="0"/>
      <p:bldP spid="17" grpId="0"/>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768475"/>
            <a:ext cx="9145586"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de-DE" altLang="de-DE" sz="2200" b="1" dirty="0" smtClean="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smtClean="0">
                <a:solidFill>
                  <a:srgbClr val="000000"/>
                </a:solidFill>
                <a:latin typeface="Arial" panose="020B0604020202020204" pitchFamily="34" charset="0"/>
                <a:cs typeface="+mn-cs"/>
              </a:rPr>
              <a:t>[Die Antragstellerin war der Meinung], Art</a:t>
            </a:r>
            <a:r>
              <a:rPr lang="de-DE" altLang="de-DE" sz="2000" dirty="0">
                <a:solidFill>
                  <a:srgbClr val="000000"/>
                </a:solidFill>
                <a:latin typeface="Arial" panose="020B0604020202020204" pitchFamily="34" charset="0"/>
                <a:cs typeface="+mn-cs"/>
              </a:rPr>
              <a:t>. EMRK Artikel 10 EMRK lege den Staaten </a:t>
            </a:r>
            <a:r>
              <a:rPr lang="de-DE" altLang="de-DE" sz="2000" dirty="0" smtClean="0">
                <a:solidFill>
                  <a:srgbClr val="000000"/>
                </a:solidFill>
                <a:latin typeface="Arial" panose="020B0604020202020204" pitchFamily="34" charset="0"/>
                <a:cs typeface="+mn-cs"/>
              </a:rPr>
              <a:t>[…] auch </a:t>
            </a:r>
            <a:r>
              <a:rPr lang="de-DE" altLang="de-DE" sz="2000" dirty="0">
                <a:solidFill>
                  <a:srgbClr val="000000"/>
                </a:solidFill>
                <a:latin typeface="Arial" panose="020B0604020202020204" pitchFamily="34" charset="0"/>
                <a:cs typeface="+mn-cs"/>
              </a:rPr>
              <a:t>die positive </a:t>
            </a:r>
            <a:r>
              <a:rPr lang="de-DE" altLang="de-DE" sz="2000" dirty="0" smtClean="0">
                <a:solidFill>
                  <a:srgbClr val="000000"/>
                </a:solidFill>
                <a:latin typeface="Arial" panose="020B0604020202020204" pitchFamily="34" charset="0"/>
                <a:cs typeface="+mn-cs"/>
              </a:rPr>
              <a:t>Verpflichtung [auf], </a:t>
            </a:r>
            <a:r>
              <a:rPr lang="de-DE" altLang="de-DE" sz="2000" dirty="0">
                <a:solidFill>
                  <a:srgbClr val="000000"/>
                </a:solidFill>
                <a:latin typeface="Arial" panose="020B0604020202020204" pitchFamily="34" charset="0"/>
                <a:cs typeface="+mn-cs"/>
              </a:rPr>
              <a:t>solche Informationen zu sammeln, zu verarbeiten und zu verbreiten, die ihrem Wesen nach auf andere Weise nicht zur Kenntnis der Öffentlichkeit gelangen könnten</a:t>
            </a:r>
            <a:r>
              <a:rPr lang="de-DE" altLang="de-DE" sz="2000" dirty="0" smtClean="0">
                <a:solidFill>
                  <a:srgbClr val="000000"/>
                </a:solidFill>
                <a:latin typeface="Arial" panose="020B0604020202020204" pitchFamily="34" charset="0"/>
                <a:cs typeface="+mn-cs"/>
              </a:rPr>
              <a:t>. […]</a:t>
            </a:r>
          </a:p>
          <a:p>
            <a:pPr algn="just" hangingPunct="0">
              <a:spcAft>
                <a:spcPts val="1413"/>
              </a:spcAft>
              <a:buSzPct val="100000"/>
              <a:defRPr/>
            </a:pPr>
            <a:endParaRPr lang="de-DE" altLang="de-DE" sz="2000" dirty="0">
              <a:solidFill>
                <a:srgbClr val="000000"/>
              </a:solidFill>
              <a:latin typeface="Arial" panose="020B0604020202020204" pitchFamily="34" charset="0"/>
              <a:cs typeface="+mn-cs"/>
            </a:endParaRPr>
          </a:p>
          <a:p>
            <a:pPr algn="just" hangingPunct="0">
              <a:spcAft>
                <a:spcPts val="1413"/>
              </a:spcAft>
              <a:buSzPct val="100000"/>
              <a:defRPr/>
            </a:pPr>
            <a:r>
              <a:rPr lang="de-DE" altLang="de-DE" sz="2000" u="sng" dirty="0" smtClean="0">
                <a:solidFill>
                  <a:srgbClr val="000000"/>
                </a:solidFill>
                <a:latin typeface="Arial" panose="020B0604020202020204" pitchFamily="34" charset="0"/>
                <a:cs typeface="+mn-cs"/>
              </a:rPr>
              <a:t>Das </a:t>
            </a:r>
            <a:r>
              <a:rPr lang="de-DE" altLang="de-DE" sz="2000" u="sng" dirty="0">
                <a:solidFill>
                  <a:srgbClr val="000000"/>
                </a:solidFill>
                <a:latin typeface="Arial" panose="020B0604020202020204" pitchFamily="34" charset="0"/>
                <a:cs typeface="+mn-cs"/>
              </a:rPr>
              <a:t>Gericht teilt diese Ansicht </a:t>
            </a:r>
            <a:r>
              <a:rPr lang="de-DE" altLang="de-DE" sz="2000" u="sng" dirty="0" smtClean="0">
                <a:solidFill>
                  <a:srgbClr val="000000"/>
                </a:solidFill>
                <a:latin typeface="Arial" panose="020B0604020202020204" pitchFamily="34" charset="0"/>
                <a:cs typeface="+mn-cs"/>
              </a:rPr>
              <a:t>nicht.</a:t>
            </a:r>
            <a:r>
              <a:rPr lang="de-DE" altLang="de-DE" sz="2000" dirty="0" smtClean="0">
                <a:solidFill>
                  <a:srgbClr val="000000"/>
                </a:solidFill>
                <a:latin typeface="Arial" panose="020B0604020202020204" pitchFamily="34" charset="0"/>
                <a:cs typeface="+mn-cs"/>
              </a:rPr>
              <a:t> In </a:t>
            </a:r>
            <a:r>
              <a:rPr lang="de-DE" altLang="de-DE" sz="2000" dirty="0">
                <a:solidFill>
                  <a:srgbClr val="000000"/>
                </a:solidFill>
                <a:latin typeface="Arial" panose="020B0604020202020204" pitchFamily="34" charset="0"/>
                <a:cs typeface="+mn-cs"/>
              </a:rPr>
              <a:t>Fällen im Zusammenhang mit Einschränkungen der Pressefreiheit hat es </a:t>
            </a:r>
            <a:r>
              <a:rPr lang="de-DE" altLang="de-DE" sz="2000" dirty="0" smtClean="0">
                <a:solidFill>
                  <a:srgbClr val="000000"/>
                </a:solidFill>
                <a:latin typeface="Arial" panose="020B0604020202020204" pitchFamily="34" charset="0"/>
                <a:cs typeface="+mn-cs"/>
              </a:rPr>
              <a:t>[…] </a:t>
            </a:r>
            <a:r>
              <a:rPr lang="de-DE" altLang="de-DE" sz="2000" dirty="0">
                <a:solidFill>
                  <a:srgbClr val="000000"/>
                </a:solidFill>
                <a:latin typeface="Arial" panose="020B0604020202020204" pitchFamily="34" charset="0"/>
                <a:cs typeface="+mn-cs"/>
              </a:rPr>
              <a:t>das Recht der Öffentlichkeit auf den Empfang von Informationen in Zusammenhang mit der besonderen Funktion von Journalisten, die in der Mitteilung von Nachrichten und Ideen über Angelegenheiten öffentlichen Interesses besteht, anerkannt […]. Die Sachlage im gegenwärtigen Fall unterscheidet sich aber klar von oberwähnten </a:t>
            </a:r>
            <a:r>
              <a:rPr lang="de-DE" altLang="de-DE" sz="2000" dirty="0" smtClean="0">
                <a:solidFill>
                  <a:srgbClr val="000000"/>
                </a:solidFill>
                <a:latin typeface="Arial" panose="020B0604020202020204" pitchFamily="34" charset="0"/>
                <a:cs typeface="+mn-cs"/>
              </a:rPr>
              <a:t>Fällen […].</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950" b="1" dirty="0">
                <a:solidFill>
                  <a:srgbClr val="000000"/>
                </a:solidFill>
                <a:latin typeface="Arial" panose="020B0604020202020204" pitchFamily="34" charset="0"/>
              </a:rPr>
              <a:t>EGMR, </a:t>
            </a:r>
            <a:r>
              <a:rPr lang="de-DE" altLang="de-DE" sz="1950" b="1" dirty="0" smtClean="0">
                <a:solidFill>
                  <a:srgbClr val="000000"/>
                </a:solidFill>
                <a:latin typeface="Arial" panose="020B0604020202020204" pitchFamily="34" charset="0"/>
              </a:rPr>
              <a:t>Urteil vom 19</a:t>
            </a:r>
            <a:r>
              <a:rPr lang="de-DE" altLang="de-DE" sz="1950" b="1" dirty="0">
                <a:solidFill>
                  <a:srgbClr val="000000"/>
                </a:solidFill>
                <a:latin typeface="Arial" panose="020B0604020202020204" pitchFamily="34" charset="0"/>
              </a:rPr>
              <a:t>. Februar 1998 – </a:t>
            </a:r>
            <a:r>
              <a:rPr lang="de-DE" altLang="de-DE" sz="1950" b="1" dirty="0" err="1">
                <a:solidFill>
                  <a:srgbClr val="000000"/>
                </a:solidFill>
                <a:latin typeface="Arial" panose="020B0604020202020204" pitchFamily="34" charset="0"/>
              </a:rPr>
              <a:t>No</a:t>
            </a:r>
            <a:r>
              <a:rPr lang="de-DE" altLang="de-DE" sz="1950" b="1" dirty="0">
                <a:solidFill>
                  <a:srgbClr val="000000"/>
                </a:solidFill>
                <a:latin typeface="Arial" panose="020B0604020202020204" pitchFamily="34" charset="0"/>
              </a:rPr>
              <a:t>. 116/1996/735/932 </a:t>
            </a:r>
            <a:endParaRPr lang="de-DE" altLang="de-DE" sz="1950" b="1" dirty="0" smtClean="0">
              <a:solidFill>
                <a:srgbClr val="000000"/>
              </a:solidFill>
              <a:latin typeface="Arial" panose="020B0604020202020204" pitchFamily="34" charset="0"/>
            </a:endParaRPr>
          </a:p>
          <a:p>
            <a:pPr algn="ctr" hangingPunct="0">
              <a:buSzPct val="100000"/>
            </a:pPr>
            <a:r>
              <a:rPr lang="de-DE" altLang="de-DE" sz="1950" b="1" dirty="0" smtClean="0">
                <a:solidFill>
                  <a:srgbClr val="000000"/>
                </a:solidFill>
                <a:latin typeface="Arial" panose="020B0604020202020204" pitchFamily="34" charset="0"/>
              </a:rPr>
              <a:t>(</a:t>
            </a:r>
            <a:r>
              <a:rPr lang="de-DE" altLang="de-DE" sz="1950" b="1" dirty="0">
                <a:solidFill>
                  <a:srgbClr val="000000"/>
                </a:solidFill>
                <a:latin typeface="Arial" panose="020B0604020202020204" pitchFamily="34" charset="0"/>
              </a:rPr>
              <a:t>Guerra u.a. ./. Italien</a:t>
            </a:r>
            <a:r>
              <a:rPr lang="de-DE" altLang="de-DE" sz="1950" b="1" dirty="0" smtClean="0">
                <a:solidFill>
                  <a:srgbClr val="000000"/>
                </a:solidFill>
                <a:latin typeface="Arial" panose="020B0604020202020204" pitchFamily="34" charset="0"/>
              </a:rPr>
              <a:t>)</a:t>
            </a:r>
            <a:r>
              <a:rPr lang="de-DE" altLang="de-DE" sz="1950" dirty="0">
                <a:solidFill>
                  <a:srgbClr val="000000"/>
                </a:solidFill>
                <a:latin typeface="Arial" panose="020B0604020202020204" pitchFamily="34" charset="0"/>
              </a:rPr>
              <a:t/>
            </a:r>
            <a:br>
              <a:rPr lang="de-DE" altLang="de-DE" sz="1950" dirty="0">
                <a:solidFill>
                  <a:srgbClr val="000000"/>
                </a:solidFill>
                <a:latin typeface="Arial" panose="020B0604020202020204" pitchFamily="34" charset="0"/>
              </a:rPr>
            </a:br>
            <a:endParaRPr lang="de-DE" altLang="de-DE" sz="1950" dirty="0">
              <a:solidFill>
                <a:srgbClr val="000000"/>
              </a:solidFill>
              <a:latin typeface="Arial" panose="020B0604020202020204" pitchFamily="34" charset="0"/>
            </a:endParaRPr>
          </a:p>
        </p:txBody>
      </p:sp>
    </p:spTree>
    <p:extLst>
      <p:ext uri="{BB962C8B-B14F-4D97-AF65-F5344CB8AC3E}">
        <p14:creationId xmlns:p14="http://schemas.microsoft.com/office/powerpoint/2010/main" val="49609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768475"/>
            <a:ext cx="9145586"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de-DE" altLang="de-DE" sz="2200" b="1" dirty="0" smtClean="0">
              <a:solidFill>
                <a:srgbClr val="000000"/>
              </a:solidFill>
              <a:latin typeface="Arial" panose="020B0604020202020204" pitchFamily="34" charset="0"/>
              <a:cs typeface="+mn-cs"/>
            </a:endParaRPr>
          </a:p>
          <a:p>
            <a:pPr hangingPunct="0">
              <a:spcAft>
                <a:spcPts val="1413"/>
              </a:spcAft>
              <a:buSzPct val="100000"/>
              <a:defRPr/>
            </a:pPr>
            <a:endParaRPr lang="de-DE" altLang="de-DE" sz="2200" b="1" dirty="0" smtClean="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smtClean="0">
                <a:solidFill>
                  <a:srgbClr val="000000"/>
                </a:solidFill>
                <a:latin typeface="Arial" panose="020B0604020202020204" pitchFamily="34" charset="0"/>
              </a:rPr>
              <a:t>Das </a:t>
            </a:r>
            <a:r>
              <a:rPr lang="de-DE" altLang="de-DE" sz="2000" dirty="0">
                <a:solidFill>
                  <a:srgbClr val="000000"/>
                </a:solidFill>
                <a:latin typeface="Arial" panose="020B0604020202020204" pitchFamily="34" charset="0"/>
              </a:rPr>
              <a:t>Gericht unterstreicht, </a:t>
            </a:r>
            <a:r>
              <a:rPr lang="de-DE" altLang="de-DE" sz="2000" dirty="0" err="1">
                <a:solidFill>
                  <a:srgbClr val="000000"/>
                </a:solidFill>
                <a:latin typeface="Arial" panose="020B0604020202020204" pitchFamily="34" charset="0"/>
              </a:rPr>
              <a:t>daß</a:t>
            </a:r>
            <a:r>
              <a:rPr lang="de-DE" altLang="de-DE" sz="2000" dirty="0">
                <a:solidFill>
                  <a:srgbClr val="000000"/>
                </a:solidFill>
                <a:latin typeface="Arial" panose="020B0604020202020204" pitchFamily="34" charset="0"/>
              </a:rPr>
              <a:t> die Freiheit, Informationen zu </a:t>
            </a:r>
            <a:r>
              <a:rPr lang="de-DE" altLang="de-DE" sz="2000" dirty="0" smtClean="0">
                <a:solidFill>
                  <a:srgbClr val="000000"/>
                </a:solidFill>
                <a:latin typeface="Arial" panose="020B0604020202020204" pitchFamily="34" charset="0"/>
              </a:rPr>
              <a:t>empfangen […] </a:t>
            </a:r>
            <a:r>
              <a:rPr lang="de-DE" altLang="de-DE" sz="2000" dirty="0">
                <a:solidFill>
                  <a:srgbClr val="000000"/>
                </a:solidFill>
                <a:latin typeface="Arial" panose="020B0604020202020204" pitchFamily="34" charset="0"/>
              </a:rPr>
              <a:t>„im Grunde einer Regierung verbietet, eine Person am Empfang von Informationen zu hindern, die Dritte ihr mitzuteilen wünschen oder mitzuteilen bereitstehen</a:t>
            </a:r>
            <a:r>
              <a:rPr lang="de-DE" altLang="de-DE" sz="2000" dirty="0" smtClean="0">
                <a:solidFill>
                  <a:srgbClr val="000000"/>
                </a:solidFill>
                <a:latin typeface="Arial" panose="020B0604020202020204" pitchFamily="34" charset="0"/>
              </a:rPr>
              <a:t>“ […]. </a:t>
            </a:r>
            <a:endParaRPr lang="de-DE" altLang="de-DE" sz="2000" dirty="0">
              <a:solidFill>
                <a:srgbClr val="000000"/>
              </a:solidFill>
              <a:latin typeface="Arial" panose="020B0604020202020204" pitchFamily="34" charset="0"/>
            </a:endParaRPr>
          </a:p>
          <a:p>
            <a:pPr algn="just" hangingPunct="0">
              <a:spcAft>
                <a:spcPts val="1413"/>
              </a:spcAft>
              <a:buSzPct val="100000"/>
              <a:defRPr/>
            </a:pPr>
            <a:endParaRPr lang="de-DE" altLang="de-DE" sz="2000" dirty="0" smtClean="0">
              <a:solidFill>
                <a:srgbClr val="000000"/>
              </a:solidFill>
              <a:latin typeface="Arial" panose="020B0604020202020204" pitchFamily="34" charset="0"/>
            </a:endParaRPr>
          </a:p>
          <a:p>
            <a:pPr algn="just" hangingPunct="0">
              <a:spcAft>
                <a:spcPts val="1413"/>
              </a:spcAft>
              <a:buSzPct val="100000"/>
              <a:defRPr/>
            </a:pPr>
            <a:r>
              <a:rPr lang="de-DE" altLang="de-DE" sz="2000" dirty="0" smtClean="0">
                <a:solidFill>
                  <a:srgbClr val="000000"/>
                </a:solidFill>
                <a:latin typeface="Arial" panose="020B0604020202020204" pitchFamily="34" charset="0"/>
              </a:rPr>
              <a:t>Jene </a:t>
            </a:r>
            <a:r>
              <a:rPr lang="de-DE" altLang="de-DE" sz="2000" dirty="0">
                <a:solidFill>
                  <a:srgbClr val="000000"/>
                </a:solidFill>
                <a:latin typeface="Arial" panose="020B0604020202020204" pitchFamily="34" charset="0"/>
              </a:rPr>
              <a:t>Freiheit kann nicht so ausgelegt werden, als lege sie einem Staat bei einer Sachlage wie der im gegenwärtigen Fall positive Verpflichtungen auf, aus eigenem Antrieb Informationen zu sammeln und zu verbreiten.</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950" b="1" dirty="0">
                <a:solidFill>
                  <a:srgbClr val="000000"/>
                </a:solidFill>
                <a:latin typeface="Arial" panose="020B0604020202020204" pitchFamily="34" charset="0"/>
              </a:rPr>
              <a:t>EGMR, </a:t>
            </a:r>
            <a:r>
              <a:rPr lang="de-DE" altLang="de-DE" sz="1950" b="1" dirty="0" smtClean="0">
                <a:solidFill>
                  <a:srgbClr val="000000"/>
                </a:solidFill>
                <a:latin typeface="Arial" panose="020B0604020202020204" pitchFamily="34" charset="0"/>
              </a:rPr>
              <a:t>Urteil vom 19</a:t>
            </a:r>
            <a:r>
              <a:rPr lang="de-DE" altLang="de-DE" sz="1950" b="1" dirty="0">
                <a:solidFill>
                  <a:srgbClr val="000000"/>
                </a:solidFill>
                <a:latin typeface="Arial" panose="020B0604020202020204" pitchFamily="34" charset="0"/>
              </a:rPr>
              <a:t>. Februar 1998 – </a:t>
            </a:r>
            <a:r>
              <a:rPr lang="de-DE" altLang="de-DE" sz="1950" b="1" dirty="0" err="1">
                <a:solidFill>
                  <a:srgbClr val="000000"/>
                </a:solidFill>
                <a:latin typeface="Arial" panose="020B0604020202020204" pitchFamily="34" charset="0"/>
              </a:rPr>
              <a:t>No</a:t>
            </a:r>
            <a:r>
              <a:rPr lang="de-DE" altLang="de-DE" sz="1950" b="1" dirty="0">
                <a:solidFill>
                  <a:srgbClr val="000000"/>
                </a:solidFill>
                <a:latin typeface="Arial" panose="020B0604020202020204" pitchFamily="34" charset="0"/>
              </a:rPr>
              <a:t>. 116/1996/735/932 </a:t>
            </a:r>
            <a:endParaRPr lang="de-DE" altLang="de-DE" sz="1950" b="1" dirty="0" smtClean="0">
              <a:solidFill>
                <a:srgbClr val="000000"/>
              </a:solidFill>
              <a:latin typeface="Arial" panose="020B0604020202020204" pitchFamily="34" charset="0"/>
            </a:endParaRPr>
          </a:p>
          <a:p>
            <a:pPr algn="ctr" hangingPunct="0">
              <a:buSzPct val="100000"/>
            </a:pPr>
            <a:r>
              <a:rPr lang="de-DE" altLang="de-DE" sz="1950" b="1" dirty="0" smtClean="0">
                <a:solidFill>
                  <a:srgbClr val="000000"/>
                </a:solidFill>
                <a:latin typeface="Arial" panose="020B0604020202020204" pitchFamily="34" charset="0"/>
              </a:rPr>
              <a:t>(</a:t>
            </a:r>
            <a:r>
              <a:rPr lang="de-DE" altLang="de-DE" sz="1950" b="1" dirty="0">
                <a:solidFill>
                  <a:srgbClr val="000000"/>
                </a:solidFill>
                <a:latin typeface="Arial" panose="020B0604020202020204" pitchFamily="34" charset="0"/>
              </a:rPr>
              <a:t>Guerra u.a. ./. Italien</a:t>
            </a:r>
            <a:r>
              <a:rPr lang="de-DE" altLang="de-DE" sz="1950" b="1" dirty="0" smtClean="0">
                <a:solidFill>
                  <a:srgbClr val="000000"/>
                </a:solidFill>
                <a:latin typeface="Arial" panose="020B0604020202020204" pitchFamily="34" charset="0"/>
              </a:rPr>
              <a:t>)</a:t>
            </a:r>
            <a:r>
              <a:rPr lang="de-DE" altLang="de-DE" sz="1950" dirty="0">
                <a:solidFill>
                  <a:srgbClr val="000000"/>
                </a:solidFill>
                <a:latin typeface="Arial" panose="020B0604020202020204" pitchFamily="34" charset="0"/>
              </a:rPr>
              <a:t/>
            </a:r>
            <a:br>
              <a:rPr lang="de-DE" altLang="de-DE" sz="1950" dirty="0">
                <a:solidFill>
                  <a:srgbClr val="000000"/>
                </a:solidFill>
                <a:latin typeface="Arial" panose="020B0604020202020204" pitchFamily="34" charset="0"/>
              </a:rPr>
            </a:br>
            <a:endParaRPr lang="de-DE" altLang="de-DE" sz="1950" dirty="0">
              <a:solidFill>
                <a:srgbClr val="000000"/>
              </a:solidFill>
              <a:latin typeface="Arial" panose="020B0604020202020204" pitchFamily="34" charset="0"/>
            </a:endParaRPr>
          </a:p>
        </p:txBody>
      </p:sp>
    </p:spTree>
    <p:extLst>
      <p:ext uri="{BB962C8B-B14F-4D97-AF65-F5344CB8AC3E}">
        <p14:creationId xmlns:p14="http://schemas.microsoft.com/office/powerpoint/2010/main" val="262531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500"/>
                                        <p:tgtEl>
                                          <p:spTgt spid="153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4" end="4"/>
                                            </p:txEl>
                                          </p:spTgt>
                                        </p:tgtEl>
                                        <p:attrNameLst>
                                          <p:attrName>style.visibility</p:attrName>
                                        </p:attrNameLst>
                                      </p:cBhvr>
                                      <p:to>
                                        <p:strVal val="visible"/>
                                      </p:to>
                                    </p:set>
                                    <p:animEffect transition="in" filter="fade">
                                      <p:cBhvr>
                                        <p:cTn id="12"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768475"/>
            <a:ext cx="9145586"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de-DE" altLang="de-DE" sz="2200" b="1" dirty="0" smtClean="0">
              <a:solidFill>
                <a:srgbClr val="000000"/>
              </a:solidFill>
              <a:latin typeface="Arial" panose="020B0604020202020204" pitchFamily="34" charset="0"/>
              <a:cs typeface="+mn-cs"/>
            </a:endParaRPr>
          </a:p>
          <a:p>
            <a:pPr hangingPunct="0">
              <a:spcAft>
                <a:spcPts val="1413"/>
              </a:spcAft>
              <a:buSzPct val="100000"/>
              <a:defRPr/>
            </a:pPr>
            <a:endParaRPr lang="de-DE" altLang="de-DE" sz="2200" b="1" dirty="0">
              <a:solidFill>
                <a:srgbClr val="000000"/>
              </a:solidFill>
              <a:latin typeface="Arial" panose="020B0604020202020204" pitchFamily="34" charset="0"/>
              <a:cs typeface="+mn-cs"/>
            </a:endParaRPr>
          </a:p>
          <a:p>
            <a:pPr algn="just" hangingPunct="0">
              <a:spcAft>
                <a:spcPts val="1413"/>
              </a:spcAft>
              <a:buSzPct val="100000"/>
              <a:defRPr/>
            </a:pPr>
            <a:r>
              <a:rPr lang="en-US" altLang="de-DE" sz="2000" dirty="0" smtClean="0">
                <a:solidFill>
                  <a:srgbClr val="000000"/>
                </a:solidFill>
                <a:latin typeface="Arial" panose="020B0604020202020204" pitchFamily="34" charset="0"/>
              </a:rPr>
              <a:t>Consequently</a:t>
            </a:r>
            <a:r>
              <a:rPr lang="en-US" altLang="de-DE" sz="2000" dirty="0">
                <a:solidFill>
                  <a:srgbClr val="000000"/>
                </a:solidFill>
                <a:latin typeface="Arial" panose="020B0604020202020204" pitchFamily="34" charset="0"/>
              </a:rPr>
              <a:t>, the Court finds that the applicant was involved in the legitimate gathering of information on a matter of public importance. It observes that the authorities interfered in the preparatory stage of this process by creating an administrative obstacle. The Constitutional Court’s monopoly of information thus amounted to a form of censorship. </a:t>
            </a:r>
            <a:r>
              <a:rPr lang="en-US" altLang="de-DE" sz="2000" dirty="0" smtClean="0">
                <a:solidFill>
                  <a:srgbClr val="000000"/>
                </a:solidFill>
                <a:latin typeface="Arial" panose="020B0604020202020204" pitchFamily="34" charset="0"/>
              </a:rPr>
              <a:t>[…]</a:t>
            </a:r>
            <a:endParaRPr lang="en-US" altLang="de-DE" sz="2000" dirty="0">
              <a:solidFill>
                <a:srgbClr val="000000"/>
              </a:solidFill>
              <a:latin typeface="Arial" panose="020B0604020202020204" pitchFamily="34" charset="0"/>
            </a:endParaRPr>
          </a:p>
          <a:p>
            <a:pPr algn="just" hangingPunct="0">
              <a:spcAft>
                <a:spcPts val="1413"/>
              </a:spcAft>
              <a:buSzPct val="100000"/>
              <a:defRPr/>
            </a:pPr>
            <a:r>
              <a:rPr lang="en-US" altLang="de-DE" sz="2000" dirty="0" smtClean="0">
                <a:solidFill>
                  <a:srgbClr val="000000"/>
                </a:solidFill>
                <a:latin typeface="Arial" panose="020B0604020202020204" pitchFamily="34" charset="0"/>
              </a:rPr>
              <a:t>There </a:t>
            </a:r>
            <a:r>
              <a:rPr lang="en-US" altLang="de-DE" sz="2000" dirty="0">
                <a:solidFill>
                  <a:srgbClr val="000000"/>
                </a:solidFill>
                <a:latin typeface="Arial" panose="020B0604020202020204" pitchFamily="34" charset="0"/>
              </a:rPr>
              <a:t>has therefore been an interference with the applicant’s rights enshrined in Article 10 § 1 of the Convention.</a:t>
            </a:r>
            <a:endParaRPr lang="de-DE" altLang="de-DE" sz="2000" dirty="0">
              <a:solidFill>
                <a:srgbClr val="000000"/>
              </a:solidFill>
              <a:latin typeface="Arial" panose="020B0604020202020204" pitchFamily="34" charset="0"/>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144264" y="14954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1413"/>
              </a:spcAft>
              <a:buSzPct val="100000"/>
              <a:defRPr/>
            </a:pPr>
            <a:endParaRPr lang="de-DE" altLang="de-DE" sz="1700" b="1" dirty="0">
              <a:solidFill>
                <a:srgbClr val="000000"/>
              </a:solidFill>
              <a:latin typeface="Arial" panose="020B0604020202020204" pitchFamily="34" charset="0"/>
            </a:endParaRPr>
          </a:p>
        </p:txBody>
      </p:sp>
      <p:sp>
        <p:nvSpPr>
          <p:cNvPr id="8"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700" b="1" dirty="0">
                <a:solidFill>
                  <a:srgbClr val="000000"/>
                </a:solidFill>
                <a:latin typeface="Arial" panose="020B0604020202020204" pitchFamily="34" charset="0"/>
              </a:rPr>
              <a:t>EGMR, Urteil vom 26. Mai 2009 – </a:t>
            </a:r>
            <a:r>
              <a:rPr lang="de-DE" altLang="de-DE" sz="1700" b="1" dirty="0" err="1">
                <a:solidFill>
                  <a:srgbClr val="000000"/>
                </a:solidFill>
                <a:latin typeface="Arial" panose="020B0604020202020204" pitchFamily="34" charset="0"/>
              </a:rPr>
              <a:t>No</a:t>
            </a:r>
            <a:r>
              <a:rPr lang="de-DE" altLang="de-DE" sz="1700" b="1" dirty="0">
                <a:solidFill>
                  <a:srgbClr val="000000"/>
                </a:solidFill>
                <a:latin typeface="Arial" panose="020B0604020202020204" pitchFamily="34" charset="0"/>
              </a:rPr>
              <a:t>. 37374/05 </a:t>
            </a:r>
          </a:p>
          <a:p>
            <a:pPr algn="ctr" hangingPunct="0">
              <a:buSzPct val="100000"/>
            </a:pPr>
            <a:r>
              <a:rPr lang="de-DE" altLang="de-DE" sz="1700" b="1" dirty="0">
                <a:solidFill>
                  <a:srgbClr val="000000"/>
                </a:solidFill>
                <a:latin typeface="Arial" panose="020B0604020202020204" pitchFamily="34" charset="0"/>
              </a:rPr>
              <a:t>(</a:t>
            </a:r>
            <a:r>
              <a:rPr lang="de-DE" altLang="de-DE" sz="1700" b="1" dirty="0" err="1">
                <a:solidFill>
                  <a:srgbClr val="000000"/>
                </a:solidFill>
                <a:latin typeface="Arial" panose="020B0604020202020204" pitchFamily="34" charset="0"/>
              </a:rPr>
              <a:t>Társaság</a:t>
            </a:r>
            <a:r>
              <a:rPr lang="de-DE" altLang="de-DE" sz="1700" b="1" dirty="0">
                <a:solidFill>
                  <a:srgbClr val="000000"/>
                </a:solidFill>
                <a:latin typeface="Arial" panose="020B0604020202020204" pitchFamily="34" charset="0"/>
              </a:rPr>
              <a:t> a </a:t>
            </a:r>
            <a:r>
              <a:rPr lang="de-DE" altLang="de-DE" sz="1700" b="1" dirty="0" err="1">
                <a:solidFill>
                  <a:srgbClr val="000000"/>
                </a:solidFill>
                <a:latin typeface="Arial" panose="020B0604020202020204" pitchFamily="34" charset="0"/>
              </a:rPr>
              <a:t>Szabadságjogokért</a:t>
            </a:r>
            <a:r>
              <a:rPr lang="de-DE" altLang="de-DE" sz="1700" b="1" dirty="0">
                <a:solidFill>
                  <a:srgbClr val="000000"/>
                </a:solidFill>
                <a:latin typeface="Arial" panose="020B0604020202020204" pitchFamily="34" charset="0"/>
              </a:rPr>
              <a:t> v. </a:t>
            </a:r>
            <a:r>
              <a:rPr lang="de-DE" altLang="de-DE" sz="1700" b="1" dirty="0" smtClean="0">
                <a:solidFill>
                  <a:srgbClr val="000000"/>
                </a:solidFill>
                <a:latin typeface="Arial" panose="020B0604020202020204" pitchFamily="34" charset="0"/>
              </a:rPr>
              <a:t>Ungarn)</a:t>
            </a:r>
            <a:r>
              <a:rPr lang="de-DE" altLang="de-DE" sz="1700" dirty="0" smtClean="0">
                <a:solidFill>
                  <a:srgbClr val="000000"/>
                </a:solidFill>
                <a:latin typeface="Arial" panose="020B0604020202020204" pitchFamily="34" charset="0"/>
              </a:rPr>
              <a:t/>
            </a:r>
            <a:br>
              <a:rPr lang="de-DE" altLang="de-DE" sz="1700" dirty="0" smtClean="0">
                <a:solidFill>
                  <a:srgbClr val="000000"/>
                </a:solidFill>
                <a:latin typeface="Arial" panose="020B0604020202020204" pitchFamily="34" charset="0"/>
              </a:rPr>
            </a:br>
            <a:endParaRPr lang="de-DE" altLang="de-DE" sz="17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269050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500"/>
                                        <p:tgtEl>
                                          <p:spTgt spid="153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700" b="1" dirty="0">
                <a:solidFill>
                  <a:srgbClr val="000000"/>
                </a:solidFill>
                <a:latin typeface="Arial" panose="020B0604020202020204" pitchFamily="34" charset="0"/>
              </a:rPr>
              <a:t>EGMR, </a:t>
            </a:r>
            <a:r>
              <a:rPr lang="de-DE" altLang="de-DE" sz="1700" b="1" dirty="0" smtClean="0">
                <a:solidFill>
                  <a:srgbClr val="000000"/>
                </a:solidFill>
                <a:latin typeface="Arial" panose="020B0604020202020204" pitchFamily="34" charset="0"/>
              </a:rPr>
              <a:t>Urteil vom </a:t>
            </a:r>
            <a:r>
              <a:rPr lang="de-DE" altLang="de-DE" sz="1700" b="1" dirty="0">
                <a:solidFill>
                  <a:srgbClr val="000000"/>
                </a:solidFill>
                <a:latin typeface="Arial" panose="020B0604020202020204" pitchFamily="34" charset="0"/>
              </a:rPr>
              <a:t>8. November 2016 – </a:t>
            </a:r>
            <a:r>
              <a:rPr lang="de-DE" altLang="de-DE" sz="1700" b="1" dirty="0" err="1">
                <a:solidFill>
                  <a:srgbClr val="000000"/>
                </a:solidFill>
                <a:latin typeface="Arial" panose="020B0604020202020204" pitchFamily="34" charset="0"/>
              </a:rPr>
              <a:t>No</a:t>
            </a:r>
            <a:r>
              <a:rPr lang="de-DE" altLang="de-DE" sz="1700" b="1" dirty="0">
                <a:solidFill>
                  <a:srgbClr val="000000"/>
                </a:solidFill>
                <a:latin typeface="Arial" panose="020B0604020202020204" pitchFamily="34" charset="0"/>
              </a:rPr>
              <a:t>. 18030/11 </a:t>
            </a:r>
            <a:endParaRPr lang="de-DE" altLang="de-DE" sz="1700" b="1" dirty="0" smtClean="0">
              <a:solidFill>
                <a:srgbClr val="000000"/>
              </a:solidFill>
              <a:latin typeface="Arial" panose="020B0604020202020204" pitchFamily="34" charset="0"/>
            </a:endParaRPr>
          </a:p>
          <a:p>
            <a:pPr algn="ctr" hangingPunct="0">
              <a:buSzPct val="100000"/>
            </a:pPr>
            <a:r>
              <a:rPr lang="de-DE" altLang="de-DE" sz="1700" b="1" dirty="0" smtClean="0">
                <a:solidFill>
                  <a:srgbClr val="000000"/>
                </a:solidFill>
                <a:latin typeface="Arial" panose="020B0604020202020204" pitchFamily="34" charset="0"/>
              </a:rPr>
              <a:t>(</a:t>
            </a:r>
            <a:r>
              <a:rPr lang="de-DE" altLang="de-DE" sz="1700" b="1" dirty="0">
                <a:solidFill>
                  <a:srgbClr val="000000"/>
                </a:solidFill>
                <a:latin typeface="Arial" panose="020B0604020202020204" pitchFamily="34" charset="0"/>
              </a:rPr>
              <a:t>Magyar Helsinki </a:t>
            </a:r>
            <a:r>
              <a:rPr lang="de-DE" altLang="de-DE" sz="1700" b="1" dirty="0" err="1">
                <a:solidFill>
                  <a:srgbClr val="000000"/>
                </a:solidFill>
                <a:latin typeface="Arial" panose="020B0604020202020204" pitchFamily="34" charset="0"/>
              </a:rPr>
              <a:t>Bizottság</a:t>
            </a:r>
            <a:r>
              <a:rPr lang="de-DE" altLang="de-DE" sz="1700" b="1" dirty="0">
                <a:solidFill>
                  <a:srgbClr val="000000"/>
                </a:solidFill>
                <a:latin typeface="Arial" panose="020B0604020202020204" pitchFamily="34" charset="0"/>
              </a:rPr>
              <a:t> v. Ungarn</a:t>
            </a:r>
            <a:r>
              <a:rPr lang="de-DE" altLang="de-DE" sz="1700" b="1" dirty="0" smtClean="0">
                <a:solidFill>
                  <a:srgbClr val="000000"/>
                </a:solidFill>
                <a:latin typeface="Arial" panose="020B0604020202020204" pitchFamily="34" charset="0"/>
              </a:rPr>
              <a:t>)</a:t>
            </a:r>
            <a:r>
              <a:rPr lang="de-DE" altLang="de-DE" sz="1700" dirty="0">
                <a:solidFill>
                  <a:srgbClr val="000000"/>
                </a:solidFill>
                <a:latin typeface="Arial" panose="020B0604020202020204" pitchFamily="34" charset="0"/>
              </a:rPr>
              <a:t/>
            </a:r>
            <a:br>
              <a:rPr lang="de-DE" altLang="de-DE" sz="1700" dirty="0">
                <a:solidFill>
                  <a:srgbClr val="000000"/>
                </a:solidFill>
                <a:latin typeface="Arial" panose="020B0604020202020204" pitchFamily="34" charset="0"/>
              </a:rPr>
            </a:br>
            <a:endParaRPr lang="de-DE" altLang="de-DE" sz="1700" dirty="0">
              <a:solidFill>
                <a:srgbClr val="000000"/>
              </a:solidFill>
              <a:latin typeface="Arial" panose="020B0604020202020204" pitchFamily="34" charset="0"/>
            </a:endParaRPr>
          </a:p>
        </p:txBody>
      </p:sp>
      <p:sp>
        <p:nvSpPr>
          <p:cNvPr id="15363" name="Text Box 2"/>
          <p:cNvSpPr txBox="1">
            <a:spLocks noChangeArrowheads="1"/>
          </p:cNvSpPr>
          <p:nvPr/>
        </p:nvSpPr>
        <p:spPr bwMode="auto">
          <a:xfrm>
            <a:off x="503238" y="1768475"/>
            <a:ext cx="9145586"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de-DE" altLang="de-DE" sz="2200" b="1" dirty="0" smtClean="0">
              <a:solidFill>
                <a:srgbClr val="000000"/>
              </a:solidFill>
              <a:latin typeface="Arial" panose="020B0604020202020204" pitchFamily="34" charset="0"/>
              <a:cs typeface="+mn-cs"/>
            </a:endParaRPr>
          </a:p>
          <a:p>
            <a:pPr algn="just" hangingPunct="0">
              <a:spcAft>
                <a:spcPts val="1413"/>
              </a:spcAft>
              <a:buSzPct val="100000"/>
              <a:defRPr/>
            </a:pPr>
            <a:r>
              <a:rPr lang="en-US" altLang="de-DE" sz="2000" dirty="0">
                <a:solidFill>
                  <a:srgbClr val="000000"/>
                </a:solidFill>
                <a:latin typeface="Arial" panose="020B0604020202020204" pitchFamily="34" charset="0"/>
              </a:rPr>
              <a:t>The Court </a:t>
            </a:r>
            <a:r>
              <a:rPr lang="en-US" altLang="de-DE" sz="2000" dirty="0" smtClean="0">
                <a:solidFill>
                  <a:srgbClr val="000000"/>
                </a:solidFill>
                <a:latin typeface="Arial" panose="020B0604020202020204" pitchFamily="34" charset="0"/>
              </a:rPr>
              <a:t>[…] </a:t>
            </a:r>
            <a:r>
              <a:rPr lang="en-US" altLang="de-DE" sz="2000" dirty="0">
                <a:solidFill>
                  <a:srgbClr val="000000"/>
                </a:solidFill>
                <a:latin typeface="Arial" panose="020B0604020202020204" pitchFamily="34" charset="0"/>
              </a:rPr>
              <a:t>considers that Article 10 does not confer on the individual a right of access to information held by a public authority nor oblige the Government to impart such information to the individual. </a:t>
            </a:r>
            <a:endParaRPr lang="en-US" altLang="de-DE" sz="2000" dirty="0" smtClean="0">
              <a:solidFill>
                <a:srgbClr val="000000"/>
              </a:solidFill>
              <a:latin typeface="Arial" panose="020B0604020202020204" pitchFamily="34" charset="0"/>
            </a:endParaRPr>
          </a:p>
          <a:p>
            <a:pPr algn="just" hangingPunct="0">
              <a:spcAft>
                <a:spcPts val="1413"/>
              </a:spcAft>
              <a:buSzPct val="100000"/>
              <a:defRPr/>
            </a:pPr>
            <a:endParaRPr lang="en-US" altLang="de-DE" sz="2000" dirty="0">
              <a:solidFill>
                <a:srgbClr val="000000"/>
              </a:solidFill>
              <a:latin typeface="Arial" panose="020B0604020202020204" pitchFamily="34" charset="0"/>
            </a:endParaRPr>
          </a:p>
          <a:p>
            <a:pPr algn="just" hangingPunct="0">
              <a:spcAft>
                <a:spcPts val="1413"/>
              </a:spcAft>
              <a:buSzPct val="100000"/>
              <a:defRPr/>
            </a:pPr>
            <a:r>
              <a:rPr lang="en-US" altLang="de-DE" sz="2000" dirty="0" smtClean="0">
                <a:solidFill>
                  <a:srgbClr val="000000"/>
                </a:solidFill>
                <a:latin typeface="Arial" panose="020B0604020202020204" pitchFamily="34" charset="0"/>
              </a:rPr>
              <a:t>However […] such </a:t>
            </a:r>
            <a:r>
              <a:rPr lang="en-US" altLang="de-DE" sz="2000" dirty="0">
                <a:solidFill>
                  <a:srgbClr val="000000"/>
                </a:solidFill>
                <a:latin typeface="Arial" panose="020B0604020202020204" pitchFamily="34" charset="0"/>
              </a:rPr>
              <a:t>a right or obligation may arise, </a:t>
            </a:r>
            <a:endParaRPr lang="en-US" altLang="de-DE" sz="2000" dirty="0" smtClean="0">
              <a:solidFill>
                <a:srgbClr val="000000"/>
              </a:solidFill>
              <a:latin typeface="Arial" panose="020B0604020202020204" pitchFamily="34" charset="0"/>
            </a:endParaRPr>
          </a:p>
          <a:p>
            <a:pPr algn="just" hangingPunct="0">
              <a:spcAft>
                <a:spcPts val="1413"/>
              </a:spcAft>
              <a:buSzPct val="100000"/>
              <a:defRPr/>
            </a:pPr>
            <a:r>
              <a:rPr lang="en-US" altLang="de-DE" sz="2000" dirty="0" smtClean="0">
                <a:solidFill>
                  <a:srgbClr val="000000"/>
                </a:solidFill>
                <a:latin typeface="Arial" panose="020B0604020202020204" pitchFamily="34" charset="0"/>
              </a:rPr>
              <a:t>firstly</a:t>
            </a:r>
            <a:r>
              <a:rPr lang="en-US" altLang="de-DE" sz="2000" dirty="0">
                <a:solidFill>
                  <a:srgbClr val="000000"/>
                </a:solidFill>
                <a:latin typeface="Arial" panose="020B0604020202020204" pitchFamily="34" charset="0"/>
              </a:rPr>
              <a:t>, where disclosure of the information has been imposed by a judicial order which has gained legal force </a:t>
            </a:r>
            <a:r>
              <a:rPr lang="en-US" altLang="de-DE" sz="2000" dirty="0" smtClean="0">
                <a:solidFill>
                  <a:srgbClr val="000000"/>
                </a:solidFill>
                <a:latin typeface="Arial" panose="020B0604020202020204" pitchFamily="34" charset="0"/>
              </a:rPr>
              <a:t>[…] </a:t>
            </a:r>
          </a:p>
          <a:p>
            <a:pPr algn="just" hangingPunct="0">
              <a:spcAft>
                <a:spcPts val="1413"/>
              </a:spcAft>
              <a:buSzPct val="100000"/>
              <a:defRPr/>
            </a:pPr>
            <a:r>
              <a:rPr lang="en-US" altLang="de-DE" sz="2000" dirty="0" smtClean="0">
                <a:solidFill>
                  <a:srgbClr val="000000"/>
                </a:solidFill>
                <a:latin typeface="Arial" panose="020B0604020202020204" pitchFamily="34" charset="0"/>
              </a:rPr>
              <a:t>and</a:t>
            </a:r>
            <a:r>
              <a:rPr lang="en-US" altLang="de-DE" sz="2000" dirty="0">
                <a:solidFill>
                  <a:srgbClr val="000000"/>
                </a:solidFill>
                <a:latin typeface="Arial" panose="020B0604020202020204" pitchFamily="34" charset="0"/>
              </a:rPr>
              <a:t>, secondly, </a:t>
            </a:r>
            <a:r>
              <a:rPr lang="en-US" altLang="de-DE" sz="2000" u="sng" dirty="0">
                <a:solidFill>
                  <a:srgbClr val="000000"/>
                </a:solidFill>
                <a:latin typeface="Arial" panose="020B0604020202020204" pitchFamily="34" charset="0"/>
              </a:rPr>
              <a:t>in circumstances where access to the information is instrumental for the individual’s exercise of his or her right to freedom of </a:t>
            </a:r>
            <a:r>
              <a:rPr lang="en-US" altLang="de-DE" sz="2000" u="sng" dirty="0" smtClean="0">
                <a:solidFill>
                  <a:srgbClr val="000000"/>
                </a:solidFill>
                <a:latin typeface="Arial" panose="020B0604020202020204" pitchFamily="34" charset="0"/>
              </a:rPr>
              <a:t>expression</a:t>
            </a:r>
            <a:r>
              <a:rPr lang="en-US" altLang="de-DE" sz="2000" dirty="0" smtClean="0">
                <a:solidFill>
                  <a:srgbClr val="000000"/>
                </a:solidFill>
                <a:latin typeface="Arial" panose="020B0604020202020204" pitchFamily="34" charset="0"/>
              </a:rPr>
              <a:t> […] </a:t>
            </a:r>
            <a:r>
              <a:rPr lang="en-US" altLang="de-DE" sz="2000" dirty="0">
                <a:solidFill>
                  <a:srgbClr val="000000"/>
                </a:solidFill>
                <a:latin typeface="Arial" panose="020B0604020202020204" pitchFamily="34" charset="0"/>
              </a:rPr>
              <a:t>and where its denial constitutes an interference with that right.</a:t>
            </a:r>
            <a:endParaRPr lang="de-DE" altLang="de-DE" sz="2000" dirty="0">
              <a:solidFill>
                <a:srgbClr val="000000"/>
              </a:solidFill>
              <a:latin typeface="Arial" panose="020B0604020202020204" pitchFamily="34" charset="0"/>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002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fade">
                                      <p:cBhvr>
                                        <p:cTn id="17" dur="500"/>
                                        <p:tgtEl>
                                          <p:spTgt spid="153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fade">
                                      <p:cBhvr>
                                        <p:cTn id="2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768475"/>
            <a:ext cx="9145586"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en-US" altLang="de-DE" sz="2000" dirty="0" smtClean="0">
              <a:solidFill>
                <a:srgbClr val="000000"/>
              </a:solidFill>
              <a:latin typeface="Arial" panose="020B0604020202020204" pitchFamily="34" charset="0"/>
              <a:cs typeface="+mn-cs"/>
            </a:endParaRPr>
          </a:p>
          <a:p>
            <a:pPr hangingPunct="0">
              <a:spcAft>
                <a:spcPts val="1413"/>
              </a:spcAft>
              <a:buSzPct val="100000"/>
              <a:defRPr/>
            </a:pPr>
            <a:r>
              <a:rPr lang="en-US" altLang="de-DE" sz="2000" dirty="0" smtClean="0">
                <a:solidFill>
                  <a:srgbClr val="000000"/>
                </a:solidFill>
                <a:latin typeface="Arial" panose="020B0604020202020204" pitchFamily="34" charset="0"/>
                <a:cs typeface="+mn-cs"/>
              </a:rPr>
              <a:t>In </a:t>
            </a:r>
            <a:r>
              <a:rPr lang="en-US" altLang="de-DE" sz="2000" dirty="0">
                <a:solidFill>
                  <a:srgbClr val="000000"/>
                </a:solidFill>
                <a:latin typeface="Arial" panose="020B0604020202020204" pitchFamily="34" charset="0"/>
                <a:cs typeface="+mn-cs"/>
              </a:rPr>
              <a:t>order to define further the scope of such a right, the Court considers that the recent case-law referred to above </a:t>
            </a:r>
            <a:r>
              <a:rPr lang="en-US" altLang="de-DE" sz="2000" dirty="0" smtClean="0">
                <a:solidFill>
                  <a:srgbClr val="000000"/>
                </a:solidFill>
                <a:latin typeface="Arial" panose="020B0604020202020204" pitchFamily="34" charset="0"/>
                <a:cs typeface="+mn-cs"/>
              </a:rPr>
              <a:t>[…] offers </a:t>
            </a:r>
            <a:r>
              <a:rPr lang="en-US" altLang="de-DE" sz="2000" dirty="0">
                <a:solidFill>
                  <a:srgbClr val="000000"/>
                </a:solidFill>
                <a:latin typeface="Arial" panose="020B0604020202020204" pitchFamily="34" charset="0"/>
                <a:cs typeface="+mn-cs"/>
              </a:rPr>
              <a:t>valuable illustrations of the criteria that ought to be relevant</a:t>
            </a:r>
            <a:r>
              <a:rPr lang="en-US" altLang="de-DE" sz="2000" dirty="0" smtClean="0">
                <a:solidFill>
                  <a:srgbClr val="000000"/>
                </a:solidFill>
                <a:latin typeface="Arial" panose="020B0604020202020204" pitchFamily="34" charset="0"/>
                <a:cs typeface="+mn-cs"/>
              </a:rPr>
              <a:t>. […]</a:t>
            </a:r>
          </a:p>
          <a:p>
            <a:pPr hangingPunct="0">
              <a:spcAft>
                <a:spcPts val="1413"/>
              </a:spcAft>
              <a:buSzPct val="100000"/>
              <a:defRPr/>
            </a:pPr>
            <a:endParaRPr lang="en-US" altLang="de-DE" sz="2000" dirty="0" smtClean="0">
              <a:solidFill>
                <a:srgbClr val="000000"/>
              </a:solidFill>
              <a:latin typeface="Arial" panose="020B0604020202020204" pitchFamily="34" charset="0"/>
              <a:cs typeface="+mn-cs"/>
            </a:endParaRPr>
          </a:p>
          <a:p>
            <a:pPr marL="342900" indent="-342900" hangingPunct="0">
              <a:spcAft>
                <a:spcPts val="1413"/>
              </a:spcAft>
              <a:buSzPct val="100000"/>
              <a:buFontTx/>
              <a:buChar char="-"/>
              <a:defRPr/>
            </a:pPr>
            <a:r>
              <a:rPr lang="en-US" altLang="de-DE" sz="2000" dirty="0" smtClean="0">
                <a:solidFill>
                  <a:srgbClr val="000000"/>
                </a:solidFill>
                <a:latin typeface="Arial" panose="020B0604020202020204" pitchFamily="34" charset="0"/>
                <a:cs typeface="+mn-cs"/>
              </a:rPr>
              <a:t>purpose: to receive </a:t>
            </a:r>
            <a:r>
              <a:rPr lang="en-US" altLang="de-DE" sz="2000" dirty="0">
                <a:solidFill>
                  <a:srgbClr val="000000"/>
                </a:solidFill>
                <a:latin typeface="Arial" panose="020B0604020202020204" pitchFamily="34" charset="0"/>
                <a:cs typeface="+mn-cs"/>
              </a:rPr>
              <a:t>and impart information and </a:t>
            </a:r>
            <a:r>
              <a:rPr lang="en-US" altLang="de-DE" sz="2000" dirty="0" smtClean="0">
                <a:solidFill>
                  <a:srgbClr val="000000"/>
                </a:solidFill>
                <a:latin typeface="Arial" panose="020B0604020202020204" pitchFamily="34" charset="0"/>
                <a:cs typeface="+mn-cs"/>
              </a:rPr>
              <a:t>ideas to others</a:t>
            </a:r>
          </a:p>
          <a:p>
            <a:pPr marL="342900" indent="-342900" hangingPunct="0">
              <a:spcAft>
                <a:spcPts val="1413"/>
              </a:spcAft>
              <a:buSzPct val="100000"/>
              <a:buFontTx/>
              <a:buChar char="-"/>
              <a:defRPr/>
            </a:pPr>
            <a:r>
              <a:rPr lang="en-US" altLang="de-DE" sz="2000" dirty="0" smtClean="0">
                <a:solidFill>
                  <a:srgbClr val="000000"/>
                </a:solidFill>
                <a:latin typeface="Arial" panose="020B0604020202020204" pitchFamily="34" charset="0"/>
                <a:cs typeface="+mn-cs"/>
              </a:rPr>
              <a:t>nature of information sought</a:t>
            </a:r>
            <a:r>
              <a:rPr lang="en-US" altLang="de-DE" sz="2000" dirty="0">
                <a:solidFill>
                  <a:srgbClr val="000000"/>
                </a:solidFill>
                <a:latin typeface="Arial" panose="020B0604020202020204" pitchFamily="34" charset="0"/>
                <a:cs typeface="+mn-cs"/>
              </a:rPr>
              <a:t>: subject of public </a:t>
            </a:r>
            <a:r>
              <a:rPr lang="en-US" altLang="de-DE" sz="2000" dirty="0" smtClean="0">
                <a:solidFill>
                  <a:srgbClr val="000000"/>
                </a:solidFill>
                <a:latin typeface="Arial" panose="020B0604020202020204" pitchFamily="34" charset="0"/>
                <a:cs typeface="+mn-cs"/>
              </a:rPr>
              <a:t>interest</a:t>
            </a:r>
          </a:p>
          <a:p>
            <a:pPr marL="342900" indent="-342900" hangingPunct="0">
              <a:spcAft>
                <a:spcPts val="1413"/>
              </a:spcAft>
              <a:buSzPct val="100000"/>
              <a:buFontTx/>
              <a:buChar char="-"/>
              <a:defRPr/>
            </a:pPr>
            <a:r>
              <a:rPr lang="en-US" altLang="de-DE" sz="2000" dirty="0" smtClean="0">
                <a:solidFill>
                  <a:srgbClr val="000000"/>
                </a:solidFill>
                <a:latin typeface="Arial" panose="020B0604020202020204" pitchFamily="34" charset="0"/>
                <a:cs typeface="+mn-cs"/>
              </a:rPr>
              <a:t>“public watchdog”: NGOs, academic researchers, bloggers and popular users of the social media</a:t>
            </a:r>
          </a:p>
          <a:p>
            <a:pPr marL="342900" indent="-342900" hangingPunct="0">
              <a:spcAft>
                <a:spcPts val="1413"/>
              </a:spcAft>
              <a:buSzPct val="100000"/>
              <a:buFontTx/>
              <a:buChar char="-"/>
              <a:defRPr/>
            </a:pPr>
            <a:r>
              <a:rPr lang="en-US" altLang="de-DE" sz="2000" dirty="0" smtClean="0">
                <a:solidFill>
                  <a:srgbClr val="000000"/>
                </a:solidFill>
                <a:latin typeface="Arial" panose="020B0604020202020204" pitchFamily="34" charset="0"/>
                <a:cs typeface="+mn-cs"/>
              </a:rPr>
              <a:t>ready </a:t>
            </a:r>
            <a:r>
              <a:rPr lang="en-US" altLang="de-DE" sz="2000" dirty="0">
                <a:solidFill>
                  <a:srgbClr val="000000"/>
                </a:solidFill>
                <a:latin typeface="Arial" panose="020B0604020202020204" pitchFamily="34" charset="0"/>
                <a:cs typeface="+mn-cs"/>
              </a:rPr>
              <a:t>and available information</a:t>
            </a:r>
            <a:endParaRPr lang="en-US" altLang="de-DE" sz="2000" dirty="0" smtClean="0">
              <a:solidFill>
                <a:srgbClr val="000000"/>
              </a:solidFill>
              <a:latin typeface="Arial" panose="020B0604020202020204" pitchFamily="34" charset="0"/>
              <a:cs typeface="+mn-cs"/>
            </a:endParaRPr>
          </a:p>
          <a:p>
            <a:pPr marL="342900" indent="-342900" hangingPunct="0">
              <a:spcAft>
                <a:spcPts val="1413"/>
              </a:spcAft>
              <a:buSzPct val="100000"/>
              <a:buFontTx/>
              <a:buChar char="-"/>
              <a:defRPr/>
            </a:pPr>
            <a:endParaRPr lang="en-US" altLang="de-DE" sz="2200" dirty="0" smtClean="0">
              <a:solidFill>
                <a:srgbClr val="000000"/>
              </a:solidFill>
              <a:latin typeface="Arial" panose="020B0604020202020204" pitchFamily="34" charset="0"/>
              <a:cs typeface="+mn-cs"/>
            </a:endParaRPr>
          </a:p>
          <a:p>
            <a:pPr marL="342900" indent="-342900" hangingPunct="0">
              <a:spcAft>
                <a:spcPts val="1413"/>
              </a:spcAft>
              <a:buSzPct val="100000"/>
              <a:buFontTx/>
              <a:buChar char="-"/>
              <a:defRPr/>
            </a:pPr>
            <a:endParaRPr lang="en-US" altLang="de-DE" sz="2200" dirty="0" smtClean="0">
              <a:solidFill>
                <a:srgbClr val="000000"/>
              </a:solidFill>
              <a:latin typeface="Arial" panose="020B0604020202020204" pitchFamily="34" charset="0"/>
              <a:cs typeface="+mn-cs"/>
            </a:endParaRPr>
          </a:p>
          <a:p>
            <a:pPr hangingPunct="0">
              <a:spcAft>
                <a:spcPts val="1413"/>
              </a:spcAft>
              <a:buSzPct val="100000"/>
              <a:defRPr/>
            </a:pPr>
            <a:endParaRPr lang="de-DE" altLang="de-DE" sz="2200"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1700" b="1" dirty="0">
                <a:solidFill>
                  <a:srgbClr val="000000"/>
                </a:solidFill>
                <a:latin typeface="Arial" panose="020B0604020202020204" pitchFamily="34" charset="0"/>
              </a:rPr>
              <a:t>EGMR, </a:t>
            </a:r>
            <a:r>
              <a:rPr lang="de-DE" altLang="de-DE" sz="1700" b="1" dirty="0" smtClean="0">
                <a:solidFill>
                  <a:srgbClr val="000000"/>
                </a:solidFill>
                <a:latin typeface="Arial" panose="020B0604020202020204" pitchFamily="34" charset="0"/>
              </a:rPr>
              <a:t>Urteil vom </a:t>
            </a:r>
            <a:r>
              <a:rPr lang="de-DE" altLang="de-DE" sz="1700" b="1" dirty="0">
                <a:solidFill>
                  <a:srgbClr val="000000"/>
                </a:solidFill>
                <a:latin typeface="Arial" panose="020B0604020202020204" pitchFamily="34" charset="0"/>
              </a:rPr>
              <a:t>8. November 2016 – </a:t>
            </a:r>
            <a:r>
              <a:rPr lang="de-DE" altLang="de-DE" sz="1700" b="1" dirty="0" err="1">
                <a:solidFill>
                  <a:srgbClr val="000000"/>
                </a:solidFill>
                <a:latin typeface="Arial" panose="020B0604020202020204" pitchFamily="34" charset="0"/>
              </a:rPr>
              <a:t>No</a:t>
            </a:r>
            <a:r>
              <a:rPr lang="de-DE" altLang="de-DE" sz="1700" b="1" dirty="0">
                <a:solidFill>
                  <a:srgbClr val="000000"/>
                </a:solidFill>
                <a:latin typeface="Arial" panose="020B0604020202020204" pitchFamily="34" charset="0"/>
              </a:rPr>
              <a:t>. 18030/11 </a:t>
            </a:r>
            <a:endParaRPr lang="de-DE" altLang="de-DE" sz="1700" b="1" dirty="0" smtClean="0">
              <a:solidFill>
                <a:srgbClr val="000000"/>
              </a:solidFill>
              <a:latin typeface="Arial" panose="020B0604020202020204" pitchFamily="34" charset="0"/>
            </a:endParaRPr>
          </a:p>
          <a:p>
            <a:pPr algn="ctr" hangingPunct="0">
              <a:buSzPct val="100000"/>
            </a:pPr>
            <a:r>
              <a:rPr lang="de-DE" altLang="de-DE" sz="1700" b="1" dirty="0" smtClean="0">
                <a:solidFill>
                  <a:srgbClr val="000000"/>
                </a:solidFill>
                <a:latin typeface="Arial" panose="020B0604020202020204" pitchFamily="34" charset="0"/>
              </a:rPr>
              <a:t>(</a:t>
            </a:r>
            <a:r>
              <a:rPr lang="de-DE" altLang="de-DE" sz="1700" b="1" dirty="0">
                <a:solidFill>
                  <a:srgbClr val="000000"/>
                </a:solidFill>
                <a:latin typeface="Arial" panose="020B0604020202020204" pitchFamily="34" charset="0"/>
              </a:rPr>
              <a:t>Magyar Helsinki </a:t>
            </a:r>
            <a:r>
              <a:rPr lang="de-DE" altLang="de-DE" sz="1700" b="1" dirty="0" err="1">
                <a:solidFill>
                  <a:srgbClr val="000000"/>
                </a:solidFill>
                <a:latin typeface="Arial" panose="020B0604020202020204" pitchFamily="34" charset="0"/>
              </a:rPr>
              <a:t>Bizottság</a:t>
            </a:r>
            <a:r>
              <a:rPr lang="de-DE" altLang="de-DE" sz="1700" b="1" dirty="0">
                <a:solidFill>
                  <a:srgbClr val="000000"/>
                </a:solidFill>
                <a:latin typeface="Arial" panose="020B0604020202020204" pitchFamily="34" charset="0"/>
              </a:rPr>
              <a:t> v. Ungarn</a:t>
            </a:r>
            <a:r>
              <a:rPr lang="de-DE" altLang="de-DE" sz="1700" b="1" dirty="0" smtClean="0">
                <a:solidFill>
                  <a:srgbClr val="000000"/>
                </a:solidFill>
                <a:latin typeface="Arial" panose="020B0604020202020204" pitchFamily="34" charset="0"/>
              </a:rPr>
              <a:t>)</a:t>
            </a:r>
            <a:r>
              <a:rPr lang="de-DE" altLang="de-DE" sz="1700" dirty="0">
                <a:solidFill>
                  <a:srgbClr val="000000"/>
                </a:solidFill>
                <a:latin typeface="Arial" panose="020B0604020202020204" pitchFamily="34" charset="0"/>
              </a:rPr>
              <a:t/>
            </a:r>
            <a:br>
              <a:rPr lang="de-DE" altLang="de-DE" sz="1700" dirty="0">
                <a:solidFill>
                  <a:srgbClr val="000000"/>
                </a:solidFill>
                <a:latin typeface="Arial" panose="020B0604020202020204" pitchFamily="34" charset="0"/>
              </a:rPr>
            </a:br>
            <a:endParaRPr lang="de-DE" altLang="de-DE" sz="1700" dirty="0">
              <a:solidFill>
                <a:srgbClr val="000000"/>
              </a:solidFill>
              <a:latin typeface="Arial" panose="020B0604020202020204" pitchFamily="34" charset="0"/>
            </a:endParaRPr>
          </a:p>
        </p:txBody>
      </p:sp>
    </p:spTree>
    <p:extLst>
      <p:ext uri="{BB962C8B-B14F-4D97-AF65-F5344CB8AC3E}">
        <p14:creationId xmlns:p14="http://schemas.microsoft.com/office/powerpoint/2010/main" val="529848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fade">
                                      <p:cBhvr>
                                        <p:cTn id="17" dur="500"/>
                                        <p:tgtEl>
                                          <p:spTgt spid="153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fade">
                                      <p:cBhvr>
                                        <p:cTn id="22" dur="500"/>
                                        <p:tgtEl>
                                          <p:spTgt spid="1536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Effect transition="in" filter="fade">
                                      <p:cBhvr>
                                        <p:cTn id="2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768475"/>
            <a:ext cx="9145586"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r>
              <a:rPr lang="en-US" altLang="de-DE" sz="2000" b="1" dirty="0" smtClean="0">
                <a:solidFill>
                  <a:srgbClr val="000000"/>
                </a:solidFill>
                <a:latin typeface="Arial" panose="020B0604020202020204" pitchFamily="34" charset="0"/>
                <a:cs typeface="+mn-cs"/>
              </a:rPr>
              <a:t>VG Karlsruhe, </a:t>
            </a:r>
            <a:r>
              <a:rPr lang="en-US" altLang="de-DE" sz="2000" b="1" dirty="0" err="1" smtClean="0">
                <a:solidFill>
                  <a:srgbClr val="000000"/>
                </a:solidFill>
                <a:latin typeface="Arial" panose="020B0604020202020204" pitchFamily="34" charset="0"/>
                <a:cs typeface="+mn-cs"/>
              </a:rPr>
              <a:t>Urteil</a:t>
            </a:r>
            <a:r>
              <a:rPr lang="en-US" altLang="de-DE" sz="2000" b="1" dirty="0" smtClean="0">
                <a:solidFill>
                  <a:srgbClr val="000000"/>
                </a:solidFill>
                <a:latin typeface="Arial" panose="020B0604020202020204" pitchFamily="34" charset="0"/>
                <a:cs typeface="+mn-cs"/>
              </a:rPr>
              <a:t> </a:t>
            </a:r>
            <a:r>
              <a:rPr lang="en-US" altLang="de-DE" sz="2000" b="1" dirty="0" err="1" smtClean="0">
                <a:solidFill>
                  <a:srgbClr val="000000"/>
                </a:solidFill>
                <a:latin typeface="Arial" panose="020B0604020202020204" pitchFamily="34" charset="0"/>
                <a:cs typeface="+mn-cs"/>
              </a:rPr>
              <a:t>vom</a:t>
            </a:r>
            <a:r>
              <a:rPr lang="en-US" altLang="de-DE" sz="2000" b="1" dirty="0" smtClean="0">
                <a:solidFill>
                  <a:srgbClr val="000000"/>
                </a:solidFill>
                <a:latin typeface="Arial" panose="020B0604020202020204" pitchFamily="34" charset="0"/>
                <a:cs typeface="+mn-cs"/>
              </a:rPr>
              <a:t> 16. </a:t>
            </a:r>
            <a:r>
              <a:rPr lang="en-US" altLang="de-DE" sz="2000" b="1" dirty="0" err="1" smtClean="0">
                <a:solidFill>
                  <a:srgbClr val="000000"/>
                </a:solidFill>
                <a:latin typeface="Arial" panose="020B0604020202020204" pitchFamily="34" charset="0"/>
                <a:cs typeface="+mn-cs"/>
              </a:rPr>
              <a:t>Juni</a:t>
            </a:r>
            <a:r>
              <a:rPr lang="en-US" altLang="de-DE" sz="2000" b="1" dirty="0" smtClean="0">
                <a:solidFill>
                  <a:srgbClr val="000000"/>
                </a:solidFill>
                <a:latin typeface="Arial" panose="020B0604020202020204" pitchFamily="34" charset="0"/>
                <a:cs typeface="+mn-cs"/>
              </a:rPr>
              <a:t> 2016 – 3 K 4229/15:</a:t>
            </a:r>
          </a:p>
          <a:p>
            <a:pPr hangingPunct="0">
              <a:spcAft>
                <a:spcPts val="1413"/>
              </a:spcAft>
              <a:buSzPct val="100000"/>
              <a:defRPr/>
            </a:pPr>
            <a:endParaRPr lang="en-US" altLang="de-DE" sz="2000" dirty="0" smtClean="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smtClean="0">
                <a:solidFill>
                  <a:srgbClr val="000000"/>
                </a:solidFill>
                <a:latin typeface="Arial" panose="020B0604020202020204" pitchFamily="34" charset="0"/>
                <a:cs typeface="+mn-cs"/>
              </a:rPr>
              <a:t>[Der EGMR] hat </a:t>
            </a:r>
            <a:r>
              <a:rPr lang="de-DE" altLang="de-DE" sz="2000" dirty="0">
                <a:solidFill>
                  <a:srgbClr val="000000"/>
                </a:solidFill>
                <a:latin typeface="Arial" panose="020B0604020202020204" pitchFamily="34" charset="0"/>
                <a:cs typeface="+mn-cs"/>
              </a:rPr>
              <a:t>in diesem Zusammenhang </a:t>
            </a:r>
            <a:r>
              <a:rPr lang="de-DE" altLang="de-DE" sz="2000" dirty="0" smtClean="0">
                <a:solidFill>
                  <a:srgbClr val="000000"/>
                </a:solidFill>
                <a:latin typeface="Arial" panose="020B0604020202020204" pitchFamily="34" charset="0"/>
                <a:cs typeface="+mn-cs"/>
              </a:rPr>
              <a:t>[…] klargestellt</a:t>
            </a:r>
            <a:r>
              <a:rPr lang="de-DE" altLang="de-DE" sz="2000" dirty="0">
                <a:solidFill>
                  <a:srgbClr val="000000"/>
                </a:solidFill>
                <a:latin typeface="Arial" panose="020B0604020202020204" pitchFamily="34" charset="0"/>
                <a:cs typeface="+mn-cs"/>
              </a:rPr>
              <a:t>, dass </a:t>
            </a:r>
            <a:r>
              <a:rPr lang="de-DE" altLang="de-DE" sz="2000" dirty="0" smtClean="0">
                <a:solidFill>
                  <a:srgbClr val="000000"/>
                </a:solidFill>
                <a:latin typeface="Arial" panose="020B0604020202020204" pitchFamily="34" charset="0"/>
                <a:cs typeface="+mn-cs"/>
              </a:rPr>
              <a:t>[…] selbst </a:t>
            </a:r>
            <a:r>
              <a:rPr lang="de-DE" altLang="de-DE" sz="2000" dirty="0">
                <a:solidFill>
                  <a:srgbClr val="000000"/>
                </a:solidFill>
                <a:latin typeface="Arial" panose="020B0604020202020204" pitchFamily="34" charset="0"/>
                <a:cs typeface="+mn-cs"/>
              </a:rPr>
              <a:t>im Fall bestehender staatlicher </a:t>
            </a:r>
            <a:r>
              <a:rPr lang="de-DE" altLang="de-DE" sz="2000" dirty="0" smtClean="0">
                <a:solidFill>
                  <a:srgbClr val="000000"/>
                </a:solidFill>
                <a:latin typeface="Arial" panose="020B0604020202020204" pitchFamily="34" charset="0"/>
                <a:cs typeface="+mn-cs"/>
              </a:rPr>
              <a:t>Informationsmonopole </a:t>
            </a:r>
            <a:r>
              <a:rPr lang="de-DE" altLang="de-DE" sz="2000" dirty="0">
                <a:solidFill>
                  <a:srgbClr val="000000"/>
                </a:solidFill>
                <a:latin typeface="Arial" panose="020B0604020202020204" pitchFamily="34" charset="0"/>
                <a:cs typeface="+mn-cs"/>
              </a:rPr>
              <a:t>kein Anspruch auf eine bestimmte Art der Gewährung von </a:t>
            </a:r>
            <a:r>
              <a:rPr lang="de-DE" altLang="de-DE" sz="2000" dirty="0" smtClean="0">
                <a:solidFill>
                  <a:srgbClr val="000000"/>
                </a:solidFill>
                <a:latin typeface="Arial" panose="020B0604020202020204" pitchFamily="34" charset="0"/>
                <a:cs typeface="+mn-cs"/>
              </a:rPr>
              <a:t>Informationszugang </a:t>
            </a:r>
            <a:r>
              <a:rPr lang="de-DE" altLang="de-DE" sz="2000" dirty="0">
                <a:solidFill>
                  <a:srgbClr val="000000"/>
                </a:solidFill>
                <a:latin typeface="Arial" panose="020B0604020202020204" pitchFamily="34" charset="0"/>
                <a:cs typeface="+mn-cs"/>
              </a:rPr>
              <a:t>besteht und regelmäßig nur die vollständige Weigerung des </a:t>
            </a:r>
            <a:r>
              <a:rPr lang="de-DE" altLang="de-DE" sz="2000" dirty="0" smtClean="0">
                <a:solidFill>
                  <a:srgbClr val="000000"/>
                </a:solidFill>
                <a:latin typeface="Arial" panose="020B0604020202020204" pitchFamily="34" charset="0"/>
                <a:cs typeface="+mn-cs"/>
              </a:rPr>
              <a:t>betroffenen </a:t>
            </a:r>
            <a:r>
              <a:rPr lang="de-DE" altLang="de-DE" sz="2000" dirty="0">
                <a:solidFill>
                  <a:srgbClr val="000000"/>
                </a:solidFill>
                <a:latin typeface="Arial" panose="020B0604020202020204" pitchFamily="34" charset="0"/>
                <a:cs typeface="+mn-cs"/>
              </a:rPr>
              <a:t>Konventionsstaates, Zugang zu den begehrten Informationen zu </a:t>
            </a:r>
            <a:r>
              <a:rPr lang="de-DE" altLang="de-DE" sz="2000" dirty="0" smtClean="0">
                <a:solidFill>
                  <a:srgbClr val="000000"/>
                </a:solidFill>
                <a:latin typeface="Arial" panose="020B0604020202020204" pitchFamily="34" charset="0"/>
                <a:cs typeface="+mn-cs"/>
              </a:rPr>
              <a:t>gewähren</a:t>
            </a:r>
            <a:r>
              <a:rPr lang="de-DE" altLang="de-DE" sz="2000" dirty="0">
                <a:solidFill>
                  <a:srgbClr val="000000"/>
                </a:solidFill>
                <a:latin typeface="Arial" panose="020B0604020202020204" pitchFamily="34" charset="0"/>
                <a:cs typeface="+mn-cs"/>
              </a:rPr>
              <a:t>, die konventionsrechtlich verbürgte Informationszugangsfreiheit verletzt </a:t>
            </a:r>
            <a:r>
              <a:rPr lang="de-DE" altLang="de-DE" sz="2000" dirty="0" smtClean="0">
                <a:solidFill>
                  <a:srgbClr val="000000"/>
                </a:solidFill>
                <a:latin typeface="Arial" panose="020B0604020202020204" pitchFamily="34" charset="0"/>
                <a:cs typeface="+mn-cs"/>
              </a:rPr>
              <a:t>[…].</a:t>
            </a:r>
          </a:p>
          <a:p>
            <a:pPr algn="just" hangingPunct="0">
              <a:spcAft>
                <a:spcPts val="1413"/>
              </a:spcAft>
              <a:buSzPct val="100000"/>
              <a:defRPr/>
            </a:pPr>
            <a:endParaRPr lang="de-DE" altLang="de-DE" sz="2000" dirty="0" smtClean="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smtClean="0">
                <a:solidFill>
                  <a:srgbClr val="000000"/>
                </a:solidFill>
                <a:latin typeface="Arial" panose="020B0604020202020204" pitchFamily="34" charset="0"/>
                <a:cs typeface="+mn-cs"/>
              </a:rPr>
              <a:t>Dass </a:t>
            </a:r>
            <a:r>
              <a:rPr lang="de-DE" altLang="de-DE" sz="2000" dirty="0">
                <a:solidFill>
                  <a:srgbClr val="000000"/>
                </a:solidFill>
                <a:latin typeface="Arial" panose="020B0604020202020204" pitchFamily="34" charset="0"/>
                <a:cs typeface="+mn-cs"/>
              </a:rPr>
              <a:t>das Informationsanliegen der Klägerin im vorliegenden Fall nur in Form der Gewährung von Akteneinsicht bzw. der Übermittlung von Aktenkopien erfüllt werden könnte, ist vorliegend </a:t>
            </a:r>
            <a:r>
              <a:rPr lang="de-DE" altLang="de-DE" sz="2000" dirty="0" smtClean="0">
                <a:solidFill>
                  <a:srgbClr val="000000"/>
                </a:solidFill>
                <a:latin typeface="Arial" panose="020B0604020202020204" pitchFamily="34" charset="0"/>
                <a:cs typeface="+mn-cs"/>
              </a:rPr>
              <a:t>[…] nicht ersichtlich […].</a:t>
            </a:r>
          </a:p>
          <a:p>
            <a:pPr algn="just" hangingPunct="0">
              <a:spcAft>
                <a:spcPts val="1413"/>
              </a:spcAft>
              <a:buSzPct val="100000"/>
              <a:defRPr/>
            </a:pPr>
            <a:endParaRPr lang="de-DE" altLang="de-DE" sz="2000" b="1" dirty="0">
              <a:solidFill>
                <a:srgbClr val="000000"/>
              </a:solidFill>
              <a:latin typeface="Arial" panose="020B0604020202020204" pitchFamily="34" charset="0"/>
              <a:cs typeface="+mn-cs"/>
            </a:endParaRPr>
          </a:p>
          <a:p>
            <a:pPr algn="ctr" hangingPunct="0">
              <a:spcAft>
                <a:spcPts val="1413"/>
              </a:spcAft>
              <a:buSzPct val="100000"/>
              <a:defRPr/>
            </a:pPr>
            <a:r>
              <a:rPr lang="de-DE" altLang="de-DE" sz="2000" b="1" dirty="0" smtClean="0">
                <a:solidFill>
                  <a:srgbClr val="000000"/>
                </a:solidFill>
                <a:latin typeface="Arial" panose="020B0604020202020204" pitchFamily="34" charset="0"/>
                <a:cs typeface="+mn-cs"/>
              </a:rPr>
              <a:t>aber: Zulassung der Berufung zum Verwaltungsgerichtshof</a:t>
            </a:r>
            <a:endParaRPr lang="de-DE" altLang="de-DE" sz="2200" b="1"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0"/>
              </a:spcAft>
              <a:buSzPct val="100000"/>
              <a:defRPr/>
            </a:pPr>
            <a:endParaRPr lang="en-US" altLang="de-DE" sz="1700" b="1" dirty="0" smtClean="0">
              <a:solidFill>
                <a:srgbClr val="000000"/>
              </a:solidFill>
              <a:latin typeface="Arial" panose="020B0604020202020204" pitchFamily="34" charset="0"/>
            </a:endParaRPr>
          </a:p>
          <a:p>
            <a:pPr algn="ctr" hangingPunct="0">
              <a:spcAft>
                <a:spcPts val="0"/>
              </a:spcAft>
              <a:buSzPct val="100000"/>
              <a:defRPr/>
            </a:pPr>
            <a:r>
              <a:rPr lang="en-US" altLang="de-DE" sz="1700" b="1" dirty="0" smtClean="0">
                <a:solidFill>
                  <a:srgbClr val="000000"/>
                </a:solidFill>
                <a:latin typeface="Arial" panose="020B0604020202020204" pitchFamily="34" charset="0"/>
              </a:rPr>
              <a:t>Anspruch </a:t>
            </a:r>
            <a:r>
              <a:rPr lang="en-US" altLang="de-DE" sz="1700" b="1" dirty="0">
                <a:solidFill>
                  <a:srgbClr val="000000"/>
                </a:solidFill>
                <a:latin typeface="Arial" panose="020B0604020202020204" pitchFamily="34" charset="0"/>
              </a:rPr>
              <a:t>auf </a:t>
            </a:r>
            <a:r>
              <a:rPr lang="en-US" altLang="de-DE" sz="1700" b="1" dirty="0" err="1">
                <a:solidFill>
                  <a:srgbClr val="000000"/>
                </a:solidFill>
                <a:latin typeface="Arial" panose="020B0604020202020204" pitchFamily="34" charset="0"/>
              </a:rPr>
              <a:t>Informationszugang</a:t>
            </a:r>
            <a:r>
              <a:rPr lang="en-US" altLang="de-DE" sz="1700" b="1" dirty="0">
                <a:solidFill>
                  <a:srgbClr val="000000"/>
                </a:solidFill>
                <a:latin typeface="Arial" panose="020B0604020202020204" pitchFamily="34" charset="0"/>
              </a:rPr>
              <a:t> </a:t>
            </a:r>
            <a:r>
              <a:rPr lang="en-US" altLang="de-DE" sz="1700" b="1" dirty="0" err="1">
                <a:solidFill>
                  <a:srgbClr val="000000"/>
                </a:solidFill>
                <a:latin typeface="Arial" panose="020B0604020202020204" pitchFamily="34" charset="0"/>
              </a:rPr>
              <a:t>gegen</a:t>
            </a:r>
            <a:r>
              <a:rPr lang="en-US" altLang="de-DE" sz="1700" b="1" dirty="0">
                <a:solidFill>
                  <a:srgbClr val="000000"/>
                </a:solidFill>
                <a:latin typeface="Arial" panose="020B0604020202020204" pitchFamily="34" charset="0"/>
              </a:rPr>
              <a:t> den </a:t>
            </a:r>
            <a:r>
              <a:rPr lang="en-US" altLang="de-DE" sz="1700" b="1" dirty="0" smtClean="0">
                <a:solidFill>
                  <a:srgbClr val="000000"/>
                </a:solidFill>
                <a:latin typeface="Arial" panose="020B0604020202020204" pitchFamily="34" charset="0"/>
              </a:rPr>
              <a:t>GBA</a:t>
            </a:r>
          </a:p>
          <a:p>
            <a:pPr algn="ctr" hangingPunct="0">
              <a:spcAft>
                <a:spcPts val="1413"/>
              </a:spcAft>
              <a:buSzPct val="100000"/>
              <a:defRPr/>
            </a:pPr>
            <a:r>
              <a:rPr lang="en-US" altLang="de-DE" sz="1700" b="1" dirty="0" err="1" smtClean="0">
                <a:solidFill>
                  <a:srgbClr val="000000"/>
                </a:solidFill>
                <a:latin typeface="Arial" panose="020B0604020202020204" pitchFamily="34" charset="0"/>
              </a:rPr>
              <a:t>unmittelbar</a:t>
            </a:r>
            <a:r>
              <a:rPr lang="en-US" altLang="de-DE" sz="1700" b="1" dirty="0" smtClean="0">
                <a:solidFill>
                  <a:srgbClr val="000000"/>
                </a:solidFill>
                <a:latin typeface="Arial" panose="020B0604020202020204" pitchFamily="34" charset="0"/>
              </a:rPr>
              <a:t> </a:t>
            </a:r>
            <a:r>
              <a:rPr lang="en-US" altLang="de-DE" sz="1700" b="1" dirty="0" err="1">
                <a:solidFill>
                  <a:srgbClr val="000000"/>
                </a:solidFill>
                <a:latin typeface="Arial" panose="020B0604020202020204" pitchFamily="34" charset="0"/>
              </a:rPr>
              <a:t>nach</a:t>
            </a:r>
            <a:r>
              <a:rPr lang="en-US" altLang="de-DE" sz="1700" b="1" dirty="0">
                <a:solidFill>
                  <a:srgbClr val="000000"/>
                </a:solidFill>
                <a:latin typeface="Arial" panose="020B0604020202020204" pitchFamily="34" charset="0"/>
              </a:rPr>
              <a:t> Art. 10 EMRK </a:t>
            </a:r>
            <a:r>
              <a:rPr lang="en-US" altLang="de-DE" sz="1700" b="1" dirty="0" err="1">
                <a:solidFill>
                  <a:srgbClr val="000000"/>
                </a:solidFill>
                <a:latin typeface="Arial" panose="020B0604020202020204" pitchFamily="34" charset="0"/>
              </a:rPr>
              <a:t>für</a:t>
            </a:r>
            <a:r>
              <a:rPr lang="en-US" altLang="de-DE" sz="1700" b="1" dirty="0">
                <a:solidFill>
                  <a:srgbClr val="000000"/>
                </a:solidFill>
                <a:latin typeface="Arial" panose="020B0604020202020204" pitchFamily="34" charset="0"/>
              </a:rPr>
              <a:t> “public watchdogs</a:t>
            </a:r>
            <a:r>
              <a:rPr lang="en-US" altLang="de-DE" sz="1700" b="1" dirty="0" smtClean="0">
                <a:solidFill>
                  <a:srgbClr val="000000"/>
                </a:solidFill>
                <a:latin typeface="Arial" panose="020B0604020202020204" pitchFamily="34" charset="0"/>
              </a:rPr>
              <a:t>”?</a:t>
            </a:r>
          </a:p>
          <a:p>
            <a:pPr algn="ctr" hangingPunct="0">
              <a:spcAft>
                <a:spcPts val="1413"/>
              </a:spcAft>
              <a:buSzPct val="100000"/>
              <a:defRPr/>
            </a:pPr>
            <a:endParaRPr lang="en-US" altLang="de-DE" sz="2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756392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500"/>
                                        <p:tgtEl>
                                          <p:spTgt spid="153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4" end="4"/>
                                            </p:txEl>
                                          </p:spTgt>
                                        </p:tgtEl>
                                        <p:attrNameLst>
                                          <p:attrName>style.visibility</p:attrName>
                                        </p:attrNameLst>
                                      </p:cBhvr>
                                      <p:to>
                                        <p:strVal val="visible"/>
                                      </p:to>
                                    </p:set>
                                    <p:animEffect transition="in" filter="fade">
                                      <p:cBhvr>
                                        <p:cTn id="12" dur="500"/>
                                        <p:tgtEl>
                                          <p:spTgt spid="1536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6" end="6"/>
                                            </p:txEl>
                                          </p:spTgt>
                                        </p:tgtEl>
                                        <p:attrNameLst>
                                          <p:attrName>style.visibility</p:attrName>
                                        </p:attrNameLst>
                                      </p:cBhvr>
                                      <p:to>
                                        <p:strVal val="visible"/>
                                      </p:to>
                                    </p:set>
                                    <p:animEffect transition="in" filter="fade">
                                      <p:cBhvr>
                                        <p:cTn id="1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768475"/>
            <a:ext cx="9145586" cy="5183188"/>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r>
              <a:rPr lang="en-US" altLang="de-DE" sz="2000" b="1" dirty="0" smtClean="0">
                <a:solidFill>
                  <a:srgbClr val="000000"/>
                </a:solidFill>
                <a:latin typeface="Arial" panose="020B0604020202020204" pitchFamily="34" charset="0"/>
                <a:cs typeface="+mn-cs"/>
              </a:rPr>
              <a:t>VGH Baden-Württemberg, </a:t>
            </a:r>
            <a:r>
              <a:rPr lang="en-US" altLang="de-DE" sz="2000" b="1" dirty="0" err="1" smtClean="0">
                <a:solidFill>
                  <a:srgbClr val="000000"/>
                </a:solidFill>
                <a:latin typeface="Arial" panose="020B0604020202020204" pitchFamily="34" charset="0"/>
                <a:cs typeface="+mn-cs"/>
              </a:rPr>
              <a:t>Urteil</a:t>
            </a:r>
            <a:r>
              <a:rPr lang="en-US" altLang="de-DE" sz="2000" b="1" dirty="0" smtClean="0">
                <a:solidFill>
                  <a:srgbClr val="000000"/>
                </a:solidFill>
                <a:latin typeface="Arial" panose="020B0604020202020204" pitchFamily="34" charset="0"/>
                <a:cs typeface="+mn-cs"/>
              </a:rPr>
              <a:t> </a:t>
            </a:r>
            <a:r>
              <a:rPr lang="en-US" altLang="de-DE" sz="2000" b="1" dirty="0" err="1" smtClean="0">
                <a:solidFill>
                  <a:srgbClr val="000000"/>
                </a:solidFill>
                <a:latin typeface="Arial" panose="020B0604020202020204" pitchFamily="34" charset="0"/>
                <a:cs typeface="+mn-cs"/>
              </a:rPr>
              <a:t>vom</a:t>
            </a:r>
            <a:r>
              <a:rPr lang="en-US" altLang="de-DE" sz="2000" b="1" dirty="0" smtClean="0">
                <a:solidFill>
                  <a:srgbClr val="000000"/>
                </a:solidFill>
                <a:latin typeface="Arial" panose="020B0604020202020204" pitchFamily="34" charset="0"/>
                <a:cs typeface="+mn-cs"/>
              </a:rPr>
              <a:t> 16. Mai 2017 – 10 S 1478/16:</a:t>
            </a:r>
          </a:p>
          <a:p>
            <a:pPr hangingPunct="0">
              <a:spcAft>
                <a:spcPts val="1413"/>
              </a:spcAft>
              <a:buSzPct val="100000"/>
              <a:defRPr/>
            </a:pPr>
            <a:endParaRPr lang="en-US" altLang="de-DE" sz="2000" dirty="0" smtClean="0">
              <a:solidFill>
                <a:srgbClr val="000000"/>
              </a:solidFill>
              <a:latin typeface="Arial" panose="020B0604020202020204" pitchFamily="34" charset="0"/>
              <a:cs typeface="+mn-cs"/>
            </a:endParaRPr>
          </a:p>
          <a:p>
            <a:pPr algn="just" hangingPunct="0">
              <a:spcAft>
                <a:spcPts val="1413"/>
              </a:spcAft>
              <a:buSzPct val="100000"/>
              <a:defRPr/>
            </a:pPr>
            <a:r>
              <a:rPr lang="de-DE" altLang="de-DE" sz="2000" dirty="0">
                <a:solidFill>
                  <a:srgbClr val="000000"/>
                </a:solidFill>
                <a:latin typeface="Arial" panose="020B0604020202020204" pitchFamily="34" charset="0"/>
                <a:cs typeface="+mn-cs"/>
              </a:rPr>
              <a:t>Dem EGMR zufolge kann eine staatliche Verweigerung des Zugangs zu </a:t>
            </a:r>
            <a:r>
              <a:rPr lang="de-DE" altLang="de-DE" sz="2000" dirty="0" err="1">
                <a:solidFill>
                  <a:srgbClr val="000000"/>
                </a:solidFill>
                <a:latin typeface="Arial" panose="020B0604020202020204" pitchFamily="34" charset="0"/>
                <a:cs typeface="+mn-cs"/>
              </a:rPr>
              <a:t>amtli-chen</a:t>
            </a:r>
            <a:r>
              <a:rPr lang="de-DE" altLang="de-DE" sz="2000" dirty="0">
                <a:solidFill>
                  <a:srgbClr val="000000"/>
                </a:solidFill>
                <a:latin typeface="Arial" panose="020B0604020202020204" pitchFamily="34" charset="0"/>
                <a:cs typeface="+mn-cs"/>
              </a:rPr>
              <a:t> Informationen in Einzelfällen eine Verletzung der Informationsfreiheit des Art. 10 Abs. 1 Satz 2 EMRK </a:t>
            </a:r>
            <a:r>
              <a:rPr lang="de-DE" altLang="de-DE" sz="2000" dirty="0" smtClean="0">
                <a:solidFill>
                  <a:srgbClr val="000000"/>
                </a:solidFill>
                <a:latin typeface="Arial" panose="020B0604020202020204" pitchFamily="34" charset="0"/>
                <a:cs typeface="+mn-cs"/>
              </a:rPr>
              <a:t>darstellen […]. </a:t>
            </a:r>
          </a:p>
          <a:p>
            <a:pPr algn="just" hangingPunct="0">
              <a:spcAft>
                <a:spcPts val="1413"/>
              </a:spcAft>
              <a:buSzPct val="100000"/>
              <a:defRPr/>
            </a:pPr>
            <a:r>
              <a:rPr lang="de-DE" altLang="de-DE" sz="2000" dirty="0" smtClean="0">
                <a:solidFill>
                  <a:srgbClr val="000000"/>
                </a:solidFill>
                <a:latin typeface="Arial" panose="020B0604020202020204" pitchFamily="34" charset="0"/>
                <a:cs typeface="+mn-cs"/>
              </a:rPr>
              <a:t>Eine </a:t>
            </a:r>
            <a:r>
              <a:rPr lang="de-DE" altLang="de-DE" sz="2000" dirty="0">
                <a:solidFill>
                  <a:srgbClr val="000000"/>
                </a:solidFill>
                <a:latin typeface="Arial" panose="020B0604020202020204" pitchFamily="34" charset="0"/>
                <a:cs typeface="+mn-cs"/>
              </a:rPr>
              <a:t>solche Verletzung kommt vorliegend allerdings bereits schon deswegen nicht in Betracht, weil sie zumindest voraussetzt, dass nach innerstaatlichem Recht tatsächlich kein Anspruch auf Erlangung der begehrten Informationen besteht. Nur dann wäre zu prüfen, ob zur Vermeidung einer Völkerrechtsverletzung Art. 10 Abs. 1 Satz 2 EMRK als Auslegungshilfe im Rahmen von § 1 Abs. 1 IFG bzw. Art. 5 Abs. 1 GG herangezogen </a:t>
            </a:r>
            <a:r>
              <a:rPr lang="de-DE" altLang="de-DE" sz="2000" dirty="0" smtClean="0">
                <a:solidFill>
                  <a:srgbClr val="000000"/>
                </a:solidFill>
                <a:latin typeface="Arial" panose="020B0604020202020204" pitchFamily="34" charset="0"/>
                <a:cs typeface="+mn-cs"/>
              </a:rPr>
              <a:t>[…] </a:t>
            </a:r>
            <a:r>
              <a:rPr lang="de-DE" altLang="de-DE" sz="2000" dirty="0">
                <a:solidFill>
                  <a:srgbClr val="000000"/>
                </a:solidFill>
                <a:latin typeface="Arial" panose="020B0604020202020204" pitchFamily="34" charset="0"/>
                <a:cs typeface="+mn-cs"/>
              </a:rPr>
              <a:t>oder sogar ein unmittelbar auf Art. 10 Abs. 1 Satz 2 EMRK gestützter Anspruch bejaht werden müsste </a:t>
            </a:r>
            <a:r>
              <a:rPr lang="de-DE" altLang="de-DE" sz="2000" dirty="0" smtClean="0">
                <a:solidFill>
                  <a:srgbClr val="000000"/>
                </a:solidFill>
                <a:latin typeface="Arial" panose="020B0604020202020204" pitchFamily="34" charset="0"/>
                <a:cs typeface="+mn-cs"/>
              </a:rPr>
              <a:t>[…].</a:t>
            </a:r>
          </a:p>
          <a:p>
            <a:pPr algn="just" hangingPunct="0">
              <a:spcAft>
                <a:spcPts val="1413"/>
              </a:spcAft>
              <a:buSzPct val="100000"/>
              <a:defRPr/>
            </a:pPr>
            <a:endParaRPr lang="de-DE" altLang="de-DE" sz="2000" dirty="0">
              <a:solidFill>
                <a:srgbClr val="000000"/>
              </a:solidFill>
              <a:latin typeface="Arial" panose="020B0604020202020204" pitchFamily="34" charset="0"/>
              <a:cs typeface="+mn-cs"/>
            </a:endParaRPr>
          </a:p>
          <a:p>
            <a:pPr algn="ctr" hangingPunct="0">
              <a:spcAft>
                <a:spcPts val="1413"/>
              </a:spcAft>
              <a:buSzPct val="100000"/>
              <a:defRPr/>
            </a:pPr>
            <a:r>
              <a:rPr lang="de-DE" altLang="de-DE" sz="2000" b="1" dirty="0" smtClean="0">
                <a:solidFill>
                  <a:srgbClr val="000000"/>
                </a:solidFill>
                <a:latin typeface="Arial" panose="020B0604020202020204" pitchFamily="34" charset="0"/>
                <a:cs typeface="+mn-cs"/>
              </a:rPr>
              <a:t>aber: Zulassung der Revision zum Bundesverwaltungsgericht</a:t>
            </a:r>
            <a:endParaRPr lang="en-US" altLang="de-DE" sz="2000" b="1" dirty="0" smtClean="0">
              <a:solidFill>
                <a:srgbClr val="000000"/>
              </a:solidFill>
              <a:latin typeface="Arial" panose="020B0604020202020204" pitchFamily="34" charset="0"/>
              <a:cs typeface="+mn-cs"/>
            </a:endParaRPr>
          </a:p>
          <a:p>
            <a:pPr marL="342900" indent="-342900" hangingPunct="0">
              <a:spcAft>
                <a:spcPts val="1413"/>
              </a:spcAft>
              <a:buSzPct val="100000"/>
              <a:buFontTx/>
              <a:buChar char="-"/>
              <a:defRPr/>
            </a:pPr>
            <a:endParaRPr lang="en-US" altLang="de-DE" sz="2200" dirty="0" smtClean="0">
              <a:solidFill>
                <a:srgbClr val="000000"/>
              </a:solidFill>
              <a:latin typeface="Arial" panose="020B0604020202020204" pitchFamily="34" charset="0"/>
              <a:cs typeface="+mn-cs"/>
            </a:endParaRPr>
          </a:p>
          <a:p>
            <a:pPr marL="342900" indent="-342900" hangingPunct="0">
              <a:spcAft>
                <a:spcPts val="1413"/>
              </a:spcAft>
              <a:buSzPct val="100000"/>
              <a:buFontTx/>
              <a:buChar char="-"/>
              <a:defRPr/>
            </a:pPr>
            <a:endParaRPr lang="en-US" altLang="de-DE" sz="2200" dirty="0" smtClean="0">
              <a:solidFill>
                <a:srgbClr val="000000"/>
              </a:solidFill>
              <a:latin typeface="Arial" panose="020B0604020202020204" pitchFamily="34" charset="0"/>
              <a:cs typeface="+mn-cs"/>
            </a:endParaRPr>
          </a:p>
          <a:p>
            <a:pPr hangingPunct="0">
              <a:spcAft>
                <a:spcPts val="1413"/>
              </a:spcAft>
              <a:buSzPct val="100000"/>
              <a:defRPr/>
            </a:pPr>
            <a:endParaRPr lang="de-DE" altLang="de-DE" sz="2200"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0"/>
              </a:spcAft>
              <a:buSzPct val="100000"/>
              <a:defRPr/>
            </a:pPr>
            <a:endParaRPr lang="en-US" altLang="de-DE" sz="1700" b="1" dirty="0" smtClean="0">
              <a:solidFill>
                <a:srgbClr val="000000"/>
              </a:solidFill>
              <a:latin typeface="Arial" panose="020B0604020202020204" pitchFamily="34" charset="0"/>
            </a:endParaRPr>
          </a:p>
          <a:p>
            <a:pPr algn="ctr" hangingPunct="0">
              <a:spcAft>
                <a:spcPts val="0"/>
              </a:spcAft>
              <a:buSzPct val="100000"/>
              <a:defRPr/>
            </a:pPr>
            <a:r>
              <a:rPr lang="en-US" altLang="de-DE" sz="1700" b="1" dirty="0" smtClean="0">
                <a:solidFill>
                  <a:srgbClr val="000000"/>
                </a:solidFill>
                <a:latin typeface="Arial" panose="020B0604020202020204" pitchFamily="34" charset="0"/>
              </a:rPr>
              <a:t>Anspruch </a:t>
            </a:r>
            <a:r>
              <a:rPr lang="en-US" altLang="de-DE" sz="1700" b="1" dirty="0">
                <a:solidFill>
                  <a:srgbClr val="000000"/>
                </a:solidFill>
                <a:latin typeface="Arial" panose="020B0604020202020204" pitchFamily="34" charset="0"/>
              </a:rPr>
              <a:t>auf </a:t>
            </a:r>
            <a:r>
              <a:rPr lang="en-US" altLang="de-DE" sz="1700" b="1" dirty="0" err="1">
                <a:solidFill>
                  <a:srgbClr val="000000"/>
                </a:solidFill>
                <a:latin typeface="Arial" panose="020B0604020202020204" pitchFamily="34" charset="0"/>
              </a:rPr>
              <a:t>Informationszugang</a:t>
            </a:r>
            <a:r>
              <a:rPr lang="en-US" altLang="de-DE" sz="1700" b="1" dirty="0">
                <a:solidFill>
                  <a:srgbClr val="000000"/>
                </a:solidFill>
                <a:latin typeface="Arial" panose="020B0604020202020204" pitchFamily="34" charset="0"/>
              </a:rPr>
              <a:t> </a:t>
            </a:r>
            <a:r>
              <a:rPr lang="en-US" altLang="de-DE" sz="1700" b="1" dirty="0" err="1">
                <a:solidFill>
                  <a:srgbClr val="000000"/>
                </a:solidFill>
                <a:latin typeface="Arial" panose="020B0604020202020204" pitchFamily="34" charset="0"/>
              </a:rPr>
              <a:t>gegen</a:t>
            </a:r>
            <a:r>
              <a:rPr lang="en-US" altLang="de-DE" sz="1700" b="1" dirty="0">
                <a:solidFill>
                  <a:srgbClr val="000000"/>
                </a:solidFill>
                <a:latin typeface="Arial" panose="020B0604020202020204" pitchFamily="34" charset="0"/>
              </a:rPr>
              <a:t> den </a:t>
            </a:r>
            <a:r>
              <a:rPr lang="en-US" altLang="de-DE" sz="1700" b="1" dirty="0" smtClean="0">
                <a:solidFill>
                  <a:srgbClr val="000000"/>
                </a:solidFill>
                <a:latin typeface="Arial" panose="020B0604020202020204" pitchFamily="34" charset="0"/>
              </a:rPr>
              <a:t>GBA</a:t>
            </a:r>
          </a:p>
          <a:p>
            <a:pPr algn="ctr" hangingPunct="0">
              <a:spcAft>
                <a:spcPts val="1413"/>
              </a:spcAft>
              <a:buSzPct val="100000"/>
              <a:defRPr/>
            </a:pPr>
            <a:r>
              <a:rPr lang="en-US" altLang="de-DE" sz="1700" b="1" dirty="0" err="1" smtClean="0">
                <a:solidFill>
                  <a:srgbClr val="000000"/>
                </a:solidFill>
                <a:latin typeface="Arial" panose="020B0604020202020204" pitchFamily="34" charset="0"/>
              </a:rPr>
              <a:t>unmittelbar</a:t>
            </a:r>
            <a:r>
              <a:rPr lang="en-US" altLang="de-DE" sz="1700" b="1" dirty="0" smtClean="0">
                <a:solidFill>
                  <a:srgbClr val="000000"/>
                </a:solidFill>
                <a:latin typeface="Arial" panose="020B0604020202020204" pitchFamily="34" charset="0"/>
              </a:rPr>
              <a:t> </a:t>
            </a:r>
            <a:r>
              <a:rPr lang="en-US" altLang="de-DE" sz="1700" b="1" dirty="0" err="1">
                <a:solidFill>
                  <a:srgbClr val="000000"/>
                </a:solidFill>
                <a:latin typeface="Arial" panose="020B0604020202020204" pitchFamily="34" charset="0"/>
              </a:rPr>
              <a:t>nach</a:t>
            </a:r>
            <a:r>
              <a:rPr lang="en-US" altLang="de-DE" sz="1700" b="1" dirty="0">
                <a:solidFill>
                  <a:srgbClr val="000000"/>
                </a:solidFill>
                <a:latin typeface="Arial" panose="020B0604020202020204" pitchFamily="34" charset="0"/>
              </a:rPr>
              <a:t> Art. 10 EMRK </a:t>
            </a:r>
            <a:r>
              <a:rPr lang="en-US" altLang="de-DE" sz="1700" b="1" dirty="0" err="1">
                <a:solidFill>
                  <a:srgbClr val="000000"/>
                </a:solidFill>
                <a:latin typeface="Arial" panose="020B0604020202020204" pitchFamily="34" charset="0"/>
              </a:rPr>
              <a:t>für</a:t>
            </a:r>
            <a:r>
              <a:rPr lang="en-US" altLang="de-DE" sz="1700" b="1" dirty="0">
                <a:solidFill>
                  <a:srgbClr val="000000"/>
                </a:solidFill>
                <a:latin typeface="Arial" panose="020B0604020202020204" pitchFamily="34" charset="0"/>
              </a:rPr>
              <a:t> “public watchdogs</a:t>
            </a:r>
            <a:r>
              <a:rPr lang="en-US" altLang="de-DE" sz="1700" b="1" dirty="0" smtClean="0">
                <a:solidFill>
                  <a:srgbClr val="000000"/>
                </a:solidFill>
                <a:latin typeface="Arial" panose="020B0604020202020204" pitchFamily="34" charset="0"/>
              </a:rPr>
              <a:t>”?</a:t>
            </a:r>
          </a:p>
          <a:p>
            <a:pPr algn="ctr" hangingPunct="0">
              <a:spcAft>
                <a:spcPts val="1413"/>
              </a:spcAft>
              <a:buSzPct val="100000"/>
              <a:defRPr/>
            </a:pPr>
            <a:endParaRPr lang="en-US" altLang="de-DE" sz="2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2684557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500"/>
                                        <p:tgtEl>
                                          <p:spTgt spid="153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fade">
                                      <p:cBhvr>
                                        <p:cTn id="17"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046163"/>
            <a:ext cx="9145586" cy="5905500"/>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de-DE" altLang="de-DE" sz="2000" dirty="0" smtClean="0">
              <a:solidFill>
                <a:srgbClr val="000000"/>
              </a:solidFill>
              <a:latin typeface="Arial" panose="020B0604020202020204" pitchFamily="34" charset="0"/>
              <a:cs typeface="+mn-cs"/>
            </a:endParaRPr>
          </a:p>
          <a:p>
            <a:pPr hangingPunct="0">
              <a:spcAft>
                <a:spcPts val="1413"/>
              </a:spcAft>
              <a:buSzPct val="100000"/>
              <a:defRPr/>
            </a:pPr>
            <a:endParaRPr lang="de-DE" altLang="de-DE" sz="2000" dirty="0">
              <a:solidFill>
                <a:srgbClr val="000000"/>
              </a:solidFill>
              <a:latin typeface="Arial" panose="020B0604020202020204" pitchFamily="34" charset="0"/>
              <a:cs typeface="+mn-cs"/>
            </a:endParaRPr>
          </a:p>
          <a:p>
            <a:pPr algn="ctr" hangingPunct="0">
              <a:spcAft>
                <a:spcPts val="1413"/>
              </a:spcAft>
              <a:buSzPct val="100000"/>
              <a:defRPr/>
            </a:pPr>
            <a:r>
              <a:rPr lang="de-DE" altLang="de-DE" sz="2000" dirty="0" smtClean="0">
                <a:solidFill>
                  <a:srgbClr val="000000"/>
                </a:solidFill>
                <a:latin typeface="Arial" panose="020B0604020202020204" pitchFamily="34" charset="0"/>
                <a:cs typeface="+mn-cs"/>
              </a:rPr>
              <a:t>Ist</a:t>
            </a:r>
            <a:r>
              <a:rPr lang="en-US" altLang="de-DE" sz="2000" dirty="0" smtClean="0">
                <a:solidFill>
                  <a:srgbClr val="000000"/>
                </a:solidFill>
                <a:latin typeface="Arial" panose="020B0604020202020204" pitchFamily="34" charset="0"/>
                <a:cs typeface="+mn-cs"/>
              </a:rPr>
              <a:t> die </a:t>
            </a:r>
            <a:r>
              <a:rPr lang="en-US" altLang="de-DE" sz="2000" dirty="0" err="1" smtClean="0">
                <a:solidFill>
                  <a:srgbClr val="000000"/>
                </a:solidFill>
                <a:latin typeface="Arial" panose="020B0604020202020204" pitchFamily="34" charset="0"/>
                <a:cs typeface="+mn-cs"/>
              </a:rPr>
              <a:t>Entgegennahme</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einer</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Weisung</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für</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ein</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Ermittlungsverfahren</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eine</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Handlung</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einer</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Behörde</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im</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Sinne</a:t>
            </a:r>
            <a:r>
              <a:rPr lang="en-US" altLang="de-DE" sz="2000" dirty="0" smtClean="0">
                <a:solidFill>
                  <a:srgbClr val="000000"/>
                </a:solidFill>
                <a:latin typeface="Arial" panose="020B0604020202020204" pitchFamily="34" charset="0"/>
                <a:cs typeface="+mn-cs"/>
              </a:rPr>
              <a:t> des § 1 Abs. 1 IFG?</a:t>
            </a:r>
          </a:p>
          <a:p>
            <a:pPr marL="806450" lvl="1" indent="-342900" hangingPunct="0">
              <a:spcAft>
                <a:spcPts val="1413"/>
              </a:spcAft>
              <a:buSzPct val="100000"/>
              <a:buFontTx/>
              <a:buChar char="-"/>
              <a:defRPr/>
            </a:pPr>
            <a:endParaRPr lang="en-US" altLang="de-DE" sz="1600" dirty="0" smtClean="0">
              <a:solidFill>
                <a:srgbClr val="000000"/>
              </a:solidFill>
              <a:latin typeface="Arial" panose="020B0604020202020204" pitchFamily="34" charset="0"/>
              <a:cs typeface="+mn-cs"/>
            </a:endParaRPr>
          </a:p>
          <a:p>
            <a:pPr marL="806450" lvl="1" indent="-342900" hangingPunct="0">
              <a:spcAft>
                <a:spcPts val="1413"/>
              </a:spcAft>
              <a:buSzPct val="100000"/>
              <a:buFontTx/>
              <a:buChar char="-"/>
              <a:defRPr/>
            </a:pPr>
            <a:r>
              <a:rPr lang="en-US" altLang="de-DE" sz="1600" dirty="0" err="1" smtClean="0">
                <a:solidFill>
                  <a:srgbClr val="000000"/>
                </a:solidFill>
                <a:latin typeface="Arial" panose="020B0604020202020204" pitchFamily="34" charset="0"/>
                <a:cs typeface="+mn-cs"/>
              </a:rPr>
              <a:t>wenn</a:t>
            </a:r>
            <a:r>
              <a:rPr lang="en-US" altLang="de-DE" sz="1600" dirty="0" smtClean="0">
                <a:solidFill>
                  <a:srgbClr val="000000"/>
                </a:solidFill>
                <a:latin typeface="Arial" panose="020B0604020202020204" pitchFamily="34" charset="0"/>
                <a:cs typeface="+mn-cs"/>
              </a:rPr>
              <a:t> ja: </a:t>
            </a:r>
            <a:r>
              <a:rPr lang="en-US" altLang="de-DE" sz="1600" dirty="0" err="1" smtClean="0">
                <a:solidFill>
                  <a:srgbClr val="000000"/>
                </a:solidFill>
                <a:latin typeface="Arial" panose="020B0604020202020204" pitchFamily="34" charset="0"/>
                <a:cs typeface="+mn-cs"/>
              </a:rPr>
              <a:t>geht</a:t>
            </a:r>
            <a:r>
              <a:rPr lang="en-US" altLang="de-DE" sz="1600" dirty="0" smtClean="0">
                <a:solidFill>
                  <a:srgbClr val="000000"/>
                </a:solidFill>
                <a:latin typeface="Arial" panose="020B0604020202020204" pitchFamily="34" charset="0"/>
                <a:cs typeface="+mn-cs"/>
              </a:rPr>
              <a:t> § 475 </a:t>
            </a:r>
            <a:r>
              <a:rPr lang="en-US" altLang="de-DE" sz="1600" dirty="0" err="1" smtClean="0">
                <a:solidFill>
                  <a:srgbClr val="000000"/>
                </a:solidFill>
                <a:latin typeface="Arial" panose="020B0604020202020204" pitchFamily="34" charset="0"/>
                <a:cs typeface="+mn-cs"/>
              </a:rPr>
              <a:t>StPO</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Ansprüchen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nach</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dem</a:t>
            </a:r>
            <a:r>
              <a:rPr lang="en-US" altLang="de-DE" sz="1600" dirty="0" smtClean="0">
                <a:solidFill>
                  <a:srgbClr val="000000"/>
                </a:solidFill>
                <a:latin typeface="Arial" panose="020B0604020202020204" pitchFamily="34" charset="0"/>
                <a:cs typeface="+mn-cs"/>
              </a:rPr>
              <a:t> IFG </a:t>
            </a:r>
            <a:r>
              <a:rPr lang="en-US" altLang="de-DE" sz="1600" dirty="0" err="1" smtClean="0">
                <a:solidFill>
                  <a:srgbClr val="000000"/>
                </a:solidFill>
                <a:latin typeface="Arial" panose="020B0604020202020204" pitchFamily="34" charset="0"/>
                <a:cs typeface="+mn-cs"/>
              </a:rPr>
              <a:t>vor</a:t>
            </a:r>
            <a:r>
              <a:rPr lang="en-US" altLang="de-DE" sz="1600" dirty="0" smtClean="0">
                <a:solidFill>
                  <a:srgbClr val="000000"/>
                </a:solidFill>
                <a:latin typeface="Arial" panose="020B0604020202020204" pitchFamily="34" charset="0"/>
                <a:cs typeface="+mn-cs"/>
              </a:rPr>
              <a:t> (§ 1 Abs. 3 IFG)?</a:t>
            </a:r>
          </a:p>
          <a:p>
            <a:pPr marL="806450" lvl="1" indent="-342900" hangingPunct="0">
              <a:spcAft>
                <a:spcPts val="1413"/>
              </a:spcAft>
              <a:buSzPct val="100000"/>
              <a:buFontTx/>
              <a:buChar char="-"/>
              <a:defRPr/>
            </a:pPr>
            <a:r>
              <a:rPr lang="en-US" altLang="de-DE" sz="1600" dirty="0" err="1" smtClean="0">
                <a:solidFill>
                  <a:srgbClr val="000000"/>
                </a:solidFill>
                <a:latin typeface="Arial" panose="020B0604020202020204" pitchFamily="34" charset="0"/>
                <a:cs typeface="+mn-cs"/>
              </a:rPr>
              <a:t>wenn</a:t>
            </a:r>
            <a:r>
              <a:rPr lang="en-US" altLang="de-DE" sz="1600" dirty="0" smtClean="0">
                <a:solidFill>
                  <a:srgbClr val="000000"/>
                </a:solidFill>
                <a:latin typeface="Arial" panose="020B0604020202020204" pitchFamily="34" charset="0"/>
                <a:cs typeface="+mn-cs"/>
              </a:rPr>
              <a:t> ja: </a:t>
            </a:r>
            <a:r>
              <a:rPr lang="en-US" altLang="de-DE" sz="1600" dirty="0" err="1" smtClean="0">
                <a:solidFill>
                  <a:srgbClr val="000000"/>
                </a:solidFill>
                <a:latin typeface="Arial" panose="020B0604020202020204" pitchFamily="34" charset="0"/>
                <a:cs typeface="+mn-cs"/>
              </a:rPr>
              <a:t>nur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innerhalb</a:t>
            </a:r>
            <a:r>
              <a:rPr lang="en-US" altLang="de-DE" sz="1600" dirty="0" smtClean="0">
                <a:solidFill>
                  <a:srgbClr val="000000"/>
                </a:solidFill>
                <a:latin typeface="Arial" panose="020B0604020202020204" pitchFamily="34" charset="0"/>
                <a:cs typeface="+mn-cs"/>
              </a:rPr>
              <a:t> des </a:t>
            </a:r>
            <a:r>
              <a:rPr lang="en-US" altLang="de-DE" sz="1600" dirty="0" err="1" smtClean="0">
                <a:solidFill>
                  <a:srgbClr val="000000"/>
                </a:solidFill>
                <a:latin typeface="Arial" panose="020B0604020202020204" pitchFamily="34" charset="0"/>
                <a:cs typeface="+mn-cs"/>
              </a:rPr>
              <a:t>positiven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Regelungsbereichs</a:t>
            </a:r>
            <a:r>
              <a:rPr lang="en-US" altLang="de-DE" sz="1600" dirty="0" smtClean="0">
                <a:solidFill>
                  <a:srgbClr val="000000"/>
                </a:solidFill>
                <a:latin typeface="Arial" panose="020B0604020202020204" pitchFamily="34" charset="0"/>
                <a:cs typeface="+mn-cs"/>
              </a:rPr>
              <a:t> der Norm (</a:t>
            </a:r>
            <a:r>
              <a:rPr lang="en-US" altLang="de-DE" sz="1600" dirty="0" err="1" smtClean="0">
                <a:solidFill>
                  <a:srgbClr val="000000"/>
                </a:solidFill>
                <a:latin typeface="Arial" panose="020B0604020202020204" pitchFamily="34" charset="0"/>
                <a:cs typeface="+mn-cs"/>
              </a:rPr>
              <a:t>d.h</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hinsichtlich</a:t>
            </a:r>
            <a:r>
              <a:rPr lang="en-US" altLang="de-DE" sz="1600" dirty="0" smtClean="0">
                <a:solidFill>
                  <a:srgbClr val="000000"/>
                </a:solidFill>
                <a:latin typeface="Arial" panose="020B0604020202020204" pitchFamily="34" charset="0"/>
                <a:cs typeface="+mn-cs"/>
              </a:rPr>
              <a:t> der </a:t>
            </a:r>
            <a:r>
              <a:rPr lang="en-US" altLang="de-DE" sz="1600" dirty="0" err="1" smtClean="0">
                <a:solidFill>
                  <a:srgbClr val="000000"/>
                </a:solidFill>
                <a:latin typeface="Arial" panose="020B0604020202020204" pitchFamily="34" charset="0"/>
                <a:cs typeface="+mn-cs"/>
              </a:rPr>
              <a:t>Ermittlungsakten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oder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auch</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soweit</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er</a:t>
            </a:r>
            <a:r>
              <a:rPr lang="en-US" altLang="de-DE" sz="1600" dirty="0" smtClean="0">
                <a:solidFill>
                  <a:srgbClr val="000000"/>
                </a:solidFill>
                <a:latin typeface="Arial" panose="020B0604020202020204" pitchFamily="34" charset="0"/>
                <a:cs typeface="+mn-cs"/>
              </a:rPr>
              <a:t> den </a:t>
            </a:r>
            <a:r>
              <a:rPr lang="en-US" altLang="de-DE" sz="1600" dirty="0" err="1" smtClean="0">
                <a:solidFill>
                  <a:srgbClr val="000000"/>
                </a:solidFill>
                <a:latin typeface="Arial" panose="020B0604020202020204" pitchFamily="34" charset="0"/>
                <a:cs typeface="+mn-cs"/>
              </a:rPr>
              <a:t>Zugriff</a:t>
            </a:r>
            <a:r>
              <a:rPr lang="en-US" altLang="de-DE" sz="1600" dirty="0" smtClean="0">
                <a:solidFill>
                  <a:srgbClr val="000000"/>
                </a:solidFill>
                <a:latin typeface="Arial" panose="020B0604020202020204" pitchFamily="34" charset="0"/>
                <a:cs typeface="+mn-cs"/>
              </a:rPr>
              <a:t> auf </a:t>
            </a:r>
            <a:r>
              <a:rPr lang="en-US" altLang="de-DE" sz="1600" dirty="0" err="1" smtClean="0">
                <a:solidFill>
                  <a:srgbClr val="000000"/>
                </a:solidFill>
                <a:latin typeface="Arial" panose="020B0604020202020204" pitchFamily="34" charset="0"/>
                <a:cs typeface="+mn-cs"/>
              </a:rPr>
              <a:t>sonstige</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Akten</a:t>
            </a:r>
            <a:r>
              <a:rPr lang="en-US" altLang="de-DE" sz="1600" dirty="0" smtClean="0">
                <a:solidFill>
                  <a:srgbClr val="000000"/>
                </a:solidFill>
                <a:latin typeface="Arial" panose="020B0604020202020204" pitchFamily="34" charset="0"/>
                <a:cs typeface="+mn-cs"/>
              </a:rPr>
              <a:t> der StA </a:t>
            </a:r>
            <a:r>
              <a:rPr lang="en-US" altLang="de-DE" sz="1600" dirty="0" err="1" smtClean="0">
                <a:solidFill>
                  <a:srgbClr val="000000"/>
                </a:solidFill>
                <a:latin typeface="Arial" panose="020B0604020202020204" pitchFamily="34" charset="0"/>
                <a:cs typeface="+mn-cs"/>
              </a:rPr>
              <a:t>ausschließt</a:t>
            </a:r>
            <a:r>
              <a:rPr lang="en-US" altLang="de-DE" sz="1600" dirty="0" smtClean="0">
                <a:solidFill>
                  <a:srgbClr val="000000"/>
                </a:solidFill>
                <a:latin typeface="Arial" panose="020B0604020202020204" pitchFamily="34" charset="0"/>
                <a:cs typeface="+mn-cs"/>
              </a:rPr>
              <a:t>?</a:t>
            </a:r>
          </a:p>
          <a:p>
            <a:pPr marL="1206500" lvl="2" indent="-342900" hangingPunct="0">
              <a:spcAft>
                <a:spcPts val="600"/>
              </a:spcAft>
              <a:buSzPct val="100000"/>
              <a:buFont typeface="Arial" panose="020B0604020202020204" pitchFamily="34" charset="0"/>
              <a:buChar char="•"/>
              <a:defRPr/>
            </a:pPr>
            <a:r>
              <a:rPr lang="en-US" altLang="de-DE" sz="1600" dirty="0" err="1" smtClean="0">
                <a:solidFill>
                  <a:srgbClr val="000000"/>
                </a:solidFill>
                <a:latin typeface="Arial" panose="020B0604020202020204" pitchFamily="34" charset="0"/>
                <a:cs typeface="+mn-cs"/>
              </a:rPr>
              <a:t>nur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innerhalb</a:t>
            </a:r>
            <a:r>
              <a:rPr lang="en-US" altLang="de-DE" sz="1600" dirty="0" smtClean="0">
                <a:solidFill>
                  <a:srgbClr val="000000"/>
                </a:solidFill>
                <a:latin typeface="Arial" panose="020B0604020202020204" pitchFamily="34" charset="0"/>
                <a:cs typeface="+mn-cs"/>
              </a:rPr>
              <a:t> des </a:t>
            </a:r>
            <a:r>
              <a:rPr lang="en-US" altLang="de-DE" sz="1600" dirty="0" err="1" smtClean="0">
                <a:solidFill>
                  <a:srgbClr val="000000"/>
                </a:solidFill>
                <a:latin typeface="Arial" panose="020B0604020202020204" pitchFamily="34" charset="0"/>
                <a:cs typeface="+mn-cs"/>
              </a:rPr>
              <a:t>Regelungsbereichs</a:t>
            </a:r>
            <a:r>
              <a:rPr lang="en-US" altLang="de-DE" sz="1600" dirty="0" smtClean="0">
                <a:solidFill>
                  <a:srgbClr val="000000"/>
                </a:solidFill>
                <a:latin typeface="Arial" panose="020B0604020202020204" pitchFamily="34" charset="0"/>
                <a:cs typeface="+mn-cs"/>
              </a:rPr>
              <a:t>: </a:t>
            </a:r>
            <a:r>
              <a:rPr lang="de-DE" altLang="de-DE" sz="1600" dirty="0" smtClean="0">
                <a:solidFill>
                  <a:srgbClr val="000000"/>
                </a:solidFill>
                <a:latin typeface="Arial" panose="020B0604020202020204" pitchFamily="34" charset="0"/>
                <a:cs typeface="+mn-cs"/>
              </a:rPr>
              <a:t>VG </a:t>
            </a:r>
            <a:r>
              <a:rPr lang="de-DE" altLang="de-DE" sz="1600" dirty="0">
                <a:solidFill>
                  <a:srgbClr val="000000"/>
                </a:solidFill>
                <a:latin typeface="Arial" panose="020B0604020202020204" pitchFamily="34" charset="0"/>
                <a:cs typeface="+mn-cs"/>
              </a:rPr>
              <a:t>Berlin, Urteil </a:t>
            </a:r>
            <a:r>
              <a:rPr lang="de-DE" altLang="de-DE" sz="1600" dirty="0" smtClean="0">
                <a:solidFill>
                  <a:srgbClr val="000000"/>
                </a:solidFill>
                <a:latin typeface="Arial" panose="020B0604020202020204" pitchFamily="34" charset="0"/>
                <a:cs typeface="+mn-cs"/>
              </a:rPr>
              <a:t>v. </a:t>
            </a:r>
            <a:r>
              <a:rPr lang="de-DE" altLang="de-DE" sz="1600" dirty="0">
                <a:solidFill>
                  <a:srgbClr val="000000"/>
                </a:solidFill>
                <a:latin typeface="Arial" panose="020B0604020202020204" pitchFamily="34" charset="0"/>
                <a:cs typeface="+mn-cs"/>
              </a:rPr>
              <a:t>30. Mai 2013 – 2 K 57.12 </a:t>
            </a:r>
            <a:r>
              <a:rPr lang="de-DE" altLang="de-DE" sz="1600" dirty="0" smtClean="0">
                <a:solidFill>
                  <a:srgbClr val="000000"/>
                </a:solidFill>
                <a:latin typeface="Arial" panose="020B0604020202020204" pitchFamily="34" charset="0"/>
                <a:cs typeface="+mn-cs"/>
              </a:rPr>
              <a:t>–</a:t>
            </a:r>
          </a:p>
          <a:p>
            <a:pPr marL="1206500" lvl="2" indent="-342900" hangingPunct="0">
              <a:spcAft>
                <a:spcPts val="600"/>
              </a:spcAft>
              <a:buSzPct val="100000"/>
              <a:buFont typeface="Arial" panose="020B0604020202020204" pitchFamily="34" charset="0"/>
              <a:buChar char="•"/>
              <a:defRPr/>
            </a:pPr>
            <a:r>
              <a:rPr lang="de-DE" altLang="de-DE" sz="1600" dirty="0" smtClean="0">
                <a:solidFill>
                  <a:srgbClr val="000000"/>
                </a:solidFill>
                <a:latin typeface="Arial" panose="020B0604020202020204" pitchFamily="34" charset="0"/>
                <a:cs typeface="+mn-cs"/>
              </a:rPr>
              <a:t>generell: BGH</a:t>
            </a:r>
            <a:r>
              <a:rPr lang="de-DE" altLang="de-DE" sz="1600" dirty="0">
                <a:solidFill>
                  <a:srgbClr val="000000"/>
                </a:solidFill>
                <a:latin typeface="Arial" panose="020B0604020202020204" pitchFamily="34" charset="0"/>
                <a:cs typeface="+mn-cs"/>
              </a:rPr>
              <a:t>, Beschluss </a:t>
            </a:r>
            <a:r>
              <a:rPr lang="de-DE" altLang="de-DE" sz="1600" dirty="0" smtClean="0">
                <a:solidFill>
                  <a:srgbClr val="000000"/>
                </a:solidFill>
                <a:latin typeface="Arial" panose="020B0604020202020204" pitchFamily="34" charset="0"/>
                <a:cs typeface="+mn-cs"/>
              </a:rPr>
              <a:t>v. </a:t>
            </a:r>
            <a:r>
              <a:rPr lang="de-DE" altLang="de-DE" sz="1600" dirty="0">
                <a:solidFill>
                  <a:srgbClr val="000000"/>
                </a:solidFill>
                <a:latin typeface="Arial" panose="020B0604020202020204" pitchFamily="34" charset="0"/>
                <a:cs typeface="+mn-cs"/>
              </a:rPr>
              <a:t>05. April 2006 – 5 StR 589/05 </a:t>
            </a:r>
            <a:r>
              <a:rPr lang="de-DE" altLang="de-DE" sz="1600" dirty="0" smtClean="0">
                <a:solidFill>
                  <a:srgbClr val="000000"/>
                </a:solidFill>
                <a:latin typeface="Arial" panose="020B0604020202020204" pitchFamily="34" charset="0"/>
                <a:cs typeface="+mn-cs"/>
              </a:rPr>
              <a:t>–</a:t>
            </a:r>
            <a:endParaRPr lang="en-US" altLang="de-DE" sz="1600" dirty="0" smtClean="0">
              <a:solidFill>
                <a:srgbClr val="000000"/>
              </a:solidFill>
              <a:latin typeface="Arial" panose="020B0604020202020204" pitchFamily="34" charset="0"/>
              <a:cs typeface="+mn-cs"/>
            </a:endParaRPr>
          </a:p>
          <a:p>
            <a:pPr marL="806450" lvl="1" indent="-342900" hangingPunct="0">
              <a:spcAft>
                <a:spcPts val="1413"/>
              </a:spcAft>
              <a:buSzPct val="100000"/>
              <a:buFontTx/>
              <a:buChar char="-"/>
              <a:defRPr/>
            </a:pPr>
            <a:r>
              <a:rPr lang="en-US" altLang="de-DE" sz="1600" dirty="0" err="1" smtClean="0">
                <a:solidFill>
                  <a:srgbClr val="000000"/>
                </a:solidFill>
                <a:latin typeface="Arial" panose="020B0604020202020204" pitchFamily="34" charset="0"/>
                <a:cs typeface="+mn-cs"/>
              </a:rPr>
              <a:t>ggf</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begründen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Ansprüche</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nach</a:t>
            </a:r>
            <a:r>
              <a:rPr lang="en-US" altLang="de-DE" sz="1600" dirty="0" smtClean="0">
                <a:solidFill>
                  <a:srgbClr val="000000"/>
                </a:solidFill>
                <a:latin typeface="Arial" panose="020B0604020202020204" pitchFamily="34" charset="0"/>
                <a:cs typeface="+mn-cs"/>
              </a:rPr>
              <a:t> § 475 </a:t>
            </a:r>
            <a:r>
              <a:rPr lang="en-US" altLang="de-DE" sz="1600" dirty="0" err="1" smtClean="0">
                <a:solidFill>
                  <a:srgbClr val="000000"/>
                </a:solidFill>
                <a:latin typeface="Arial" panose="020B0604020202020204" pitchFamily="34" charset="0"/>
                <a:cs typeface="+mn-cs"/>
              </a:rPr>
              <a:t>StPO</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gegenüber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Ansprüchen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nach</a:t>
            </a:r>
            <a:r>
              <a:rPr lang="en-US" altLang="de-DE" sz="1600" dirty="0" smtClean="0">
                <a:solidFill>
                  <a:srgbClr val="000000"/>
                </a:solidFill>
                <a:latin typeface="Arial" panose="020B0604020202020204" pitchFamily="34" charset="0"/>
                <a:cs typeface="+mn-cs"/>
              </a:rPr>
              <a:t> § 1 Abs. 1 IFG </a:t>
            </a:r>
            <a:r>
              <a:rPr lang="en-US" altLang="de-DE" sz="1600" dirty="0" err="1" smtClean="0">
                <a:solidFill>
                  <a:srgbClr val="000000"/>
                </a:solidFill>
                <a:latin typeface="Arial" panose="020B0604020202020204" pitchFamily="34" charset="0"/>
                <a:cs typeface="+mn-cs"/>
              </a:rPr>
              <a:t>bzw</a:t>
            </a:r>
            <a:r>
              <a:rPr lang="en-US" altLang="de-DE" sz="1600" dirty="0" smtClean="0">
                <a:solidFill>
                  <a:srgbClr val="000000"/>
                </a:solidFill>
                <a:latin typeface="Arial" panose="020B0604020202020204" pitchFamily="34" charset="0"/>
                <a:cs typeface="+mn-cs"/>
              </a:rPr>
              <a:t>. Art. 10 Abs. 1 EMRK </a:t>
            </a:r>
            <a:r>
              <a:rPr lang="en-US" altLang="de-DE" sz="1600" dirty="0" err="1" smtClean="0">
                <a:solidFill>
                  <a:srgbClr val="000000"/>
                </a:solidFill>
                <a:latin typeface="Arial" panose="020B0604020202020204" pitchFamily="34" charset="0"/>
                <a:cs typeface="+mn-cs"/>
              </a:rPr>
              <a:t>einen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eigenen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Streitgegenstand</a:t>
            </a:r>
            <a:r>
              <a:rPr lang="en-US" altLang="de-DE" sz="1600" dirty="0" smtClean="0">
                <a:solidFill>
                  <a:srgbClr val="000000"/>
                </a:solidFill>
                <a:latin typeface="Arial" panose="020B0604020202020204" pitchFamily="34" charset="0"/>
                <a:cs typeface="+mn-cs"/>
              </a:rPr>
              <a:t>?</a:t>
            </a:r>
          </a:p>
          <a:p>
            <a:pPr marL="1206500" lvl="2" indent="-342900" hangingPunct="0">
              <a:spcAft>
                <a:spcPts val="1413"/>
              </a:spcAft>
              <a:buSzPct val="100000"/>
              <a:buFont typeface="Arial" panose="020B0604020202020204" pitchFamily="34" charset="0"/>
              <a:buChar char="•"/>
              <a:defRPr/>
            </a:pPr>
            <a:r>
              <a:rPr lang="en-US" altLang="de-DE" sz="1600" dirty="0" err="1" smtClean="0">
                <a:solidFill>
                  <a:srgbClr val="000000"/>
                </a:solidFill>
                <a:latin typeface="Arial" panose="020B0604020202020204" pitchFamily="34" charset="0"/>
                <a:cs typeface="+mn-cs"/>
              </a:rPr>
              <a:t>hiervon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abhängig</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rechtswegfremde</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Entscheidung</a:t>
            </a:r>
            <a:r>
              <a:rPr lang="en-US" altLang="de-DE" sz="1600" dirty="0" smtClean="0">
                <a:solidFill>
                  <a:srgbClr val="000000"/>
                </a:solidFill>
                <a:latin typeface="Arial" panose="020B0604020202020204" pitchFamily="34" charset="0"/>
                <a:cs typeface="+mn-cs"/>
              </a:rPr>
              <a:t> der </a:t>
            </a:r>
            <a:r>
              <a:rPr lang="en-US" altLang="de-DE" sz="1600" dirty="0" err="1" smtClean="0">
                <a:solidFill>
                  <a:srgbClr val="000000"/>
                </a:solidFill>
                <a:latin typeface="Arial" panose="020B0604020202020204" pitchFamily="34" charset="0"/>
                <a:cs typeface="+mn-cs"/>
              </a:rPr>
              <a:t>Verwaltungsgerichte</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nach</a:t>
            </a:r>
            <a:r>
              <a:rPr lang="en-US" altLang="de-DE" sz="1600" dirty="0" smtClean="0">
                <a:solidFill>
                  <a:srgbClr val="000000"/>
                </a:solidFill>
                <a:latin typeface="Arial" panose="020B0604020202020204" pitchFamily="34" charset="0"/>
                <a:cs typeface="+mn-cs"/>
              </a:rPr>
              <a:t> § 17 Abs. 2 </a:t>
            </a:r>
            <a:r>
              <a:rPr lang="en-US" altLang="de-DE" sz="1600" dirty="0" err="1" smtClean="0">
                <a:solidFill>
                  <a:srgbClr val="000000"/>
                </a:solidFill>
                <a:latin typeface="Arial" panose="020B0604020202020204" pitchFamily="34" charset="0"/>
                <a:cs typeface="+mn-cs"/>
              </a:rPr>
              <a:t>Satz</a:t>
            </a:r>
            <a:r>
              <a:rPr lang="en-US" altLang="de-DE" sz="1600" dirty="0" smtClean="0">
                <a:solidFill>
                  <a:srgbClr val="000000"/>
                </a:solidFill>
                <a:latin typeface="Arial" panose="020B0604020202020204" pitchFamily="34" charset="0"/>
                <a:cs typeface="+mn-cs"/>
              </a:rPr>
              <a:t> 1 GVG </a:t>
            </a:r>
            <a:r>
              <a:rPr lang="en-US" altLang="de-DE" sz="1600" dirty="0" err="1" smtClean="0">
                <a:solidFill>
                  <a:srgbClr val="000000"/>
                </a:solidFill>
                <a:latin typeface="Arial" panose="020B0604020202020204" pitchFamily="34" charset="0"/>
                <a:cs typeface="+mn-cs"/>
              </a:rPr>
              <a:t>oder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Zuständigkeit</a:t>
            </a:r>
            <a:r>
              <a:rPr lang="en-US" altLang="de-DE" sz="1600" dirty="0" smtClean="0">
                <a:solidFill>
                  <a:srgbClr val="000000"/>
                </a:solidFill>
                <a:latin typeface="Arial" panose="020B0604020202020204" pitchFamily="34" charset="0"/>
                <a:cs typeface="+mn-cs"/>
              </a:rPr>
              <a:t> des </a:t>
            </a:r>
            <a:r>
              <a:rPr lang="en-US" altLang="de-DE" sz="1600" dirty="0" err="1" smtClean="0">
                <a:solidFill>
                  <a:srgbClr val="000000"/>
                </a:solidFill>
                <a:latin typeface="Arial" panose="020B0604020202020204" pitchFamily="34" charset="0"/>
                <a:cs typeface="+mn-cs"/>
              </a:rPr>
              <a:t>Ermittlungsrichters</a:t>
            </a:r>
            <a:r>
              <a:rPr lang="en-US" altLang="de-DE" sz="1600" dirty="0" smtClean="0">
                <a:solidFill>
                  <a:srgbClr val="000000"/>
                </a:solidFill>
                <a:latin typeface="Arial" panose="020B0604020202020204" pitchFamily="34" charset="0"/>
                <a:cs typeface="+mn-cs"/>
              </a:rPr>
              <a:t> </a:t>
            </a:r>
            <a:r>
              <a:rPr lang="de-DE" altLang="de-DE" sz="1600" dirty="0" smtClean="0">
                <a:solidFill>
                  <a:srgbClr val="000000"/>
                </a:solidFill>
                <a:latin typeface="Arial" panose="020B0604020202020204" pitchFamily="34" charset="0"/>
                <a:cs typeface="+mn-cs"/>
              </a:rPr>
              <a:t>beim </a:t>
            </a:r>
            <a:r>
              <a:rPr lang="de-DE" altLang="de-DE" sz="1600" dirty="0">
                <a:solidFill>
                  <a:srgbClr val="000000"/>
                </a:solidFill>
                <a:latin typeface="Arial" panose="020B0604020202020204" pitchFamily="34" charset="0"/>
                <a:cs typeface="+mn-cs"/>
              </a:rPr>
              <a:t>Amtsgericht (§ 162 StPO) bzw. beim Bundesgerichtshof (§ 169 StPO) </a:t>
            </a:r>
            <a:r>
              <a:rPr lang="de-DE" altLang="de-DE" sz="1600" dirty="0" smtClean="0">
                <a:solidFill>
                  <a:srgbClr val="000000"/>
                </a:solidFill>
                <a:latin typeface="Arial" panose="020B0604020202020204" pitchFamily="34" charset="0"/>
                <a:cs typeface="+mn-cs"/>
              </a:rPr>
              <a:t>nach § 478 Abs. 3 StPO?</a:t>
            </a:r>
            <a:endParaRPr lang="en-US" altLang="de-DE" sz="1600"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0"/>
              </a:spcAft>
              <a:buSzPct val="100000"/>
              <a:defRPr/>
            </a:pPr>
            <a:r>
              <a:rPr lang="en-US" altLang="de-DE" sz="1700" b="1" dirty="0" err="1" smtClean="0">
                <a:solidFill>
                  <a:srgbClr val="000000"/>
                </a:solidFill>
                <a:latin typeface="Arial" panose="020B0604020202020204" pitchFamily="34" charset="0"/>
              </a:rPr>
              <a:t>Offene</a:t>
            </a:r>
            <a:r>
              <a:rPr lang="en-US" altLang="de-DE" sz="1700" b="1" dirty="0" smtClean="0">
                <a:solidFill>
                  <a:srgbClr val="000000"/>
                </a:solidFill>
                <a:latin typeface="Arial" panose="020B0604020202020204" pitchFamily="34" charset="0"/>
              </a:rPr>
              <a:t> </a:t>
            </a:r>
            <a:r>
              <a:rPr lang="en-US" altLang="de-DE" sz="1700" b="1" dirty="0" err="1" smtClean="0">
                <a:solidFill>
                  <a:srgbClr val="000000"/>
                </a:solidFill>
                <a:latin typeface="Arial" panose="020B0604020202020204" pitchFamily="34" charset="0"/>
              </a:rPr>
              <a:t>Rechtsfragen</a:t>
            </a:r>
            <a:r>
              <a:rPr lang="en-US" altLang="de-DE" sz="1700" b="1" dirty="0" smtClean="0">
                <a:solidFill>
                  <a:srgbClr val="000000"/>
                </a:solidFill>
                <a:latin typeface="Arial" panose="020B0604020202020204" pitchFamily="34" charset="0"/>
              </a:rPr>
              <a:t> </a:t>
            </a:r>
            <a:r>
              <a:rPr lang="en-US" altLang="de-DE" sz="1600" b="1" dirty="0" err="1" smtClean="0">
                <a:solidFill>
                  <a:srgbClr val="000000"/>
                </a:solidFill>
                <a:latin typeface="Arial" panose="020B0604020202020204" pitchFamily="34" charset="0"/>
              </a:rPr>
              <a:t>im</a:t>
            </a:r>
            <a:r>
              <a:rPr lang="en-US" altLang="de-DE" sz="1600" b="1" dirty="0" smtClean="0">
                <a:solidFill>
                  <a:srgbClr val="000000"/>
                </a:solidFill>
                <a:latin typeface="Arial" panose="020B0604020202020204" pitchFamily="34" charset="0"/>
              </a:rPr>
              <a:t> </a:t>
            </a:r>
            <a:r>
              <a:rPr lang="en-US" altLang="de-DE" sz="1600" b="1" dirty="0" err="1">
                <a:solidFill>
                  <a:srgbClr val="000000"/>
                </a:solidFill>
                <a:latin typeface="Arial" panose="020B0604020202020204" pitchFamily="34" charset="0"/>
              </a:rPr>
              <a:t>Verfahren</a:t>
            </a:r>
            <a:r>
              <a:rPr lang="en-US" altLang="de-DE" sz="1600" b="1" dirty="0">
                <a:solidFill>
                  <a:srgbClr val="000000"/>
                </a:solidFill>
                <a:latin typeface="Arial" panose="020B0604020202020204" pitchFamily="34" charset="0"/>
              </a:rPr>
              <a:t> 7 </a:t>
            </a:r>
            <a:r>
              <a:rPr lang="en-US" altLang="de-DE" sz="1600" b="1" dirty="0" smtClean="0">
                <a:solidFill>
                  <a:srgbClr val="000000"/>
                </a:solidFill>
                <a:latin typeface="Arial" panose="020B0604020202020204" pitchFamily="34" charset="0"/>
              </a:rPr>
              <a:t>C </a:t>
            </a:r>
            <a:r>
              <a:rPr lang="en-US" altLang="de-DE" sz="1600" b="1" dirty="0">
                <a:solidFill>
                  <a:srgbClr val="000000"/>
                </a:solidFill>
                <a:latin typeface="Arial" panose="020B0604020202020204" pitchFamily="34" charset="0"/>
              </a:rPr>
              <a:t>23/17 </a:t>
            </a:r>
            <a:r>
              <a:rPr lang="en-US" altLang="de-DE" sz="1600" b="1" dirty="0" err="1" smtClean="0">
                <a:solidFill>
                  <a:srgbClr val="000000"/>
                </a:solidFill>
                <a:latin typeface="Arial" panose="020B0604020202020204" pitchFamily="34" charset="0"/>
              </a:rPr>
              <a:t>vor</a:t>
            </a:r>
            <a:r>
              <a:rPr lang="en-US" altLang="de-DE" sz="1600" b="1" dirty="0" smtClean="0">
                <a:solidFill>
                  <a:srgbClr val="000000"/>
                </a:solidFill>
                <a:latin typeface="Arial" panose="020B0604020202020204" pitchFamily="34" charset="0"/>
              </a:rPr>
              <a:t> </a:t>
            </a:r>
            <a:r>
              <a:rPr lang="en-US" altLang="de-DE" sz="1600" b="1" dirty="0" err="1" smtClean="0">
                <a:solidFill>
                  <a:srgbClr val="000000"/>
                </a:solidFill>
                <a:latin typeface="Arial" panose="020B0604020202020204" pitchFamily="34" charset="0"/>
              </a:rPr>
              <a:t>dem</a:t>
            </a:r>
            <a:r>
              <a:rPr lang="en-US" altLang="de-DE" sz="1600" b="1" dirty="0" smtClean="0">
                <a:solidFill>
                  <a:srgbClr val="000000"/>
                </a:solidFill>
                <a:latin typeface="Arial" panose="020B0604020202020204" pitchFamily="34" charset="0"/>
              </a:rPr>
              <a:t> </a:t>
            </a:r>
            <a:r>
              <a:rPr lang="en-US" altLang="de-DE" sz="1600" b="1" dirty="0" err="1" smtClean="0">
                <a:solidFill>
                  <a:srgbClr val="000000"/>
                </a:solidFill>
                <a:latin typeface="Arial" panose="020B0604020202020204" pitchFamily="34" charset="0"/>
              </a:rPr>
              <a:t>Bundesverwaltungsgericht</a:t>
            </a:r>
            <a:endParaRPr lang="en-US" altLang="de-DE" sz="1600" b="1" dirty="0" smtClean="0">
              <a:solidFill>
                <a:srgbClr val="000000"/>
              </a:solidFill>
              <a:latin typeface="Arial" panose="020B0604020202020204" pitchFamily="34" charset="0"/>
            </a:endParaRPr>
          </a:p>
          <a:p>
            <a:pPr algn="ctr" hangingPunct="0">
              <a:spcAft>
                <a:spcPts val="0"/>
              </a:spcAft>
              <a:buSzPct val="100000"/>
              <a:defRPr/>
            </a:pPr>
            <a:r>
              <a:rPr lang="en-US" altLang="de-DE" sz="1600" b="1" dirty="0" smtClean="0">
                <a:solidFill>
                  <a:srgbClr val="000000"/>
                </a:solidFill>
                <a:latin typeface="Arial" panose="020B0604020202020204" pitchFamily="34" charset="0"/>
              </a:rPr>
              <a:t>(</a:t>
            </a:r>
            <a:r>
              <a:rPr lang="en-US" altLang="de-DE" sz="1600" b="1" dirty="0">
                <a:solidFill>
                  <a:srgbClr val="000000"/>
                </a:solidFill>
                <a:latin typeface="Arial" panose="020B0604020202020204" pitchFamily="34" charset="0"/>
              </a:rPr>
              <a:t>DGIF ./. GBA; Revision </a:t>
            </a:r>
            <a:r>
              <a:rPr lang="en-US" altLang="de-DE" sz="1600" b="1" dirty="0" err="1">
                <a:solidFill>
                  <a:srgbClr val="000000"/>
                </a:solidFill>
                <a:latin typeface="Arial" panose="020B0604020202020204" pitchFamily="34" charset="0"/>
              </a:rPr>
              <a:t>gegen</a:t>
            </a:r>
            <a:r>
              <a:rPr lang="en-US" altLang="de-DE" sz="1600" b="1" dirty="0">
                <a:solidFill>
                  <a:srgbClr val="000000"/>
                </a:solidFill>
                <a:latin typeface="Arial" panose="020B0604020202020204" pitchFamily="34" charset="0"/>
              </a:rPr>
              <a:t> VGH </a:t>
            </a:r>
            <a:r>
              <a:rPr lang="en-US" altLang="de-DE" sz="1600" b="1" dirty="0" smtClean="0">
                <a:solidFill>
                  <a:srgbClr val="000000"/>
                </a:solidFill>
                <a:latin typeface="Arial" panose="020B0604020202020204" pitchFamily="34" charset="0"/>
              </a:rPr>
              <a:t>Baden-Württemberg)</a:t>
            </a:r>
            <a:endParaRPr lang="en-US" altLang="de-DE" sz="1700" b="1" dirty="0" smtClean="0">
              <a:solidFill>
                <a:srgbClr val="000000"/>
              </a:solidFill>
              <a:latin typeface="Arial" panose="020B0604020202020204" pitchFamily="34" charset="0"/>
            </a:endParaRPr>
          </a:p>
          <a:p>
            <a:pPr algn="ctr" hangingPunct="0">
              <a:spcAft>
                <a:spcPts val="1413"/>
              </a:spcAft>
              <a:buSzPct val="100000"/>
              <a:defRPr/>
            </a:pPr>
            <a:endParaRPr lang="en-US" altLang="de-DE" sz="2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88852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4" end="4"/>
                                            </p:txEl>
                                          </p:spTgt>
                                        </p:tgtEl>
                                        <p:attrNameLst>
                                          <p:attrName>style.visibility</p:attrName>
                                        </p:attrNameLst>
                                      </p:cBhvr>
                                      <p:to>
                                        <p:strVal val="visible"/>
                                      </p:to>
                                    </p:set>
                                    <p:animEffect transition="in" filter="fade">
                                      <p:cBhvr>
                                        <p:cTn id="7" dur="500"/>
                                        <p:tgtEl>
                                          <p:spTgt spid="1536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5" end="5"/>
                                            </p:txEl>
                                          </p:spTgt>
                                        </p:tgtEl>
                                        <p:attrNameLst>
                                          <p:attrName>style.visibility</p:attrName>
                                        </p:attrNameLst>
                                      </p:cBhvr>
                                      <p:to>
                                        <p:strVal val="visible"/>
                                      </p:to>
                                    </p:set>
                                    <p:animEffect transition="in" filter="fade">
                                      <p:cBhvr>
                                        <p:cTn id="12" dur="500"/>
                                        <p:tgtEl>
                                          <p:spTgt spid="1536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6" end="6"/>
                                            </p:txEl>
                                          </p:spTgt>
                                        </p:tgtEl>
                                        <p:attrNameLst>
                                          <p:attrName>style.visibility</p:attrName>
                                        </p:attrNameLst>
                                      </p:cBhvr>
                                      <p:to>
                                        <p:strVal val="visible"/>
                                      </p:to>
                                    </p:set>
                                    <p:animEffect transition="in" filter="fade">
                                      <p:cBhvr>
                                        <p:cTn id="17" dur="500"/>
                                        <p:tgtEl>
                                          <p:spTgt spid="1536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7" end="7"/>
                                            </p:txEl>
                                          </p:spTgt>
                                        </p:tgtEl>
                                        <p:attrNameLst>
                                          <p:attrName>style.visibility</p:attrName>
                                        </p:attrNameLst>
                                      </p:cBhvr>
                                      <p:to>
                                        <p:strVal val="visible"/>
                                      </p:to>
                                    </p:set>
                                    <p:animEffect transition="in" filter="fade">
                                      <p:cBhvr>
                                        <p:cTn id="22" dur="500"/>
                                        <p:tgtEl>
                                          <p:spTgt spid="1536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3">
                                            <p:txEl>
                                              <p:pRg st="8" end="8"/>
                                            </p:txEl>
                                          </p:spTgt>
                                        </p:tgtEl>
                                        <p:attrNameLst>
                                          <p:attrName>style.visibility</p:attrName>
                                        </p:attrNameLst>
                                      </p:cBhvr>
                                      <p:to>
                                        <p:strVal val="visible"/>
                                      </p:to>
                                    </p:set>
                                    <p:animEffect transition="in" filter="fade">
                                      <p:cBhvr>
                                        <p:cTn id="27" dur="500"/>
                                        <p:tgtEl>
                                          <p:spTgt spid="1536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63">
                                            <p:txEl>
                                              <p:pRg st="9" end="9"/>
                                            </p:txEl>
                                          </p:spTgt>
                                        </p:tgtEl>
                                        <p:attrNameLst>
                                          <p:attrName>style.visibility</p:attrName>
                                        </p:attrNameLst>
                                      </p:cBhvr>
                                      <p:to>
                                        <p:strVal val="visible"/>
                                      </p:to>
                                    </p:set>
                                    <p:animEffect transition="in" filter="fade">
                                      <p:cBhvr>
                                        <p:cTn id="32" dur="5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046163"/>
            <a:ext cx="9145586" cy="5905500"/>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en-US" altLang="de-DE" sz="2000" dirty="0" smtClean="0">
              <a:solidFill>
                <a:srgbClr val="000000"/>
              </a:solidFill>
              <a:latin typeface="Arial" panose="020B0604020202020204" pitchFamily="34" charset="0"/>
              <a:cs typeface="+mn-cs"/>
            </a:endParaRPr>
          </a:p>
          <a:p>
            <a:pPr hangingPunct="0">
              <a:spcAft>
                <a:spcPts val="1413"/>
              </a:spcAft>
              <a:buSzPct val="100000"/>
              <a:defRPr/>
            </a:pPr>
            <a:endParaRPr lang="en-US" altLang="de-DE" sz="2000" dirty="0">
              <a:solidFill>
                <a:srgbClr val="000000"/>
              </a:solidFill>
              <a:latin typeface="Arial" panose="020B0604020202020204" pitchFamily="34" charset="0"/>
              <a:cs typeface="+mn-cs"/>
            </a:endParaRPr>
          </a:p>
          <a:p>
            <a:pPr algn="ctr" hangingPunct="0">
              <a:spcAft>
                <a:spcPts val="1413"/>
              </a:spcAft>
              <a:buSzPct val="100000"/>
              <a:defRPr/>
            </a:pPr>
            <a:r>
              <a:rPr lang="en-US" altLang="de-DE" sz="2000" dirty="0" err="1" smtClean="0">
                <a:solidFill>
                  <a:srgbClr val="000000"/>
                </a:solidFill>
                <a:latin typeface="Arial" panose="020B0604020202020204" pitchFamily="34" charset="0"/>
                <a:cs typeface="+mn-cs"/>
              </a:rPr>
              <a:t>Begründet</a:t>
            </a:r>
            <a:r>
              <a:rPr lang="en-US" altLang="de-DE" sz="2000" dirty="0" smtClean="0">
                <a:solidFill>
                  <a:srgbClr val="000000"/>
                </a:solidFill>
                <a:latin typeface="Arial" panose="020B0604020202020204" pitchFamily="34" charset="0"/>
                <a:cs typeface="+mn-cs"/>
              </a:rPr>
              <a:t> Art. 10 EMRK </a:t>
            </a:r>
            <a:r>
              <a:rPr lang="en-US" altLang="de-DE" sz="2000" dirty="0" err="1" smtClean="0">
                <a:solidFill>
                  <a:srgbClr val="000000"/>
                </a:solidFill>
                <a:latin typeface="Arial" panose="020B0604020202020204" pitchFamily="34" charset="0"/>
                <a:cs typeface="+mn-cs"/>
              </a:rPr>
              <a:t>ggf</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einen</a:t>
            </a:r>
            <a:r>
              <a:rPr lang="en-US" altLang="de-DE" sz="2000" dirty="0" smtClean="0">
                <a:solidFill>
                  <a:srgbClr val="000000"/>
                </a:solidFill>
                <a:latin typeface="Arial" panose="020B0604020202020204" pitchFamily="34" charset="0"/>
                <a:cs typeface="+mn-cs"/>
              </a:rPr>
              <a:t> Anspruch auf </a:t>
            </a:r>
            <a:r>
              <a:rPr lang="en-US" altLang="de-DE" sz="2000" dirty="0" err="1" smtClean="0">
                <a:solidFill>
                  <a:srgbClr val="000000"/>
                </a:solidFill>
                <a:latin typeface="Arial" panose="020B0604020202020204" pitchFamily="34" charset="0"/>
                <a:cs typeface="+mn-cs"/>
              </a:rPr>
              <a:t>Informationszugang</a:t>
            </a:r>
            <a:r>
              <a:rPr lang="en-US" altLang="de-DE" sz="2000" dirty="0" smtClean="0">
                <a:solidFill>
                  <a:srgbClr val="000000"/>
                </a:solidFill>
                <a:latin typeface="Arial" panose="020B0604020202020204" pitchFamily="34" charset="0"/>
                <a:cs typeface="+mn-cs"/>
              </a:rPr>
              <a:t>?</a:t>
            </a:r>
          </a:p>
          <a:p>
            <a:pPr marL="804863" indent="-342900" hangingPunct="0">
              <a:spcAft>
                <a:spcPts val="1413"/>
              </a:spcAft>
              <a:buSzPct val="100000"/>
              <a:buFontTx/>
              <a:buChar char="-"/>
              <a:defRPr/>
            </a:pPr>
            <a:r>
              <a:rPr lang="en-US" altLang="de-DE" sz="1600" dirty="0" err="1" smtClean="0">
                <a:solidFill>
                  <a:srgbClr val="000000"/>
                </a:solidFill>
                <a:latin typeface="Arial" panose="020B0604020202020204" pitchFamily="34" charset="0"/>
                <a:cs typeface="+mn-cs"/>
              </a:rPr>
              <a:t>Folgt</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dieser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Anspruch</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unmittelbar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aus</a:t>
            </a:r>
            <a:r>
              <a:rPr lang="en-US" altLang="de-DE" sz="1600" dirty="0" smtClean="0">
                <a:solidFill>
                  <a:srgbClr val="000000"/>
                </a:solidFill>
                <a:latin typeface="Arial" panose="020B0604020202020204" pitchFamily="34" charset="0"/>
                <a:cs typeface="+mn-cs"/>
              </a:rPr>
              <a:t> Art. 10 EMRK (</a:t>
            </a:r>
            <a:r>
              <a:rPr lang="en-US" altLang="de-DE" sz="1600" dirty="0" err="1" smtClean="0">
                <a:solidFill>
                  <a:srgbClr val="000000"/>
                </a:solidFill>
                <a:latin typeface="Arial" panose="020B0604020202020204" pitchFamily="34" charset="0"/>
                <a:cs typeface="+mn-cs"/>
              </a:rPr>
              <a:t>als</a:t>
            </a:r>
            <a:r>
              <a:rPr lang="en-US" altLang="de-DE" sz="1600" dirty="0" smtClean="0">
                <a:solidFill>
                  <a:srgbClr val="000000"/>
                </a:solidFill>
                <a:latin typeface="Arial" panose="020B0604020202020204" pitchFamily="34" charset="0"/>
                <a:cs typeface="+mn-cs"/>
              </a:rPr>
              <a:t> Norm </a:t>
            </a:r>
            <a:r>
              <a:rPr lang="en-US" altLang="de-DE" sz="1600" dirty="0" err="1" smtClean="0">
                <a:solidFill>
                  <a:srgbClr val="000000"/>
                </a:solidFill>
                <a:latin typeface="Arial" panose="020B0604020202020204" pitchFamily="34" charset="0"/>
                <a:cs typeface="+mn-cs"/>
              </a:rPr>
              <a:t>im</a:t>
            </a:r>
            <a:r>
              <a:rPr lang="en-US" altLang="de-DE" sz="1600" dirty="0" smtClean="0">
                <a:solidFill>
                  <a:srgbClr val="000000"/>
                </a:solidFill>
                <a:latin typeface="Arial" panose="020B0604020202020204" pitchFamily="34" charset="0"/>
                <a:cs typeface="+mn-cs"/>
              </a:rPr>
              <a:t> Rang </a:t>
            </a:r>
            <a:r>
              <a:rPr lang="en-US" altLang="de-DE" sz="1600" dirty="0" err="1" smtClean="0">
                <a:solidFill>
                  <a:srgbClr val="000000"/>
                </a:solidFill>
                <a:latin typeface="Arial" panose="020B0604020202020204" pitchFamily="34" charset="0"/>
                <a:cs typeface="+mn-cs"/>
              </a:rPr>
              <a:t>eines</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Bundesgesetzes</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aus</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einer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völkerrechtsfreundlichen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Auslegung</a:t>
            </a:r>
            <a:r>
              <a:rPr lang="en-US" altLang="de-DE" sz="1600" dirty="0" smtClean="0">
                <a:solidFill>
                  <a:srgbClr val="000000"/>
                </a:solidFill>
                <a:latin typeface="Arial" panose="020B0604020202020204" pitchFamily="34" charset="0"/>
                <a:cs typeface="+mn-cs"/>
              </a:rPr>
              <a:t> des Art. 5 Abs. 1 </a:t>
            </a:r>
            <a:r>
              <a:rPr lang="en-US" altLang="de-DE" sz="1600" dirty="0" err="1" smtClean="0">
                <a:solidFill>
                  <a:srgbClr val="000000"/>
                </a:solidFill>
                <a:latin typeface="Arial" panose="020B0604020202020204" pitchFamily="34" charset="0"/>
                <a:cs typeface="+mn-cs"/>
              </a:rPr>
              <a:t>Satz</a:t>
            </a:r>
            <a:r>
              <a:rPr lang="en-US" altLang="de-DE" sz="1600" dirty="0" smtClean="0">
                <a:solidFill>
                  <a:srgbClr val="000000"/>
                </a:solidFill>
                <a:latin typeface="Arial" panose="020B0604020202020204" pitchFamily="34" charset="0"/>
                <a:cs typeface="+mn-cs"/>
              </a:rPr>
              <a:t> 2 GG (</a:t>
            </a:r>
            <a:r>
              <a:rPr lang="en-US" altLang="de-DE" sz="1600" dirty="0" err="1" smtClean="0">
                <a:solidFill>
                  <a:srgbClr val="000000"/>
                </a:solidFill>
                <a:latin typeface="Arial" panose="020B0604020202020204" pitchFamily="34" charset="0"/>
                <a:cs typeface="+mn-cs"/>
              </a:rPr>
              <a:t>Pressefreiheit</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oder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einer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völkerrechtskonformen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Auslegung</a:t>
            </a:r>
            <a:r>
              <a:rPr lang="en-US" altLang="de-DE" sz="1600" dirty="0" smtClean="0">
                <a:solidFill>
                  <a:srgbClr val="000000"/>
                </a:solidFill>
                <a:latin typeface="Arial" panose="020B0604020202020204" pitchFamily="34" charset="0"/>
                <a:cs typeface="+mn-cs"/>
              </a:rPr>
              <a:t> des IFG / des § 475 </a:t>
            </a:r>
            <a:r>
              <a:rPr lang="en-US" altLang="de-DE" sz="1600" dirty="0" err="1" smtClean="0">
                <a:solidFill>
                  <a:srgbClr val="000000"/>
                </a:solidFill>
                <a:latin typeface="Arial" panose="020B0604020202020204" pitchFamily="34" charset="0"/>
                <a:cs typeface="+mn-cs"/>
              </a:rPr>
              <a:t>StPO</a:t>
            </a:r>
            <a:r>
              <a:rPr lang="en-US" altLang="de-DE" sz="1600" dirty="0" smtClean="0">
                <a:solidFill>
                  <a:srgbClr val="000000"/>
                </a:solidFill>
                <a:latin typeface="Arial" panose="020B0604020202020204" pitchFamily="34" charset="0"/>
                <a:cs typeface="+mn-cs"/>
              </a:rPr>
              <a:t>?</a:t>
            </a:r>
          </a:p>
          <a:p>
            <a:pPr marL="1547813" lvl="1" indent="-342900" hangingPunct="0">
              <a:spcAft>
                <a:spcPts val="0"/>
              </a:spcAft>
              <a:buSzPct val="100000"/>
              <a:buFont typeface="Arial" panose="020B0604020202020204" pitchFamily="34" charset="0"/>
              <a:buChar char="•"/>
              <a:defRPr/>
            </a:pPr>
            <a:r>
              <a:rPr lang="en-US" altLang="de-DE" sz="1600" dirty="0" err="1" smtClean="0">
                <a:solidFill>
                  <a:srgbClr val="000000"/>
                </a:solidFill>
                <a:latin typeface="Arial" panose="020B0604020202020204" pitchFamily="34" charset="0"/>
                <a:cs typeface="+mn-cs"/>
              </a:rPr>
              <a:t>hiervon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ggf</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abhängig</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Verwaltungsrechtsweg</a:t>
            </a:r>
            <a:r>
              <a:rPr lang="en-US" altLang="de-DE" sz="1600" dirty="0">
                <a:solidFill>
                  <a:srgbClr val="000000"/>
                </a:solidFill>
                <a:latin typeface="Arial" panose="020B0604020202020204" pitchFamily="34" charset="0"/>
                <a:cs typeface="+mn-cs"/>
              </a:rPr>
              <a:t> </a:t>
            </a:r>
            <a:r>
              <a:rPr lang="en-US" altLang="de-DE" sz="1600" dirty="0" smtClean="0">
                <a:solidFill>
                  <a:srgbClr val="000000"/>
                </a:solidFill>
                <a:latin typeface="Arial" panose="020B0604020202020204" pitchFamily="34" charset="0"/>
                <a:cs typeface="+mn-cs"/>
              </a:rPr>
              <a:t>(§ 40 Abs. 1 </a:t>
            </a:r>
            <a:r>
              <a:rPr lang="en-US" altLang="de-DE" sz="1600" dirty="0" err="1" smtClean="0">
                <a:solidFill>
                  <a:srgbClr val="000000"/>
                </a:solidFill>
                <a:latin typeface="Arial" panose="020B0604020202020204" pitchFamily="34" charset="0"/>
                <a:cs typeface="+mn-cs"/>
              </a:rPr>
              <a:t>Satz</a:t>
            </a:r>
            <a:r>
              <a:rPr lang="en-US" altLang="de-DE" sz="1600" dirty="0" smtClean="0">
                <a:solidFill>
                  <a:srgbClr val="000000"/>
                </a:solidFill>
                <a:latin typeface="Arial" panose="020B0604020202020204" pitchFamily="34" charset="0"/>
                <a:cs typeface="+mn-cs"/>
              </a:rPr>
              <a:t> 1 </a:t>
            </a:r>
            <a:r>
              <a:rPr lang="en-US" altLang="de-DE" sz="1600" dirty="0" err="1" smtClean="0">
                <a:solidFill>
                  <a:srgbClr val="000000"/>
                </a:solidFill>
                <a:latin typeface="Arial" panose="020B0604020202020204" pitchFamily="34" charset="0"/>
                <a:cs typeface="+mn-cs"/>
              </a:rPr>
              <a:t>VwGO</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Antrag</a:t>
            </a:r>
            <a:r>
              <a:rPr lang="en-US" altLang="de-DE" sz="1600" dirty="0" smtClean="0">
                <a:solidFill>
                  <a:srgbClr val="000000"/>
                </a:solidFill>
                <a:latin typeface="Arial" panose="020B0604020202020204" pitchFamily="34" charset="0"/>
                <a:cs typeface="+mn-cs"/>
              </a:rPr>
              <a:t> auf </a:t>
            </a:r>
            <a:r>
              <a:rPr lang="en-US" altLang="de-DE" sz="1600" dirty="0" err="1" smtClean="0">
                <a:solidFill>
                  <a:srgbClr val="000000"/>
                </a:solidFill>
                <a:latin typeface="Arial" panose="020B0604020202020204" pitchFamily="34" charset="0"/>
                <a:cs typeface="+mn-cs"/>
              </a:rPr>
              <a:t>gerichtliche</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Entscheidung</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durch</a:t>
            </a:r>
            <a:r>
              <a:rPr lang="en-US" altLang="de-DE" sz="1600" dirty="0" smtClean="0">
                <a:solidFill>
                  <a:srgbClr val="000000"/>
                </a:solidFill>
                <a:latin typeface="Arial" panose="020B0604020202020204" pitchFamily="34" charset="0"/>
                <a:cs typeface="+mn-cs"/>
              </a:rPr>
              <a:t> den </a:t>
            </a:r>
            <a:r>
              <a:rPr lang="en-US" altLang="de-DE" sz="1600" dirty="0" err="1" smtClean="0">
                <a:solidFill>
                  <a:srgbClr val="000000"/>
                </a:solidFill>
                <a:latin typeface="Arial" panose="020B0604020202020204" pitchFamily="34" charset="0"/>
                <a:cs typeface="+mn-cs"/>
              </a:rPr>
              <a:t>Ermittlungsrichter</a:t>
            </a:r>
            <a:r>
              <a:rPr lang="en-US" altLang="de-DE" sz="1600" dirty="0" smtClean="0">
                <a:solidFill>
                  <a:srgbClr val="000000"/>
                </a:solidFill>
                <a:latin typeface="Arial" panose="020B0604020202020204" pitchFamily="34" charset="0"/>
                <a:cs typeface="+mn-cs"/>
              </a:rPr>
              <a:t> (§ 478 Abs. 3 </a:t>
            </a:r>
            <a:r>
              <a:rPr lang="en-US" altLang="de-DE" sz="1600" dirty="0" err="1" smtClean="0">
                <a:solidFill>
                  <a:srgbClr val="000000"/>
                </a:solidFill>
                <a:latin typeface="Arial" panose="020B0604020202020204" pitchFamily="34" charset="0"/>
                <a:cs typeface="+mn-cs"/>
              </a:rPr>
              <a:t>StPO</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oder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durch</a:t>
            </a:r>
            <a:r>
              <a:rPr lang="en-US" altLang="de-DE" sz="1600" dirty="0" smtClean="0">
                <a:solidFill>
                  <a:srgbClr val="000000"/>
                </a:solidFill>
                <a:latin typeface="Arial" panose="020B0604020202020204" pitchFamily="34" charset="0"/>
                <a:cs typeface="+mn-cs"/>
              </a:rPr>
              <a:t> das OLG (Art. 25 EGGVG)</a:t>
            </a:r>
          </a:p>
          <a:p>
            <a:pPr marL="1547813" lvl="1" indent="-342900" hangingPunct="0">
              <a:spcAft>
                <a:spcPts val="1200"/>
              </a:spcAft>
              <a:buSzPct val="100000"/>
              <a:buFont typeface="Arial" panose="020B0604020202020204" pitchFamily="34" charset="0"/>
              <a:buChar char="•"/>
              <a:defRPr/>
            </a:pPr>
            <a:r>
              <a:rPr lang="en-US" altLang="de-DE" sz="1600" dirty="0" err="1" smtClean="0">
                <a:solidFill>
                  <a:srgbClr val="000000"/>
                </a:solidFill>
                <a:latin typeface="Arial" panose="020B0604020202020204" pitchFamily="34" charset="0"/>
                <a:cs typeface="+mn-cs"/>
              </a:rPr>
              <a:t>aber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wg</a:t>
            </a:r>
            <a:r>
              <a:rPr lang="en-US" altLang="de-DE" sz="1600" dirty="0" smtClean="0">
                <a:solidFill>
                  <a:srgbClr val="000000"/>
                </a:solidFill>
                <a:latin typeface="Arial" panose="020B0604020202020204" pitchFamily="34" charset="0"/>
                <a:cs typeface="+mn-cs"/>
              </a:rPr>
              <a:t>. § 17a Abs. 5 GVG </a:t>
            </a:r>
            <a:r>
              <a:rPr lang="en-US" altLang="de-DE" sz="1600" dirty="0" err="1" smtClean="0">
                <a:solidFill>
                  <a:srgbClr val="000000"/>
                </a:solidFill>
                <a:latin typeface="Arial" panose="020B0604020202020204" pitchFamily="34" charset="0"/>
                <a:cs typeface="+mn-cs"/>
              </a:rPr>
              <a:t>im</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Revisionsverfahren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nicht</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direkt</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entscheidbar</a:t>
            </a:r>
            <a:endParaRPr lang="en-US" altLang="de-DE" sz="1600" dirty="0">
              <a:solidFill>
                <a:srgbClr val="000000"/>
              </a:solidFill>
              <a:latin typeface="Arial" panose="020B0604020202020204" pitchFamily="34" charset="0"/>
              <a:cs typeface="+mn-cs"/>
            </a:endParaRPr>
          </a:p>
          <a:p>
            <a:pPr marL="804863" indent="-342900" hangingPunct="0">
              <a:spcAft>
                <a:spcPts val="1413"/>
              </a:spcAft>
              <a:buSzPct val="100000"/>
              <a:buFontTx/>
              <a:buChar char="-"/>
              <a:defRPr/>
            </a:pPr>
            <a:r>
              <a:rPr lang="en-US" altLang="de-DE" sz="1600" dirty="0" err="1" smtClean="0">
                <a:solidFill>
                  <a:srgbClr val="000000"/>
                </a:solidFill>
                <a:latin typeface="Arial" panose="020B0604020202020204" pitchFamily="34" charset="0"/>
                <a:cs typeface="+mn-cs"/>
              </a:rPr>
              <a:t>Ist</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dieser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Anspruch</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nachrangig</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zu</a:t>
            </a:r>
            <a:r>
              <a:rPr lang="en-US" altLang="de-DE" sz="1600" dirty="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einem</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möglichen</a:t>
            </a:r>
            <a:r>
              <a:rPr lang="en-US" altLang="de-DE" sz="1600" dirty="0" smtClean="0">
                <a:solidFill>
                  <a:srgbClr val="000000"/>
                </a:solidFill>
                <a:latin typeface="Arial" panose="020B0604020202020204" pitchFamily="34" charset="0"/>
                <a:cs typeface="+mn-cs"/>
              </a:rPr>
              <a:t>) Anspruch </a:t>
            </a:r>
            <a:r>
              <a:rPr lang="en-US" altLang="de-DE" sz="1600" dirty="0" err="1" smtClean="0">
                <a:solidFill>
                  <a:srgbClr val="000000"/>
                </a:solidFill>
                <a:latin typeface="Arial" panose="020B0604020202020204" pitchFamily="34" charset="0"/>
                <a:cs typeface="+mn-cs"/>
              </a:rPr>
              <a:t>nach</a:t>
            </a:r>
            <a:r>
              <a:rPr lang="en-US" altLang="de-DE" sz="1600" dirty="0" smtClean="0">
                <a:solidFill>
                  <a:srgbClr val="000000"/>
                </a:solidFill>
                <a:latin typeface="Arial" panose="020B0604020202020204" pitchFamily="34" charset="0"/>
                <a:cs typeface="+mn-cs"/>
              </a:rPr>
              <a:t> § 475 Abs. 1 </a:t>
            </a:r>
            <a:r>
              <a:rPr lang="en-US" altLang="de-DE" sz="1600" dirty="0" err="1" smtClean="0">
                <a:solidFill>
                  <a:srgbClr val="000000"/>
                </a:solidFill>
                <a:latin typeface="Arial" panose="020B0604020202020204" pitchFamily="34" charset="0"/>
                <a:cs typeface="+mn-cs"/>
              </a:rPr>
              <a:t>StPO</a:t>
            </a:r>
            <a:r>
              <a:rPr lang="en-US" altLang="de-DE" sz="1600" dirty="0" smtClean="0">
                <a:solidFill>
                  <a:srgbClr val="000000"/>
                </a:solidFill>
                <a:latin typeface="Arial" panose="020B0604020202020204" pitchFamily="34" charset="0"/>
                <a:cs typeface="+mn-cs"/>
              </a:rPr>
              <a:t>?</a:t>
            </a:r>
            <a:endParaRPr lang="en-US" altLang="de-DE" sz="1600" dirty="0">
              <a:solidFill>
                <a:srgbClr val="000000"/>
              </a:solidFill>
              <a:latin typeface="Arial" panose="020B0604020202020204" pitchFamily="34" charset="0"/>
              <a:cs typeface="+mn-cs"/>
            </a:endParaRPr>
          </a:p>
          <a:p>
            <a:pPr marL="804863" indent="-342900" hangingPunct="0">
              <a:spcAft>
                <a:spcPts val="1413"/>
              </a:spcAft>
              <a:buSzPct val="100000"/>
              <a:buFontTx/>
              <a:buChar char="-"/>
              <a:defRPr/>
            </a:pPr>
            <a:r>
              <a:rPr lang="en-US" altLang="de-DE" sz="1600" dirty="0" err="1" smtClean="0">
                <a:solidFill>
                  <a:srgbClr val="000000"/>
                </a:solidFill>
                <a:latin typeface="Arial" panose="020B0604020202020204" pitchFamily="34" charset="0"/>
                <a:cs typeface="+mn-cs"/>
              </a:rPr>
              <a:t>Ist</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dieser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Anspruch</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nachrangig</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zu</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Ansprüchen</a:t>
            </a:r>
            <a:r>
              <a:rPr lang="en-US" altLang="de-DE" sz="1600" dirty="0" smtClean="0">
                <a:solidFill>
                  <a:srgbClr val="000000"/>
                </a:solidFill>
                <a:latin typeface="Arial" panose="020B0604020202020204" pitchFamily="34" charset="0"/>
                <a:cs typeface="+mn-cs"/>
              </a:rPr>
              <a:t> gg. </a:t>
            </a:r>
            <a:r>
              <a:rPr lang="en-US" altLang="de-DE" sz="1600" dirty="0" err="1" smtClean="0">
                <a:solidFill>
                  <a:srgbClr val="000000"/>
                </a:solidFill>
                <a:latin typeface="Arial" panose="020B0604020202020204" pitchFamily="34" charset="0"/>
                <a:cs typeface="+mn-cs"/>
              </a:rPr>
              <a:t>andere</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Behörden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z.B</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gegen</a:t>
            </a:r>
            <a:r>
              <a:rPr lang="en-US" altLang="de-DE" sz="1600" dirty="0" smtClean="0">
                <a:solidFill>
                  <a:srgbClr val="000000"/>
                </a:solidFill>
                <a:latin typeface="Arial" panose="020B0604020202020204" pitchFamily="34" charset="0"/>
                <a:cs typeface="+mn-cs"/>
              </a:rPr>
              <a:t> das BMJV?</a:t>
            </a:r>
            <a:endParaRPr lang="en-US" altLang="de-DE" sz="1600" dirty="0">
              <a:solidFill>
                <a:srgbClr val="000000"/>
              </a:solidFill>
              <a:latin typeface="Arial" panose="020B0604020202020204" pitchFamily="34" charset="0"/>
              <a:cs typeface="+mn-cs"/>
            </a:endParaRPr>
          </a:p>
          <a:p>
            <a:pPr marL="804863" indent="-342900" hangingPunct="0">
              <a:spcAft>
                <a:spcPts val="1413"/>
              </a:spcAft>
              <a:buSzPct val="100000"/>
              <a:buFontTx/>
              <a:buChar char="-"/>
              <a:defRPr/>
            </a:pPr>
            <a:r>
              <a:rPr lang="en-US" altLang="de-DE" sz="1600" dirty="0" err="1" smtClean="0">
                <a:solidFill>
                  <a:srgbClr val="000000"/>
                </a:solidFill>
                <a:latin typeface="Arial" panose="020B0604020202020204" pitchFamily="34" charset="0"/>
                <a:cs typeface="+mn-cs"/>
              </a:rPr>
              <a:t>Ist</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dieser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Anspruch</a:t>
            </a:r>
            <a:r>
              <a:rPr lang="en-US" altLang="de-DE" sz="1600" dirty="0" smtClean="0">
                <a:solidFill>
                  <a:srgbClr val="000000"/>
                </a:solidFill>
                <a:latin typeface="Arial" panose="020B0604020202020204" pitchFamily="34" charset="0"/>
                <a:cs typeface="+mn-cs"/>
              </a:rPr>
              <a:t> auf </a:t>
            </a:r>
            <a:r>
              <a:rPr lang="en-US" altLang="de-DE" sz="1600" dirty="0" err="1" smtClean="0">
                <a:solidFill>
                  <a:srgbClr val="000000"/>
                </a:solidFill>
                <a:latin typeface="Arial" panose="020B0604020202020204" pitchFamily="34" charset="0"/>
                <a:cs typeface="+mn-cs"/>
              </a:rPr>
              <a:t>Auskunft</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oder</a:t>
            </a:r>
            <a:r>
              <a:rPr lang="en-US" altLang="de-DE" sz="1600" dirty="0" smtClean="0">
                <a:solidFill>
                  <a:srgbClr val="000000"/>
                </a:solidFill>
                <a:latin typeface="Arial" panose="020B0604020202020204" pitchFamily="34" charset="0"/>
                <a:cs typeface="+mn-cs"/>
              </a:rPr>
              <a:t> auf </a:t>
            </a:r>
            <a:r>
              <a:rPr lang="en-US" altLang="de-DE" sz="1600" dirty="0" err="1" smtClean="0">
                <a:solidFill>
                  <a:srgbClr val="000000"/>
                </a:solidFill>
                <a:latin typeface="Arial" panose="020B0604020202020204" pitchFamily="34" charset="0"/>
                <a:cs typeface="+mn-cs"/>
              </a:rPr>
              <a:t>Akteneinsicht</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gerichtet</a:t>
            </a:r>
            <a:r>
              <a:rPr lang="en-US" altLang="de-DE" sz="1600" dirty="0" smtClean="0">
                <a:solidFill>
                  <a:srgbClr val="000000"/>
                </a:solidFill>
                <a:latin typeface="Arial" panose="020B0604020202020204" pitchFamily="34" charset="0"/>
                <a:cs typeface="+mn-cs"/>
              </a:rPr>
              <a:t>?</a:t>
            </a:r>
          </a:p>
          <a:p>
            <a:pPr marL="804863" indent="-342900" hangingPunct="0">
              <a:spcAft>
                <a:spcPts val="1413"/>
              </a:spcAft>
              <a:buSzPct val="100000"/>
              <a:buFontTx/>
              <a:buChar char="-"/>
              <a:defRPr/>
            </a:pPr>
            <a:r>
              <a:rPr lang="en-US" altLang="de-DE" sz="1600" dirty="0" err="1" smtClean="0">
                <a:solidFill>
                  <a:srgbClr val="000000"/>
                </a:solidFill>
                <a:latin typeface="Arial" panose="020B0604020202020204" pitchFamily="34" charset="0"/>
                <a:cs typeface="+mn-cs"/>
              </a:rPr>
              <a:t>ggf</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welche</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Versagungsgründe</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sind</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denkbar</a:t>
            </a:r>
            <a:r>
              <a:rPr lang="en-US" altLang="de-DE" sz="1600" dirty="0" smtClean="0">
                <a:solidFill>
                  <a:srgbClr val="000000"/>
                </a:solidFill>
                <a:latin typeface="Arial" panose="020B0604020202020204" pitchFamily="34" charset="0"/>
                <a:cs typeface="+mn-cs"/>
              </a:rPr>
              <a:t>?</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0"/>
              </a:spcAft>
              <a:buSzPct val="100000"/>
              <a:defRPr/>
            </a:pPr>
            <a:r>
              <a:rPr lang="en-US" altLang="de-DE" sz="1700" b="1" dirty="0" err="1" smtClean="0">
                <a:solidFill>
                  <a:srgbClr val="000000"/>
                </a:solidFill>
                <a:latin typeface="Arial" panose="020B0604020202020204" pitchFamily="34" charset="0"/>
              </a:rPr>
              <a:t>Offene</a:t>
            </a:r>
            <a:r>
              <a:rPr lang="en-US" altLang="de-DE" sz="1700" b="1" dirty="0" smtClean="0">
                <a:solidFill>
                  <a:srgbClr val="000000"/>
                </a:solidFill>
                <a:latin typeface="Arial" panose="020B0604020202020204" pitchFamily="34" charset="0"/>
              </a:rPr>
              <a:t> </a:t>
            </a:r>
            <a:r>
              <a:rPr lang="en-US" altLang="de-DE" sz="1700" b="1" dirty="0" err="1" smtClean="0">
                <a:solidFill>
                  <a:srgbClr val="000000"/>
                </a:solidFill>
                <a:latin typeface="Arial" panose="020B0604020202020204" pitchFamily="34" charset="0"/>
              </a:rPr>
              <a:t>Rechtsfragen</a:t>
            </a:r>
            <a:r>
              <a:rPr lang="en-US" altLang="de-DE" sz="1700" b="1" dirty="0" smtClean="0">
                <a:solidFill>
                  <a:srgbClr val="000000"/>
                </a:solidFill>
                <a:latin typeface="Arial" panose="020B0604020202020204" pitchFamily="34" charset="0"/>
              </a:rPr>
              <a:t> </a:t>
            </a:r>
            <a:r>
              <a:rPr lang="en-US" altLang="de-DE" sz="1600" b="1" dirty="0" err="1" smtClean="0">
                <a:solidFill>
                  <a:srgbClr val="000000"/>
                </a:solidFill>
                <a:latin typeface="Arial" panose="020B0604020202020204" pitchFamily="34" charset="0"/>
              </a:rPr>
              <a:t>im</a:t>
            </a:r>
            <a:r>
              <a:rPr lang="en-US" altLang="de-DE" sz="1600" b="1" dirty="0" smtClean="0">
                <a:solidFill>
                  <a:srgbClr val="000000"/>
                </a:solidFill>
                <a:latin typeface="Arial" panose="020B0604020202020204" pitchFamily="34" charset="0"/>
              </a:rPr>
              <a:t> </a:t>
            </a:r>
            <a:r>
              <a:rPr lang="en-US" altLang="de-DE" sz="1600" b="1" dirty="0" err="1">
                <a:solidFill>
                  <a:srgbClr val="000000"/>
                </a:solidFill>
                <a:latin typeface="Arial" panose="020B0604020202020204" pitchFamily="34" charset="0"/>
              </a:rPr>
              <a:t>Verfahren</a:t>
            </a:r>
            <a:r>
              <a:rPr lang="en-US" altLang="de-DE" sz="1600" b="1" dirty="0">
                <a:solidFill>
                  <a:srgbClr val="000000"/>
                </a:solidFill>
                <a:latin typeface="Arial" panose="020B0604020202020204" pitchFamily="34" charset="0"/>
              </a:rPr>
              <a:t> 7 </a:t>
            </a:r>
            <a:r>
              <a:rPr lang="en-US" altLang="de-DE" sz="1600" b="1" dirty="0" smtClean="0">
                <a:solidFill>
                  <a:srgbClr val="000000"/>
                </a:solidFill>
                <a:latin typeface="Arial" panose="020B0604020202020204" pitchFamily="34" charset="0"/>
              </a:rPr>
              <a:t>C </a:t>
            </a:r>
            <a:r>
              <a:rPr lang="en-US" altLang="de-DE" sz="1600" b="1" dirty="0">
                <a:solidFill>
                  <a:srgbClr val="000000"/>
                </a:solidFill>
                <a:latin typeface="Arial" panose="020B0604020202020204" pitchFamily="34" charset="0"/>
              </a:rPr>
              <a:t>23/17 </a:t>
            </a:r>
            <a:r>
              <a:rPr lang="en-US" altLang="de-DE" sz="1600" b="1" dirty="0" err="1" smtClean="0">
                <a:solidFill>
                  <a:srgbClr val="000000"/>
                </a:solidFill>
                <a:latin typeface="Arial" panose="020B0604020202020204" pitchFamily="34" charset="0"/>
              </a:rPr>
              <a:t>vor</a:t>
            </a:r>
            <a:r>
              <a:rPr lang="en-US" altLang="de-DE" sz="1600" b="1" dirty="0" smtClean="0">
                <a:solidFill>
                  <a:srgbClr val="000000"/>
                </a:solidFill>
                <a:latin typeface="Arial" panose="020B0604020202020204" pitchFamily="34" charset="0"/>
              </a:rPr>
              <a:t> </a:t>
            </a:r>
            <a:r>
              <a:rPr lang="en-US" altLang="de-DE" sz="1600" b="1" dirty="0" err="1" smtClean="0">
                <a:solidFill>
                  <a:srgbClr val="000000"/>
                </a:solidFill>
                <a:latin typeface="Arial" panose="020B0604020202020204" pitchFamily="34" charset="0"/>
              </a:rPr>
              <a:t>dem</a:t>
            </a:r>
            <a:r>
              <a:rPr lang="en-US" altLang="de-DE" sz="1600" b="1" dirty="0" smtClean="0">
                <a:solidFill>
                  <a:srgbClr val="000000"/>
                </a:solidFill>
                <a:latin typeface="Arial" panose="020B0604020202020204" pitchFamily="34" charset="0"/>
              </a:rPr>
              <a:t> </a:t>
            </a:r>
            <a:r>
              <a:rPr lang="en-US" altLang="de-DE" sz="1600" b="1" dirty="0" err="1" smtClean="0">
                <a:solidFill>
                  <a:srgbClr val="000000"/>
                </a:solidFill>
                <a:latin typeface="Arial" panose="020B0604020202020204" pitchFamily="34" charset="0"/>
              </a:rPr>
              <a:t>Bundesverwaltungsgericht</a:t>
            </a:r>
            <a:endParaRPr lang="en-US" altLang="de-DE" sz="1600" b="1" dirty="0" smtClean="0">
              <a:solidFill>
                <a:srgbClr val="000000"/>
              </a:solidFill>
              <a:latin typeface="Arial" panose="020B0604020202020204" pitchFamily="34" charset="0"/>
            </a:endParaRPr>
          </a:p>
          <a:p>
            <a:pPr algn="ctr" hangingPunct="0">
              <a:spcAft>
                <a:spcPts val="0"/>
              </a:spcAft>
              <a:buSzPct val="100000"/>
              <a:defRPr/>
            </a:pPr>
            <a:r>
              <a:rPr lang="en-US" altLang="de-DE" sz="1600" b="1" dirty="0" smtClean="0">
                <a:solidFill>
                  <a:srgbClr val="000000"/>
                </a:solidFill>
                <a:latin typeface="Arial" panose="020B0604020202020204" pitchFamily="34" charset="0"/>
              </a:rPr>
              <a:t>(</a:t>
            </a:r>
            <a:r>
              <a:rPr lang="en-US" altLang="de-DE" sz="1600" b="1" dirty="0">
                <a:solidFill>
                  <a:srgbClr val="000000"/>
                </a:solidFill>
                <a:latin typeface="Arial" panose="020B0604020202020204" pitchFamily="34" charset="0"/>
              </a:rPr>
              <a:t>DGIF ./. GBA; Revision </a:t>
            </a:r>
            <a:r>
              <a:rPr lang="en-US" altLang="de-DE" sz="1600" b="1" dirty="0" err="1">
                <a:solidFill>
                  <a:srgbClr val="000000"/>
                </a:solidFill>
                <a:latin typeface="Arial" panose="020B0604020202020204" pitchFamily="34" charset="0"/>
              </a:rPr>
              <a:t>gegen</a:t>
            </a:r>
            <a:r>
              <a:rPr lang="en-US" altLang="de-DE" sz="1600" b="1" dirty="0">
                <a:solidFill>
                  <a:srgbClr val="000000"/>
                </a:solidFill>
                <a:latin typeface="Arial" panose="020B0604020202020204" pitchFamily="34" charset="0"/>
              </a:rPr>
              <a:t> VGH </a:t>
            </a:r>
            <a:r>
              <a:rPr lang="en-US" altLang="de-DE" sz="1600" b="1" dirty="0" smtClean="0">
                <a:solidFill>
                  <a:srgbClr val="000000"/>
                </a:solidFill>
                <a:latin typeface="Arial" panose="020B0604020202020204" pitchFamily="34" charset="0"/>
              </a:rPr>
              <a:t>Baden-Württemberg)</a:t>
            </a:r>
            <a:endParaRPr lang="en-US" altLang="de-DE" sz="1700" b="1" dirty="0" smtClean="0">
              <a:solidFill>
                <a:srgbClr val="000000"/>
              </a:solidFill>
              <a:latin typeface="Arial" panose="020B0604020202020204" pitchFamily="34" charset="0"/>
            </a:endParaRPr>
          </a:p>
          <a:p>
            <a:pPr algn="ctr" hangingPunct="0">
              <a:spcAft>
                <a:spcPts val="1413"/>
              </a:spcAft>
              <a:buSzPct val="100000"/>
              <a:defRPr/>
            </a:pPr>
            <a:endParaRPr lang="en-US" altLang="de-DE" sz="2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377524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animEffect transition="in" filter="fade">
                                      <p:cBhvr>
                                        <p:cTn id="7" dur="500"/>
                                        <p:tgtEl>
                                          <p:spTgt spid="1536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4" end="4"/>
                                            </p:txEl>
                                          </p:spTgt>
                                        </p:tgtEl>
                                        <p:attrNameLst>
                                          <p:attrName>style.visibility</p:attrName>
                                        </p:attrNameLst>
                                      </p:cBhvr>
                                      <p:to>
                                        <p:strVal val="visible"/>
                                      </p:to>
                                    </p:set>
                                    <p:animEffect transition="in" filter="fade">
                                      <p:cBhvr>
                                        <p:cTn id="12" dur="500"/>
                                        <p:tgtEl>
                                          <p:spTgt spid="1536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fade">
                                      <p:cBhvr>
                                        <p:cTn id="17" dur="500"/>
                                        <p:tgtEl>
                                          <p:spTgt spid="1536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6" end="6"/>
                                            </p:txEl>
                                          </p:spTgt>
                                        </p:tgtEl>
                                        <p:attrNameLst>
                                          <p:attrName>style.visibility</p:attrName>
                                        </p:attrNameLst>
                                      </p:cBhvr>
                                      <p:to>
                                        <p:strVal val="visible"/>
                                      </p:to>
                                    </p:set>
                                    <p:animEffect transition="in" filter="fade">
                                      <p:cBhvr>
                                        <p:cTn id="22" dur="500"/>
                                        <p:tgtEl>
                                          <p:spTgt spid="1536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animEffect transition="in" filter="fade">
                                      <p:cBhvr>
                                        <p:cTn id="27" dur="500"/>
                                        <p:tgtEl>
                                          <p:spTgt spid="1536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63">
                                            <p:txEl>
                                              <p:pRg st="8" end="8"/>
                                            </p:txEl>
                                          </p:spTgt>
                                        </p:tgtEl>
                                        <p:attrNameLst>
                                          <p:attrName>style.visibility</p:attrName>
                                        </p:attrNameLst>
                                      </p:cBhvr>
                                      <p:to>
                                        <p:strVal val="visible"/>
                                      </p:to>
                                    </p:set>
                                    <p:animEffect transition="in" filter="fade">
                                      <p:cBhvr>
                                        <p:cTn id="32" dur="500"/>
                                        <p:tgtEl>
                                          <p:spTgt spid="1536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63">
                                            <p:txEl>
                                              <p:pRg st="9" end="9"/>
                                            </p:txEl>
                                          </p:spTgt>
                                        </p:tgtEl>
                                        <p:attrNameLst>
                                          <p:attrName>style.visibility</p:attrName>
                                        </p:attrNameLst>
                                      </p:cBhvr>
                                      <p:to>
                                        <p:strVal val="visible"/>
                                      </p:to>
                                    </p:set>
                                    <p:animEffect transition="in" filter="fade">
                                      <p:cBhvr>
                                        <p:cTn id="37" dur="5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503238" y="1046163"/>
            <a:ext cx="9145586" cy="5905500"/>
          </a:xfrm>
          <a:prstGeom prst="rect">
            <a:avLst/>
          </a:prstGeom>
          <a:noFill/>
          <a:ln>
            <a:noFill/>
          </a:ln>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SzPct val="100000"/>
              <a:defRPr/>
            </a:pPr>
            <a:endParaRPr lang="en-US" altLang="de-DE" sz="2000" dirty="0" smtClean="0">
              <a:solidFill>
                <a:srgbClr val="000000"/>
              </a:solidFill>
              <a:latin typeface="Arial" panose="020B0604020202020204" pitchFamily="34" charset="0"/>
              <a:cs typeface="+mn-cs"/>
            </a:endParaRPr>
          </a:p>
          <a:p>
            <a:pPr hangingPunct="0">
              <a:spcAft>
                <a:spcPts val="1413"/>
              </a:spcAft>
              <a:buSzPct val="100000"/>
              <a:defRPr/>
            </a:pPr>
            <a:endParaRPr lang="en-US" altLang="de-DE" sz="2000" dirty="0">
              <a:solidFill>
                <a:srgbClr val="000000"/>
              </a:solidFill>
              <a:latin typeface="Arial" panose="020B0604020202020204" pitchFamily="34" charset="0"/>
              <a:cs typeface="+mn-cs"/>
            </a:endParaRPr>
          </a:p>
          <a:p>
            <a:pPr algn="ctr" hangingPunct="0">
              <a:spcAft>
                <a:spcPts val="0"/>
              </a:spcAft>
              <a:buSzPct val="100000"/>
              <a:defRPr/>
            </a:pPr>
            <a:r>
              <a:rPr lang="en-US" altLang="de-DE" sz="2000" dirty="0" smtClean="0">
                <a:solidFill>
                  <a:srgbClr val="000000"/>
                </a:solidFill>
                <a:latin typeface="Arial" panose="020B0604020202020204" pitchFamily="34" charset="0"/>
                <a:cs typeface="+mn-cs"/>
              </a:rPr>
              <a:t>Muss </a:t>
            </a:r>
            <a:r>
              <a:rPr lang="en-US" altLang="de-DE" sz="2000" dirty="0" smtClean="0">
                <a:solidFill>
                  <a:srgbClr val="000000"/>
                </a:solidFill>
                <a:latin typeface="Arial" panose="020B0604020202020204" pitchFamily="34" charset="0"/>
                <a:cs typeface="+mn-cs"/>
              </a:rPr>
              <a:t>die </a:t>
            </a:r>
            <a:r>
              <a:rPr lang="en-US" altLang="de-DE" sz="2000" dirty="0" err="1" smtClean="0">
                <a:solidFill>
                  <a:srgbClr val="000000"/>
                </a:solidFill>
                <a:latin typeface="Arial" panose="020B0604020202020204" pitchFamily="34" charset="0"/>
                <a:cs typeface="+mn-cs"/>
              </a:rPr>
              <a:t>Rechtsprechung</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zu</a:t>
            </a:r>
            <a:r>
              <a:rPr lang="en-US" altLang="de-DE" sz="2000" dirty="0" smtClean="0">
                <a:solidFill>
                  <a:srgbClr val="000000"/>
                </a:solidFill>
                <a:latin typeface="Arial" panose="020B0604020202020204" pitchFamily="34" charset="0"/>
                <a:cs typeface="+mn-cs"/>
              </a:rPr>
              <a:t> Art. 5 Abs. 1 </a:t>
            </a:r>
            <a:r>
              <a:rPr lang="en-US" altLang="de-DE" sz="2000" dirty="0" err="1" smtClean="0">
                <a:solidFill>
                  <a:srgbClr val="000000"/>
                </a:solidFill>
                <a:latin typeface="Arial" panose="020B0604020202020204" pitchFamily="34" charset="0"/>
                <a:cs typeface="+mn-cs"/>
              </a:rPr>
              <a:t>Satz</a:t>
            </a:r>
            <a:r>
              <a:rPr lang="en-US" altLang="de-DE" sz="2000" dirty="0" smtClean="0">
                <a:solidFill>
                  <a:srgbClr val="000000"/>
                </a:solidFill>
                <a:latin typeface="Arial" panose="020B0604020202020204" pitchFamily="34" charset="0"/>
                <a:cs typeface="+mn-cs"/>
              </a:rPr>
              <a:t> 1 GG (</a:t>
            </a:r>
            <a:r>
              <a:rPr lang="en-US" altLang="de-DE" sz="2000" dirty="0" err="1" smtClean="0">
                <a:solidFill>
                  <a:srgbClr val="000000"/>
                </a:solidFill>
                <a:latin typeface="Arial" panose="020B0604020202020204" pitchFamily="34" charset="0"/>
                <a:cs typeface="+mn-cs"/>
              </a:rPr>
              <a:t>Informationsfreiheit</a:t>
            </a:r>
            <a:r>
              <a:rPr lang="en-US" altLang="de-DE" sz="2000" dirty="0" smtClean="0">
                <a:solidFill>
                  <a:srgbClr val="000000"/>
                </a:solidFill>
                <a:latin typeface="Arial" panose="020B0604020202020204" pitchFamily="34" charset="0"/>
                <a:cs typeface="+mn-cs"/>
              </a:rPr>
              <a:t>) </a:t>
            </a:r>
          </a:p>
          <a:p>
            <a:pPr algn="ctr" hangingPunct="0">
              <a:spcAft>
                <a:spcPts val="1413"/>
              </a:spcAft>
              <a:buSzPct val="100000"/>
              <a:defRPr/>
            </a:pPr>
            <a:r>
              <a:rPr lang="en-US" altLang="de-DE" sz="2000" dirty="0" err="1" smtClean="0">
                <a:solidFill>
                  <a:srgbClr val="000000"/>
                </a:solidFill>
                <a:latin typeface="Arial" panose="020B0604020202020204" pitchFamily="34" charset="0"/>
                <a:cs typeface="+mn-cs"/>
              </a:rPr>
              <a:t>oder</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zu</a:t>
            </a:r>
            <a:r>
              <a:rPr lang="en-US" altLang="de-DE" sz="2000" dirty="0" smtClean="0">
                <a:solidFill>
                  <a:srgbClr val="000000"/>
                </a:solidFill>
                <a:latin typeface="Arial" panose="020B0604020202020204" pitchFamily="34" charset="0"/>
                <a:cs typeface="+mn-cs"/>
              </a:rPr>
              <a:t> Art. 5 Abs. 1 </a:t>
            </a:r>
            <a:r>
              <a:rPr lang="en-US" altLang="de-DE" sz="2000" dirty="0" err="1" smtClean="0">
                <a:solidFill>
                  <a:srgbClr val="000000"/>
                </a:solidFill>
                <a:latin typeface="Arial" panose="020B0604020202020204" pitchFamily="34" charset="0"/>
                <a:cs typeface="+mn-cs"/>
              </a:rPr>
              <a:t>Satz</a:t>
            </a:r>
            <a:r>
              <a:rPr lang="en-US" altLang="de-DE" sz="2000" dirty="0" smtClean="0">
                <a:solidFill>
                  <a:srgbClr val="000000"/>
                </a:solidFill>
                <a:latin typeface="Arial" panose="020B0604020202020204" pitchFamily="34" charset="0"/>
                <a:cs typeface="+mn-cs"/>
              </a:rPr>
              <a:t> 2 GG (</a:t>
            </a:r>
            <a:r>
              <a:rPr lang="en-US" altLang="de-DE" sz="2000" dirty="0" err="1" smtClean="0">
                <a:solidFill>
                  <a:srgbClr val="000000"/>
                </a:solidFill>
                <a:latin typeface="Arial" panose="020B0604020202020204" pitchFamily="34" charset="0"/>
                <a:cs typeface="+mn-cs"/>
              </a:rPr>
              <a:t>Pressefreiheit</a:t>
            </a:r>
            <a:r>
              <a:rPr lang="en-US" altLang="de-DE" sz="2000" dirty="0" smtClean="0">
                <a:solidFill>
                  <a:srgbClr val="000000"/>
                </a:solidFill>
                <a:latin typeface="Arial" panose="020B0604020202020204" pitchFamily="34" charset="0"/>
                <a:cs typeface="+mn-cs"/>
              </a:rPr>
              <a:t>) an Art. 10 Abs. 1 EMRK </a:t>
            </a:r>
            <a:r>
              <a:rPr lang="en-US" altLang="de-DE" sz="2000" dirty="0" err="1" smtClean="0">
                <a:solidFill>
                  <a:srgbClr val="000000"/>
                </a:solidFill>
                <a:latin typeface="Arial" panose="020B0604020202020204" pitchFamily="34" charset="0"/>
                <a:cs typeface="+mn-cs"/>
              </a:rPr>
              <a:t>angepasst</a:t>
            </a:r>
            <a:r>
              <a:rPr lang="en-US" altLang="de-DE" sz="2000" dirty="0" smtClean="0">
                <a:solidFill>
                  <a:srgbClr val="000000"/>
                </a:solidFill>
                <a:latin typeface="Arial" panose="020B0604020202020204" pitchFamily="34" charset="0"/>
                <a:cs typeface="+mn-cs"/>
              </a:rPr>
              <a:t> </a:t>
            </a:r>
            <a:r>
              <a:rPr lang="en-US" altLang="de-DE" sz="2000" dirty="0" err="1" smtClean="0">
                <a:solidFill>
                  <a:srgbClr val="000000"/>
                </a:solidFill>
                <a:latin typeface="Arial" panose="020B0604020202020204" pitchFamily="34" charset="0"/>
                <a:cs typeface="+mn-cs"/>
              </a:rPr>
              <a:t>werden</a:t>
            </a:r>
            <a:r>
              <a:rPr lang="en-US" altLang="de-DE" sz="2000" dirty="0" smtClean="0">
                <a:solidFill>
                  <a:srgbClr val="000000"/>
                </a:solidFill>
                <a:latin typeface="Arial" panose="020B0604020202020204" pitchFamily="34" charset="0"/>
                <a:cs typeface="+mn-cs"/>
              </a:rPr>
              <a:t>?</a:t>
            </a:r>
          </a:p>
          <a:p>
            <a:pPr algn="ctr" hangingPunct="0">
              <a:spcAft>
                <a:spcPts val="1413"/>
              </a:spcAft>
              <a:buSzPct val="100000"/>
              <a:defRPr/>
            </a:pPr>
            <a:endParaRPr lang="en-US" altLang="de-DE" sz="2000" dirty="0">
              <a:solidFill>
                <a:srgbClr val="000000"/>
              </a:solidFill>
              <a:latin typeface="Arial" panose="020B0604020202020204" pitchFamily="34" charset="0"/>
              <a:cs typeface="+mn-cs"/>
            </a:endParaRPr>
          </a:p>
          <a:p>
            <a:pPr marL="806450" indent="-342900" hangingPunct="0">
              <a:spcAft>
                <a:spcPts val="0"/>
              </a:spcAft>
              <a:buSzPct val="100000"/>
              <a:buFontTx/>
              <a:buChar char="-"/>
              <a:defRPr/>
            </a:pPr>
            <a:r>
              <a:rPr lang="en-US" altLang="de-DE" sz="1600" dirty="0" smtClean="0">
                <a:solidFill>
                  <a:srgbClr val="000000"/>
                </a:solidFill>
                <a:latin typeface="Arial" panose="020B0604020202020204" pitchFamily="34" charset="0"/>
                <a:cs typeface="+mn-cs"/>
              </a:rPr>
              <a:t>“</a:t>
            </a:r>
            <a:r>
              <a:rPr lang="en-US" altLang="de-DE" sz="1600" dirty="0" err="1" smtClean="0">
                <a:solidFill>
                  <a:srgbClr val="000000"/>
                </a:solidFill>
                <a:latin typeface="Arial" panose="020B0604020202020204" pitchFamily="34" charset="0"/>
                <a:cs typeface="+mn-cs"/>
              </a:rPr>
              <a:t>völkerrechtsfreundliche</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Auslegung</a:t>
            </a:r>
            <a:r>
              <a:rPr lang="en-US" altLang="de-DE" sz="1600" dirty="0" smtClean="0">
                <a:solidFill>
                  <a:srgbClr val="000000"/>
                </a:solidFill>
                <a:latin typeface="Arial" panose="020B0604020202020204" pitchFamily="34" charset="0"/>
                <a:cs typeface="+mn-cs"/>
              </a:rPr>
              <a:t>” des </a:t>
            </a:r>
            <a:r>
              <a:rPr lang="en-US" altLang="de-DE" sz="1600" dirty="0" err="1" smtClean="0">
                <a:solidFill>
                  <a:srgbClr val="000000"/>
                </a:solidFill>
                <a:latin typeface="Arial" panose="020B0604020202020204" pitchFamily="34" charset="0"/>
                <a:cs typeface="+mn-cs"/>
              </a:rPr>
              <a:t>Pressebegriffs</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unter</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Einbeziehung</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presse</a:t>
            </a:r>
            <a:r>
              <a:rPr lang="en-US" altLang="de-DE" sz="1600" dirty="0" smtClean="0">
                <a:solidFill>
                  <a:srgbClr val="000000"/>
                </a:solidFill>
                <a:latin typeface="Arial" panose="020B0604020202020204" pitchFamily="34" charset="0"/>
                <a:cs typeface="+mn-cs"/>
              </a:rPr>
              <a:t>-</a:t>
            </a:r>
          </a:p>
          <a:p>
            <a:pPr marL="463550" hangingPunct="0">
              <a:spcAft>
                <a:spcPts val="1200"/>
              </a:spcAft>
              <a:buSzPct val="100000"/>
              <a:defRPr/>
            </a:pPr>
            <a:r>
              <a:rPr lang="en-US" altLang="de-DE" sz="1600" dirty="0">
                <a:solidFill>
                  <a:srgbClr val="000000"/>
                </a:solidFill>
                <a:latin typeface="Arial" panose="020B0604020202020204" pitchFamily="34" charset="0"/>
                <a:cs typeface="+mn-cs"/>
              </a:rPr>
              <a:t> </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ähnlicher</a:t>
            </a:r>
            <a:r>
              <a:rPr lang="en-US" altLang="de-DE" sz="1600" dirty="0" smtClean="0">
                <a:solidFill>
                  <a:srgbClr val="000000"/>
                </a:solidFill>
                <a:latin typeface="Arial" panose="020B0604020202020204" pitchFamily="34" charset="0"/>
                <a:cs typeface="+mn-cs"/>
              </a:rPr>
              <a:t> “public watchdogs”?</a:t>
            </a:r>
          </a:p>
          <a:p>
            <a:pPr marL="806450" indent="-342900" hangingPunct="0">
              <a:spcAft>
                <a:spcPts val="0"/>
              </a:spcAft>
              <a:buSzPct val="100000"/>
              <a:buFontTx/>
              <a:buChar char="-"/>
              <a:defRPr/>
            </a:pPr>
            <a:r>
              <a:rPr lang="en-US" altLang="de-DE" sz="1600" dirty="0" err="1" smtClean="0">
                <a:solidFill>
                  <a:srgbClr val="000000"/>
                </a:solidFill>
                <a:latin typeface="Arial" panose="020B0604020202020204" pitchFamily="34" charset="0"/>
                <a:cs typeface="+mn-cs"/>
              </a:rPr>
              <a:t>Erweiterung</a:t>
            </a:r>
            <a:r>
              <a:rPr lang="en-US" altLang="de-DE" sz="1600" dirty="0" smtClean="0">
                <a:solidFill>
                  <a:srgbClr val="000000"/>
                </a:solidFill>
                <a:latin typeface="Arial" panose="020B0604020202020204" pitchFamily="34" charset="0"/>
                <a:cs typeface="+mn-cs"/>
              </a:rPr>
              <a:t> des </a:t>
            </a:r>
            <a:r>
              <a:rPr lang="en-US" altLang="de-DE" sz="1600" dirty="0" err="1" smtClean="0">
                <a:solidFill>
                  <a:srgbClr val="000000"/>
                </a:solidFill>
                <a:latin typeface="Arial" panose="020B0604020202020204" pitchFamily="34" charset="0"/>
                <a:cs typeface="+mn-cs"/>
              </a:rPr>
              <a:t>Anspruchs</a:t>
            </a:r>
            <a:r>
              <a:rPr lang="en-US" altLang="de-DE" sz="1600" dirty="0" smtClean="0">
                <a:solidFill>
                  <a:srgbClr val="000000"/>
                </a:solidFill>
                <a:latin typeface="Arial" panose="020B0604020202020204" pitchFamily="34" charset="0"/>
                <a:cs typeface="+mn-cs"/>
              </a:rPr>
              <a:t> auf </a:t>
            </a:r>
            <a:r>
              <a:rPr lang="en-US" altLang="de-DE" sz="1600" dirty="0" err="1" smtClean="0">
                <a:solidFill>
                  <a:srgbClr val="000000"/>
                </a:solidFill>
                <a:latin typeface="Arial" panose="020B0604020202020204" pitchFamily="34" charset="0"/>
                <a:cs typeface="+mn-cs"/>
              </a:rPr>
              <a:t>Zugang</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zu</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allgemein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zugänglichen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Informationen</a:t>
            </a:r>
            <a:r>
              <a:rPr lang="en-US" altLang="de-DE" sz="1600" dirty="0" smtClean="0">
                <a:solidFill>
                  <a:srgbClr val="000000"/>
                </a:solidFill>
                <a:latin typeface="Arial" panose="020B0604020202020204" pitchFamily="34" charset="0"/>
                <a:cs typeface="+mn-cs"/>
              </a:rPr>
              <a:t> um </a:t>
            </a:r>
          </a:p>
          <a:p>
            <a:pPr marL="463550" hangingPunct="0">
              <a:spcAft>
                <a:spcPts val="1413"/>
              </a:spcAft>
              <a:buSzPct val="100000"/>
              <a:defRPr/>
            </a:pPr>
            <a:r>
              <a:rPr lang="en-US" altLang="de-DE" sz="1600" dirty="0">
                <a:solidFill>
                  <a:srgbClr val="000000"/>
                </a:solidFill>
                <a:latin typeface="Arial" panose="020B0604020202020204" pitchFamily="34" charset="0"/>
                <a:cs typeface="+mn-cs"/>
              </a:rPr>
              <a:t> </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einen</a:t>
            </a:r>
            <a:r>
              <a:rPr lang="en-US" altLang="de-DE" sz="1600" dirty="0" smtClean="0">
                <a:solidFill>
                  <a:srgbClr val="000000"/>
                </a:solidFill>
                <a:latin typeface="Arial" panose="020B0604020202020204" pitchFamily="34" charset="0"/>
                <a:cs typeface="+mn-cs"/>
              </a:rPr>
              <a:t> “</a:t>
            </a:r>
            <a:r>
              <a:rPr lang="en-US" altLang="de-DE" sz="1600" dirty="0" err="1" smtClean="0">
                <a:solidFill>
                  <a:srgbClr val="000000"/>
                </a:solidFill>
                <a:latin typeface="Arial" panose="020B0604020202020204" pitchFamily="34" charset="0"/>
                <a:cs typeface="+mn-cs"/>
              </a:rPr>
              <a:t>Informationszugangseröffnungsanspruch</a:t>
            </a:r>
            <a:r>
              <a:rPr lang="en-US" altLang="de-DE" sz="1600" dirty="0" smtClean="0">
                <a:solidFill>
                  <a:srgbClr val="000000"/>
                </a:solidFill>
                <a:latin typeface="Arial" panose="020B0604020202020204" pitchFamily="34" charset="0"/>
                <a:cs typeface="+mn-cs"/>
              </a:rPr>
              <a:t>”?</a:t>
            </a:r>
          </a:p>
          <a:p>
            <a:pPr marL="342900" indent="-342900" algn="ctr" hangingPunct="0">
              <a:spcAft>
                <a:spcPts val="1413"/>
              </a:spcAft>
              <a:buSzPct val="100000"/>
              <a:buFontTx/>
              <a:buChar char="-"/>
              <a:defRPr/>
            </a:pPr>
            <a:endParaRPr lang="en-US" altLang="de-DE" sz="2000" dirty="0" smtClean="0">
              <a:solidFill>
                <a:srgbClr val="000000"/>
              </a:solidFill>
              <a:latin typeface="Arial" panose="020B0604020202020204" pitchFamily="34" charset="0"/>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spcAft>
                <a:spcPts val="0"/>
              </a:spcAft>
              <a:buSzPct val="100000"/>
              <a:defRPr/>
            </a:pPr>
            <a:r>
              <a:rPr lang="en-US" altLang="de-DE" sz="1700" b="1" dirty="0" err="1" smtClean="0">
                <a:solidFill>
                  <a:srgbClr val="000000"/>
                </a:solidFill>
                <a:latin typeface="Arial" panose="020B0604020202020204" pitchFamily="34" charset="0"/>
              </a:rPr>
              <a:t>Offene</a:t>
            </a:r>
            <a:r>
              <a:rPr lang="en-US" altLang="de-DE" sz="1700" b="1" dirty="0" smtClean="0">
                <a:solidFill>
                  <a:srgbClr val="000000"/>
                </a:solidFill>
                <a:latin typeface="Arial" panose="020B0604020202020204" pitchFamily="34" charset="0"/>
              </a:rPr>
              <a:t> </a:t>
            </a:r>
            <a:r>
              <a:rPr lang="en-US" altLang="de-DE" sz="1700" b="1" dirty="0" err="1" smtClean="0">
                <a:solidFill>
                  <a:srgbClr val="000000"/>
                </a:solidFill>
                <a:latin typeface="Arial" panose="020B0604020202020204" pitchFamily="34" charset="0"/>
              </a:rPr>
              <a:t>Rechtsfragen</a:t>
            </a:r>
            <a:r>
              <a:rPr lang="en-US" altLang="de-DE" sz="1700" b="1" dirty="0" smtClean="0">
                <a:solidFill>
                  <a:srgbClr val="000000"/>
                </a:solidFill>
                <a:latin typeface="Arial" panose="020B0604020202020204" pitchFamily="34" charset="0"/>
              </a:rPr>
              <a:t> </a:t>
            </a:r>
            <a:r>
              <a:rPr lang="en-US" altLang="de-DE" sz="1600" b="1" dirty="0" err="1" smtClean="0">
                <a:solidFill>
                  <a:srgbClr val="000000"/>
                </a:solidFill>
                <a:latin typeface="Arial" panose="020B0604020202020204" pitchFamily="34" charset="0"/>
              </a:rPr>
              <a:t>im</a:t>
            </a:r>
            <a:r>
              <a:rPr lang="en-US" altLang="de-DE" sz="1600" b="1" dirty="0" smtClean="0">
                <a:solidFill>
                  <a:srgbClr val="000000"/>
                </a:solidFill>
                <a:latin typeface="Arial" panose="020B0604020202020204" pitchFamily="34" charset="0"/>
              </a:rPr>
              <a:t> </a:t>
            </a:r>
            <a:r>
              <a:rPr lang="en-US" altLang="de-DE" sz="1600" b="1" dirty="0" err="1">
                <a:solidFill>
                  <a:srgbClr val="000000"/>
                </a:solidFill>
                <a:latin typeface="Arial" panose="020B0604020202020204" pitchFamily="34" charset="0"/>
              </a:rPr>
              <a:t>Verfahren</a:t>
            </a:r>
            <a:r>
              <a:rPr lang="en-US" altLang="de-DE" sz="1600" b="1" dirty="0">
                <a:solidFill>
                  <a:srgbClr val="000000"/>
                </a:solidFill>
                <a:latin typeface="Arial" panose="020B0604020202020204" pitchFamily="34" charset="0"/>
              </a:rPr>
              <a:t> 7 </a:t>
            </a:r>
            <a:r>
              <a:rPr lang="en-US" altLang="de-DE" sz="1600" b="1" dirty="0" smtClean="0">
                <a:solidFill>
                  <a:srgbClr val="000000"/>
                </a:solidFill>
                <a:latin typeface="Arial" panose="020B0604020202020204" pitchFamily="34" charset="0"/>
              </a:rPr>
              <a:t>C </a:t>
            </a:r>
            <a:r>
              <a:rPr lang="en-US" altLang="de-DE" sz="1600" b="1" dirty="0">
                <a:solidFill>
                  <a:srgbClr val="000000"/>
                </a:solidFill>
                <a:latin typeface="Arial" panose="020B0604020202020204" pitchFamily="34" charset="0"/>
              </a:rPr>
              <a:t>23/17 </a:t>
            </a:r>
            <a:r>
              <a:rPr lang="en-US" altLang="de-DE" sz="1600" b="1" dirty="0" err="1" smtClean="0">
                <a:solidFill>
                  <a:srgbClr val="000000"/>
                </a:solidFill>
                <a:latin typeface="Arial" panose="020B0604020202020204" pitchFamily="34" charset="0"/>
              </a:rPr>
              <a:t>vor</a:t>
            </a:r>
            <a:r>
              <a:rPr lang="en-US" altLang="de-DE" sz="1600" b="1" dirty="0" smtClean="0">
                <a:solidFill>
                  <a:srgbClr val="000000"/>
                </a:solidFill>
                <a:latin typeface="Arial" panose="020B0604020202020204" pitchFamily="34" charset="0"/>
              </a:rPr>
              <a:t> </a:t>
            </a:r>
            <a:r>
              <a:rPr lang="en-US" altLang="de-DE" sz="1600" b="1" dirty="0" err="1" smtClean="0">
                <a:solidFill>
                  <a:srgbClr val="000000"/>
                </a:solidFill>
                <a:latin typeface="Arial" panose="020B0604020202020204" pitchFamily="34" charset="0"/>
              </a:rPr>
              <a:t>dem</a:t>
            </a:r>
            <a:r>
              <a:rPr lang="en-US" altLang="de-DE" sz="1600" b="1" dirty="0" smtClean="0">
                <a:solidFill>
                  <a:srgbClr val="000000"/>
                </a:solidFill>
                <a:latin typeface="Arial" panose="020B0604020202020204" pitchFamily="34" charset="0"/>
              </a:rPr>
              <a:t> </a:t>
            </a:r>
            <a:r>
              <a:rPr lang="en-US" altLang="de-DE" sz="1600" b="1" dirty="0" err="1" smtClean="0">
                <a:solidFill>
                  <a:srgbClr val="000000"/>
                </a:solidFill>
                <a:latin typeface="Arial" panose="020B0604020202020204" pitchFamily="34" charset="0"/>
              </a:rPr>
              <a:t>Bundesverwaltungsgericht</a:t>
            </a:r>
            <a:endParaRPr lang="en-US" altLang="de-DE" sz="1600" b="1" dirty="0" smtClean="0">
              <a:solidFill>
                <a:srgbClr val="000000"/>
              </a:solidFill>
              <a:latin typeface="Arial" panose="020B0604020202020204" pitchFamily="34" charset="0"/>
            </a:endParaRPr>
          </a:p>
          <a:p>
            <a:pPr algn="ctr" hangingPunct="0">
              <a:spcAft>
                <a:spcPts val="0"/>
              </a:spcAft>
              <a:buSzPct val="100000"/>
              <a:defRPr/>
            </a:pPr>
            <a:r>
              <a:rPr lang="en-US" altLang="de-DE" sz="1600" b="1" dirty="0" smtClean="0">
                <a:solidFill>
                  <a:srgbClr val="000000"/>
                </a:solidFill>
                <a:latin typeface="Arial" panose="020B0604020202020204" pitchFamily="34" charset="0"/>
              </a:rPr>
              <a:t>(</a:t>
            </a:r>
            <a:r>
              <a:rPr lang="en-US" altLang="de-DE" sz="1600" b="1" dirty="0">
                <a:solidFill>
                  <a:srgbClr val="000000"/>
                </a:solidFill>
                <a:latin typeface="Arial" panose="020B0604020202020204" pitchFamily="34" charset="0"/>
              </a:rPr>
              <a:t>DGIF ./. GBA; Revision </a:t>
            </a:r>
            <a:r>
              <a:rPr lang="en-US" altLang="de-DE" sz="1600" b="1" dirty="0" err="1">
                <a:solidFill>
                  <a:srgbClr val="000000"/>
                </a:solidFill>
                <a:latin typeface="Arial" panose="020B0604020202020204" pitchFamily="34" charset="0"/>
              </a:rPr>
              <a:t>gegen</a:t>
            </a:r>
            <a:r>
              <a:rPr lang="en-US" altLang="de-DE" sz="1600" b="1" dirty="0">
                <a:solidFill>
                  <a:srgbClr val="000000"/>
                </a:solidFill>
                <a:latin typeface="Arial" panose="020B0604020202020204" pitchFamily="34" charset="0"/>
              </a:rPr>
              <a:t> VGH </a:t>
            </a:r>
            <a:r>
              <a:rPr lang="en-US" altLang="de-DE" sz="1600" b="1" dirty="0" smtClean="0">
                <a:solidFill>
                  <a:srgbClr val="000000"/>
                </a:solidFill>
                <a:latin typeface="Arial" panose="020B0604020202020204" pitchFamily="34" charset="0"/>
              </a:rPr>
              <a:t>Baden-Württemberg)</a:t>
            </a:r>
            <a:endParaRPr lang="en-US" altLang="de-DE" sz="1700" b="1" dirty="0" smtClean="0">
              <a:solidFill>
                <a:srgbClr val="000000"/>
              </a:solidFill>
              <a:latin typeface="Arial" panose="020B0604020202020204" pitchFamily="34" charset="0"/>
            </a:endParaRPr>
          </a:p>
          <a:p>
            <a:pPr algn="ctr" hangingPunct="0">
              <a:spcAft>
                <a:spcPts val="1413"/>
              </a:spcAft>
              <a:buSzPct val="100000"/>
              <a:defRPr/>
            </a:pPr>
            <a:endParaRPr lang="en-US" altLang="de-DE" sz="2000" b="1" dirty="0">
              <a:solidFill>
                <a:srgbClr val="000000"/>
              </a:solidFill>
              <a:latin typeface="Arial" panose="020B0604020202020204" pitchFamily="34" charset="0"/>
            </a:endParaRPr>
          </a:p>
        </p:txBody>
      </p:sp>
      <p:sp>
        <p:nvSpPr>
          <p:cNvPr id="6" name="Halbbogen 5"/>
          <p:cNvSpPr/>
          <p:nvPr/>
        </p:nvSpPr>
        <p:spPr bwMode="auto">
          <a:xfrm>
            <a:off x="1795990" y="5026243"/>
            <a:ext cx="2160000" cy="2160000"/>
          </a:xfrm>
          <a:prstGeom prst="blockArc">
            <a:avLst>
              <a:gd name="adj1" fmla="val 978"/>
              <a:gd name="adj2" fmla="val 0"/>
              <a:gd name="adj3" fmla="val 25000"/>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lang="de-DE" dirty="0" smtClean="0"/>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a:p>
            <a:pPr algn="ctr" eaLnBrk="0" hangingPunct="0">
              <a:buClr>
                <a:srgbClr val="000000"/>
              </a:buClr>
              <a:buSzPct val="100000"/>
            </a:pPr>
            <a:endParaRPr lang="de-DE" dirty="0" smtClean="0"/>
          </a:p>
          <a:p>
            <a:pPr algn="ctr" eaLnBrk="0" hangingPunct="0">
              <a:buClr>
                <a:srgbClr val="000000"/>
              </a:buClr>
              <a:buSzPct val="100000"/>
            </a:pPr>
            <a:r>
              <a:rPr lang="de-DE" dirty="0" smtClean="0"/>
              <a:t>Völkerrecht </a:t>
            </a:r>
            <a:r>
              <a:rPr lang="de-DE" dirty="0"/>
              <a:t>(z.B. EMRK</a:t>
            </a:r>
            <a:r>
              <a:rPr lang="de-DE" dirty="0" smtClean="0"/>
              <a:t>)</a:t>
            </a: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8" name="Halbbogen 7"/>
          <p:cNvSpPr/>
          <p:nvPr/>
        </p:nvSpPr>
        <p:spPr bwMode="auto">
          <a:xfrm>
            <a:off x="2335990" y="5566243"/>
            <a:ext cx="1080000" cy="1080000"/>
          </a:xfrm>
          <a:prstGeom prst="blockArc">
            <a:avLst>
              <a:gd name="adj1" fmla="val 978"/>
              <a:gd name="adj2" fmla="val 0"/>
              <a:gd name="adj3" fmla="val 25000"/>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p:txBody>
      </p:sp>
      <p:sp>
        <p:nvSpPr>
          <p:cNvPr id="9" name="Ellipse 8"/>
          <p:cNvSpPr/>
          <p:nvPr/>
        </p:nvSpPr>
        <p:spPr bwMode="auto">
          <a:xfrm>
            <a:off x="2592038" y="5839674"/>
            <a:ext cx="573130" cy="540000"/>
          </a:xfrm>
          <a:prstGeom prst="ellipse">
            <a:avLst/>
          </a:prstGeom>
          <a:solidFill>
            <a:schemeClr val="tx1">
              <a:lumMod val="95000"/>
              <a:lumOff val="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dirty="0" smtClean="0">
              <a:ln>
                <a:noFill/>
              </a:ln>
              <a:solidFill>
                <a:schemeClr val="bg1"/>
              </a:solidFill>
              <a:effectLst/>
              <a:latin typeface="Calibri" panose="020F0502020204030204" pitchFamily="34" charset="0"/>
              <a:ea typeface="Microsoft YaHei" panose="020B0503020204020204" pitchFamily="34" charset="-122"/>
            </a:endParaRPr>
          </a:p>
        </p:txBody>
      </p:sp>
      <p:cxnSp>
        <p:nvCxnSpPr>
          <p:cNvPr id="10" name="Gerade Verbindung mit Pfeil 9"/>
          <p:cNvCxnSpPr/>
          <p:nvPr/>
        </p:nvCxnSpPr>
        <p:spPr bwMode="auto">
          <a:xfrm flipV="1">
            <a:off x="1690946" y="6109601"/>
            <a:ext cx="1223403" cy="1393473"/>
          </a:xfrm>
          <a:prstGeom prst="straightConnector1">
            <a:avLst/>
          </a:prstGeom>
          <a:solidFill>
            <a:srgbClr val="00B8FF"/>
          </a:solidFill>
          <a:ln w="76200" cap="flat" cmpd="sng" algn="ctr">
            <a:solidFill>
              <a:srgbClr val="FF0000"/>
            </a:solidFill>
            <a:prstDash val="lg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9873" y="5090632"/>
            <a:ext cx="2976979" cy="1980000"/>
          </a:xfrm>
          <a:prstGeom prst="rect">
            <a:avLst/>
          </a:prstGeom>
        </p:spPr>
      </p:pic>
    </p:spTree>
    <p:extLst>
      <p:ext uri="{BB962C8B-B14F-4D97-AF65-F5344CB8AC3E}">
        <p14:creationId xmlns:p14="http://schemas.microsoft.com/office/powerpoint/2010/main" val="220335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5" end="5"/>
                                            </p:txEl>
                                          </p:spTgt>
                                        </p:tgtEl>
                                        <p:attrNameLst>
                                          <p:attrName>style.visibility</p:attrName>
                                        </p:attrNameLst>
                                      </p:cBhvr>
                                      <p:to>
                                        <p:strVal val="visible"/>
                                      </p:to>
                                    </p:set>
                                    <p:animEffect transition="in" filter="fade">
                                      <p:cBhvr>
                                        <p:cTn id="7" dur="500"/>
                                        <p:tgtEl>
                                          <p:spTgt spid="1536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xEl>
                                              <p:pRg st="6" end="6"/>
                                            </p:txEl>
                                          </p:spTgt>
                                        </p:tgtEl>
                                        <p:attrNameLst>
                                          <p:attrName>style.visibility</p:attrName>
                                        </p:attrNameLst>
                                      </p:cBhvr>
                                      <p:to>
                                        <p:strVal val="visible"/>
                                      </p:to>
                                    </p:set>
                                    <p:animEffect transition="in" filter="fade">
                                      <p:cBhvr>
                                        <p:cTn id="10" dur="500"/>
                                        <p:tgtEl>
                                          <p:spTgt spid="1536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63">
                                            <p:txEl>
                                              <p:pRg st="7" end="7"/>
                                            </p:txEl>
                                          </p:spTgt>
                                        </p:tgtEl>
                                        <p:attrNameLst>
                                          <p:attrName>style.visibility</p:attrName>
                                        </p:attrNameLst>
                                      </p:cBhvr>
                                      <p:to>
                                        <p:strVal val="visible"/>
                                      </p:to>
                                    </p:set>
                                    <p:animEffect transition="in" filter="fade">
                                      <p:cBhvr>
                                        <p:cTn id="15" dur="500"/>
                                        <p:tgtEl>
                                          <p:spTgt spid="1536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363">
                                            <p:txEl>
                                              <p:pRg st="8" end="8"/>
                                            </p:txEl>
                                          </p:spTgt>
                                        </p:tgtEl>
                                        <p:attrNameLst>
                                          <p:attrName>style.visibility</p:attrName>
                                        </p:attrNameLst>
                                      </p:cBhvr>
                                      <p:to>
                                        <p:strVal val="visible"/>
                                      </p:to>
                                    </p:set>
                                    <p:animEffect transition="in" filter="fade">
                                      <p:cBhvr>
                                        <p:cTn id="18" dur="500"/>
                                        <p:tgtEl>
                                          <p:spTgt spid="1536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ClrTx/>
              <a:defRPr/>
            </a:pPr>
            <a:endParaRPr lang="de-DE" altLang="de-DE" sz="2400" b="1" dirty="0" smtClean="0">
              <a:solidFill>
                <a:srgbClr val="000000"/>
              </a:solidFill>
              <a:latin typeface="Arial" panose="020B0604020202020204" pitchFamily="34" charset="0"/>
              <a:cs typeface="+mn-cs"/>
            </a:endParaRPr>
          </a:p>
          <a:p>
            <a:pPr hangingPunct="0">
              <a:spcAft>
                <a:spcPts val="1413"/>
              </a:spcAft>
              <a:buClrTx/>
              <a:defRPr/>
            </a:pPr>
            <a:endParaRPr lang="de-DE" altLang="de-DE" sz="2400" b="1" dirty="0" smtClean="0">
              <a:solidFill>
                <a:srgbClr val="000000"/>
              </a:solidFill>
              <a:latin typeface="Arial" panose="020B0604020202020204" pitchFamily="34" charset="0"/>
              <a:cs typeface="+mn-cs"/>
            </a:endParaRPr>
          </a:p>
          <a:p>
            <a:pPr algn="ctr" hangingPunct="0">
              <a:spcAft>
                <a:spcPts val="0"/>
              </a:spcAft>
              <a:buClrTx/>
              <a:defRPr/>
            </a:pPr>
            <a:r>
              <a:rPr lang="de-DE" altLang="de-DE" sz="2400" b="1" dirty="0" smtClean="0">
                <a:solidFill>
                  <a:srgbClr val="000000"/>
                </a:solidFill>
                <a:latin typeface="Arial" panose="020B0604020202020204" pitchFamily="34" charset="0"/>
                <a:cs typeface="+mn-cs"/>
              </a:rPr>
              <a:t>z.B.: Akteneinsichtsrecht des Beschuldigten (§ 147 StPO)</a:t>
            </a:r>
          </a:p>
          <a:p>
            <a:pPr algn="ctr" hangingPunct="0">
              <a:spcAft>
                <a:spcPts val="0"/>
              </a:spcAft>
              <a:buClrTx/>
              <a:defRPr/>
            </a:pPr>
            <a:endParaRPr lang="de-DE" altLang="de-DE" sz="2400" b="1" dirty="0">
              <a:solidFill>
                <a:srgbClr val="000000"/>
              </a:solidFill>
              <a:latin typeface="Arial" panose="020B0604020202020204" pitchFamily="34" charset="0"/>
              <a:cs typeface="+mn-cs"/>
            </a:endParaRPr>
          </a:p>
          <a:p>
            <a:pPr marL="1071563" lvl="1" indent="-354013" hangingPunct="0">
              <a:spcAft>
                <a:spcPts val="1413"/>
              </a:spcAft>
              <a:buClrTx/>
              <a:buFont typeface="Arial" panose="020B0604020202020204" pitchFamily="34" charset="0"/>
              <a:buChar char="•"/>
              <a:defRPr/>
            </a:pPr>
            <a:r>
              <a:rPr lang="de-DE" altLang="de-DE" sz="2000" b="1" dirty="0">
                <a:solidFill>
                  <a:srgbClr val="000000"/>
                </a:solidFill>
                <a:latin typeface="Arial" panose="020B0604020202020204" pitchFamily="34" charset="0"/>
                <a:cs typeface="+mn-cs"/>
              </a:rPr>
              <a:t>Informationszugang dient der Förderung des verfahrensinternen Zwecks</a:t>
            </a:r>
          </a:p>
          <a:p>
            <a:pPr marL="1071563" lvl="1" indent="-354013"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spezifische Verfahrensstellung (z.B. Angeklagter) erforderlich</a:t>
            </a:r>
          </a:p>
          <a:p>
            <a:pPr marL="1071563" lvl="1" indent="-354013"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i.d.R</a:t>
            </a:r>
            <a:r>
              <a:rPr lang="de-DE" altLang="de-DE" sz="2000" b="1" dirty="0">
                <a:solidFill>
                  <a:srgbClr val="000000"/>
                </a:solidFill>
                <a:latin typeface="Arial" panose="020B0604020202020204" pitchFamily="34" charset="0"/>
                <a:cs typeface="+mn-cs"/>
              </a:rPr>
              <a:t>. keine (dauerhaften) Versagungsgründe („prozessuale Waffengleichheit“)</a:t>
            </a:r>
          </a:p>
          <a:p>
            <a:pPr marL="1071563" lvl="1" indent="-354013"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Gewährung des Informationszugangs in Form der (vollständigen) Akteneinsicht</a:t>
            </a:r>
          </a:p>
          <a:p>
            <a:pPr marL="285750" indent="-285750" hangingPunct="0">
              <a:spcAft>
                <a:spcPts val="1413"/>
              </a:spcAft>
              <a:buClrTx/>
              <a:buFontTx/>
              <a:buChar char="-"/>
              <a:defRPr/>
            </a:pPr>
            <a:endParaRPr lang="de-DE" altLang="de-DE" b="1" dirty="0" smtClean="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b="1" dirty="0" smtClean="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sz="2400" b="1" dirty="0">
              <a:solidFill>
                <a:srgbClr val="000000"/>
              </a:solidFill>
              <a:latin typeface="Arial" panose="020B0604020202020204" pitchFamily="34" charset="0"/>
              <a:cs typeface="+mn-cs"/>
            </a:endParaRPr>
          </a:p>
          <a:p>
            <a:pPr marL="342900" indent="-342900" hangingPunct="0">
              <a:spcAft>
                <a:spcPts val="1413"/>
              </a:spcAft>
              <a:buClrTx/>
              <a:buFontTx/>
              <a:buChar char="-"/>
              <a:defRPr/>
            </a:pPr>
            <a:endParaRPr lang="de-DE" altLang="de-DE" sz="2400" b="1" dirty="0" smtClean="0">
              <a:solidFill>
                <a:srgbClr val="000000"/>
              </a:solidFill>
              <a:latin typeface="Arial" panose="020B0604020202020204" pitchFamily="34" charset="0"/>
              <a:cs typeface="+mn-cs"/>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b="1" dirty="0" smtClean="0">
                <a:solidFill>
                  <a:srgbClr val="000000"/>
                </a:solidFill>
                <a:latin typeface="Arial" panose="020B0604020202020204" pitchFamily="34" charset="0"/>
              </a:rPr>
              <a:t>Verfahrensbezogene Informationszugangsansprüche – prägende Merkmale</a:t>
            </a:r>
          </a:p>
          <a:p>
            <a:pPr algn="ctr" hangingPunct="0">
              <a:buSzPct val="100000"/>
            </a:pPr>
            <a:endParaRPr lang="de-DE" altLang="de-DE" dirty="0">
              <a:solidFill>
                <a:srgbClr val="000000"/>
              </a:solidFill>
              <a:latin typeface="Arial" panose="020B0604020202020204" pitchFamily="34" charset="0"/>
            </a:endParaRPr>
          </a:p>
        </p:txBody>
      </p:sp>
    </p:spTree>
    <p:extLst>
      <p:ext uri="{BB962C8B-B14F-4D97-AF65-F5344CB8AC3E}">
        <p14:creationId xmlns:p14="http://schemas.microsoft.com/office/powerpoint/2010/main" val="1165431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500"/>
                                        <p:tgtEl>
                                          <p:spTgt spid="307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5" end="5"/>
                                            </p:txEl>
                                          </p:spTgt>
                                        </p:tgtEl>
                                        <p:attrNameLst>
                                          <p:attrName>style.visibility</p:attrName>
                                        </p:attrNameLst>
                                      </p:cBhvr>
                                      <p:to>
                                        <p:strVal val="visible"/>
                                      </p:to>
                                    </p:set>
                                    <p:animEffect transition="in" filter="fade">
                                      <p:cBhvr>
                                        <p:cTn id="12" dur="500"/>
                                        <p:tgtEl>
                                          <p:spTgt spid="307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6" end="6"/>
                                            </p:txEl>
                                          </p:spTgt>
                                        </p:tgtEl>
                                        <p:attrNameLst>
                                          <p:attrName>style.visibility</p:attrName>
                                        </p:attrNameLst>
                                      </p:cBhvr>
                                      <p:to>
                                        <p:strVal val="visible"/>
                                      </p:to>
                                    </p:set>
                                    <p:animEffect transition="in" filter="fade">
                                      <p:cBhvr>
                                        <p:cTn id="17" dur="500"/>
                                        <p:tgtEl>
                                          <p:spTgt spid="307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7" end="7"/>
                                            </p:txEl>
                                          </p:spTgt>
                                        </p:tgtEl>
                                        <p:attrNameLst>
                                          <p:attrName>style.visibility</p:attrName>
                                        </p:attrNameLst>
                                      </p:cBhvr>
                                      <p:to>
                                        <p:strVal val="visible"/>
                                      </p:to>
                                    </p:set>
                                    <p:animEffect transition="in" filter="fade">
                                      <p:cBhvr>
                                        <p:cTn id="22"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Exkurs: Rechtsnatur der Europäischen Menschenrechtskonvention</a:t>
            </a:r>
            <a:endParaRPr lang="de-DE" altLang="de-DE" sz="2000" b="1" dirty="0">
              <a:solidFill>
                <a:srgbClr val="000000"/>
              </a:solidFill>
              <a:latin typeface="Arial" panose="020B0604020202020204" pitchFamily="34" charset="0"/>
            </a:endParaRPr>
          </a:p>
          <a:p>
            <a:pPr algn="ctr" hangingPunct="0">
              <a:buSzPct val="100000"/>
            </a:pPr>
            <a:endParaRPr lang="de-DE" altLang="de-DE" sz="1400" dirty="0">
              <a:solidFill>
                <a:srgbClr val="000000"/>
              </a:solidFill>
              <a:latin typeface="Arial" panose="020B0604020202020204" pitchFamily="34" charset="0"/>
            </a:endParaRPr>
          </a:p>
        </p:txBody>
      </p:sp>
      <p:sp>
        <p:nvSpPr>
          <p:cNvPr id="11" name="Text Box 2"/>
          <p:cNvSpPr txBox="1">
            <a:spLocks noChangeArrowheads="1"/>
          </p:cNvSpPr>
          <p:nvPr/>
        </p:nvSpPr>
        <p:spPr bwMode="auto">
          <a:xfrm>
            <a:off x="215774" y="1113595"/>
            <a:ext cx="3744417" cy="3456435"/>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hangingPunct="0">
              <a:spcAft>
                <a:spcPts val="1413"/>
              </a:spcAft>
              <a:buClrTx/>
              <a:defRPr/>
            </a:pPr>
            <a:r>
              <a:rPr lang="de-DE" altLang="de-DE" sz="2400" b="1" dirty="0" smtClean="0">
                <a:solidFill>
                  <a:srgbClr val="000000"/>
                </a:solidFill>
                <a:latin typeface="Arial" panose="020B0604020202020204" pitchFamily="34" charset="0"/>
                <a:cs typeface="+mn-cs"/>
              </a:rPr>
              <a:t>Doppelnatur der EMRK: </a:t>
            </a:r>
          </a:p>
          <a:p>
            <a:pPr hangingPunct="0">
              <a:spcAft>
                <a:spcPts val="1413"/>
              </a:spcAft>
              <a:buClrTx/>
              <a:defRPr/>
            </a:pPr>
            <a:endParaRPr lang="de-DE" altLang="de-DE" sz="2400" b="1" dirty="0" smtClean="0">
              <a:solidFill>
                <a:srgbClr val="000000"/>
              </a:solidFill>
              <a:latin typeface="Arial" panose="020B0604020202020204" pitchFamily="34" charset="0"/>
              <a:cs typeface="+mn-cs"/>
            </a:endParaRPr>
          </a:p>
          <a:p>
            <a:pPr marL="342900" indent="-342900" hangingPunct="0">
              <a:spcAft>
                <a:spcPts val="0"/>
              </a:spcAft>
              <a:buClrTx/>
              <a:buFontTx/>
              <a:buChar char="-"/>
              <a:defRPr/>
            </a:pPr>
            <a:r>
              <a:rPr lang="de-DE" altLang="de-DE" sz="2200" b="1" dirty="0">
                <a:solidFill>
                  <a:srgbClr val="000000"/>
                </a:solidFill>
                <a:latin typeface="Arial" panose="020B0604020202020204" pitchFamily="34" charset="0"/>
                <a:cs typeface="+mn-cs"/>
              </a:rPr>
              <a:t>„einfaches“ Bundesgesetz </a:t>
            </a:r>
            <a:endParaRPr lang="de-DE" altLang="de-DE" sz="2200" b="1" dirty="0" smtClean="0">
              <a:solidFill>
                <a:srgbClr val="000000"/>
              </a:solidFill>
              <a:latin typeface="Arial" panose="020B0604020202020204" pitchFamily="34" charset="0"/>
              <a:cs typeface="+mn-cs"/>
            </a:endParaRPr>
          </a:p>
          <a:p>
            <a:pPr hangingPunct="0">
              <a:spcAft>
                <a:spcPts val="1413"/>
              </a:spcAft>
              <a:buClrTx/>
              <a:tabLst>
                <a:tab pos="3619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de-DE" altLang="de-DE" sz="2200" b="1" dirty="0">
                <a:solidFill>
                  <a:srgbClr val="000000"/>
                </a:solidFill>
                <a:latin typeface="Arial" panose="020B0604020202020204" pitchFamily="34" charset="0"/>
                <a:cs typeface="+mn-cs"/>
              </a:rPr>
              <a:t>	</a:t>
            </a:r>
            <a:r>
              <a:rPr lang="de-DE" altLang="de-DE" sz="2200" b="1" dirty="0" smtClean="0">
                <a:solidFill>
                  <a:srgbClr val="000000"/>
                </a:solidFill>
                <a:latin typeface="Arial" panose="020B0604020202020204" pitchFamily="34" charset="0"/>
                <a:cs typeface="+mn-cs"/>
              </a:rPr>
              <a:t>(„</a:t>
            </a:r>
            <a:r>
              <a:rPr lang="de-DE" altLang="de-DE" sz="2200" b="1" dirty="0">
                <a:solidFill>
                  <a:srgbClr val="000000"/>
                </a:solidFill>
                <a:latin typeface="Arial" panose="020B0604020202020204" pitchFamily="34" charset="0"/>
                <a:cs typeface="+mn-cs"/>
              </a:rPr>
              <a:t>Wirkung von Innen</a:t>
            </a:r>
            <a:r>
              <a:rPr lang="de-DE" altLang="de-DE" sz="2200" b="1" dirty="0" smtClean="0">
                <a:solidFill>
                  <a:srgbClr val="000000"/>
                </a:solidFill>
                <a:latin typeface="Arial" panose="020B0604020202020204" pitchFamily="34" charset="0"/>
                <a:cs typeface="+mn-cs"/>
              </a:rPr>
              <a:t>“)</a:t>
            </a:r>
          </a:p>
          <a:p>
            <a:pPr marL="342900" indent="-342900" hangingPunct="0">
              <a:spcAft>
                <a:spcPts val="0"/>
              </a:spcAft>
              <a:buClrTx/>
              <a:buFontTx/>
              <a:buChar char="-"/>
              <a:defRPr/>
            </a:pPr>
            <a:endParaRPr lang="de-DE" altLang="de-DE" sz="2200" b="1" dirty="0">
              <a:solidFill>
                <a:srgbClr val="000000"/>
              </a:solidFill>
              <a:latin typeface="Arial" panose="020B0604020202020204" pitchFamily="34" charset="0"/>
              <a:cs typeface="+mn-cs"/>
            </a:endParaRPr>
          </a:p>
          <a:p>
            <a:pPr marL="342900" indent="-342900" hangingPunct="0">
              <a:spcAft>
                <a:spcPts val="0"/>
              </a:spcAft>
              <a:buClrTx/>
              <a:buFontTx/>
              <a:buChar char="-"/>
              <a:defRPr/>
            </a:pPr>
            <a:r>
              <a:rPr lang="de-DE" altLang="de-DE" sz="2200" b="1" dirty="0" smtClean="0">
                <a:solidFill>
                  <a:srgbClr val="000000"/>
                </a:solidFill>
                <a:latin typeface="Arial" panose="020B0604020202020204" pitchFamily="34" charset="0"/>
                <a:cs typeface="+mn-cs"/>
              </a:rPr>
              <a:t>völker-</a:t>
            </a:r>
          </a:p>
          <a:p>
            <a:pPr marL="361950" hangingPunct="0">
              <a:spcAft>
                <a:spcPts val="1413"/>
              </a:spcAft>
              <a:buClrTx/>
              <a:defRPr/>
            </a:pPr>
            <a:r>
              <a:rPr lang="de-DE" altLang="de-DE" sz="2200" b="1" dirty="0" smtClean="0">
                <a:solidFill>
                  <a:srgbClr val="000000"/>
                </a:solidFill>
                <a:latin typeface="Arial" panose="020B0604020202020204" pitchFamily="34" charset="0"/>
                <a:cs typeface="+mn-cs"/>
              </a:rPr>
              <a:t>rechtlicher Vertrag 		 („Wirkung von Außen“)</a:t>
            </a:r>
          </a:p>
          <a:p>
            <a:pPr marL="342900" indent="-342900" hangingPunct="0">
              <a:spcAft>
                <a:spcPts val="0"/>
              </a:spcAft>
              <a:buClrTx/>
              <a:buFontTx/>
              <a:buChar char="-"/>
              <a:defRPr/>
            </a:pPr>
            <a:endParaRPr lang="de-DE" altLang="de-DE" sz="2200" b="1" dirty="0" smtClean="0">
              <a:solidFill>
                <a:srgbClr val="000000"/>
              </a:solidFill>
              <a:latin typeface="Arial" panose="020B0604020202020204" pitchFamily="34" charset="0"/>
              <a:cs typeface="+mn-cs"/>
            </a:endParaRPr>
          </a:p>
          <a:p>
            <a:pPr marL="342900" indent="-342900" hangingPunct="0">
              <a:spcAft>
                <a:spcPts val="1413"/>
              </a:spcAft>
              <a:buClrTx/>
              <a:buFontTx/>
              <a:buChar char="-"/>
              <a:defRPr/>
            </a:pPr>
            <a:r>
              <a:rPr lang="de-DE" altLang="de-DE" sz="2200" b="1" dirty="0" smtClean="0">
                <a:solidFill>
                  <a:srgbClr val="000000"/>
                </a:solidFill>
                <a:latin typeface="Arial" panose="020B0604020202020204" pitchFamily="34" charset="0"/>
                <a:cs typeface="+mn-cs"/>
              </a:rPr>
              <a:t>(partielle) Synthese der beiden Ansätze: </a:t>
            </a:r>
          </a:p>
          <a:p>
            <a:pPr marL="361950" algn="ctr" hangingPunct="0">
              <a:spcAft>
                <a:spcPts val="0"/>
              </a:spcAft>
              <a:buClrTx/>
              <a:defRPr/>
            </a:pPr>
            <a:r>
              <a:rPr lang="de-DE" altLang="de-DE" sz="2200" b="1" dirty="0" smtClean="0">
                <a:solidFill>
                  <a:srgbClr val="000000"/>
                </a:solidFill>
                <a:latin typeface="Arial" panose="020B0604020202020204" pitchFamily="34" charset="0"/>
                <a:cs typeface="+mn-cs"/>
              </a:rPr>
              <a:t>„Grundsatz der</a:t>
            </a:r>
          </a:p>
          <a:p>
            <a:pPr marL="361950" algn="ctr" hangingPunct="0">
              <a:spcAft>
                <a:spcPts val="0"/>
              </a:spcAft>
              <a:buClrTx/>
              <a:defRPr/>
            </a:pPr>
            <a:r>
              <a:rPr lang="de-DE" altLang="de-DE" sz="2200" b="1" dirty="0" smtClean="0">
                <a:solidFill>
                  <a:srgbClr val="000000"/>
                </a:solidFill>
                <a:latin typeface="Arial" panose="020B0604020202020204" pitchFamily="34" charset="0"/>
                <a:cs typeface="+mn-cs"/>
              </a:rPr>
              <a:t>völkerrechtsfreundlichen Auslegung“</a:t>
            </a:r>
          </a:p>
        </p:txBody>
      </p:sp>
    </p:spTree>
    <p:extLst>
      <p:ext uri="{BB962C8B-B14F-4D97-AF65-F5344CB8AC3E}">
        <p14:creationId xmlns:p14="http://schemas.microsoft.com/office/powerpoint/2010/main" val="770109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animEffect transition="in" filter="fade">
                                      <p:cBhvr>
                                        <p:cTn id="13" dur="500"/>
                                        <p:tgtEl>
                                          <p:spTgt spid="11">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6" end="6"/>
                                            </p:txEl>
                                          </p:spTgt>
                                        </p:tgtEl>
                                        <p:attrNameLst>
                                          <p:attrName>style.visibility</p:attrName>
                                        </p:attrNameLst>
                                      </p:cBhvr>
                                      <p:to>
                                        <p:strVal val="visible"/>
                                      </p:to>
                                    </p:set>
                                    <p:animEffect transition="in" filter="fade">
                                      <p:cBhvr>
                                        <p:cTn id="16" dur="500"/>
                                        <p:tgtEl>
                                          <p:spTgt spid="11">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animEffect transition="in" filter="fade">
                                      <p:cBhvr>
                                        <p:cTn id="21" dur="500"/>
                                        <p:tgtEl>
                                          <p:spTgt spid="11">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9" end="9"/>
                                            </p:txEl>
                                          </p:spTgt>
                                        </p:tgtEl>
                                        <p:attrNameLst>
                                          <p:attrName>style.visibility</p:attrName>
                                        </p:attrNameLst>
                                      </p:cBhvr>
                                      <p:to>
                                        <p:strVal val="visible"/>
                                      </p:to>
                                    </p:set>
                                    <p:animEffect transition="in" filter="fade">
                                      <p:cBhvr>
                                        <p:cTn id="26" dur="500"/>
                                        <p:tgtEl>
                                          <p:spTgt spid="11">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10" end="10"/>
                                            </p:txEl>
                                          </p:spTgt>
                                        </p:tgtEl>
                                        <p:attrNameLst>
                                          <p:attrName>style.visibility</p:attrName>
                                        </p:attrNameLst>
                                      </p:cBhvr>
                                      <p:to>
                                        <p:strVal val="visible"/>
                                      </p:to>
                                    </p:set>
                                    <p:animEffect transition="in" filter="fade">
                                      <p:cBhvr>
                                        <p:cTn id="29"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Das System der Informationszugangsrechte</a:t>
            </a:r>
            <a:br>
              <a:rPr lang="de-DE" altLang="de-DE" sz="2000" b="1" dirty="0" smtClean="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17454" name="AutoShape 70"/>
          <p:cNvSpPr>
            <a:spLocks noChangeAspect="1" noChangeArrowheads="1" noTextEdit="1"/>
          </p:cNvSpPr>
          <p:nvPr/>
        </p:nvSpPr>
        <p:spPr bwMode="auto">
          <a:xfrm>
            <a:off x="214313" y="895350"/>
            <a:ext cx="9685337"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55" name="Rectangle 72"/>
          <p:cNvSpPr>
            <a:spLocks noChangeArrowheads="1"/>
          </p:cNvSpPr>
          <p:nvPr/>
        </p:nvSpPr>
        <p:spPr bwMode="auto">
          <a:xfrm>
            <a:off x="227013" y="909638"/>
            <a:ext cx="1689100" cy="963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56" name="Rectangle 73"/>
          <p:cNvSpPr>
            <a:spLocks noChangeArrowheads="1"/>
          </p:cNvSpPr>
          <p:nvPr/>
        </p:nvSpPr>
        <p:spPr bwMode="auto">
          <a:xfrm>
            <a:off x="1916113" y="909638"/>
            <a:ext cx="2168525" cy="963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57" name="Rectangle 74"/>
          <p:cNvSpPr>
            <a:spLocks noChangeArrowheads="1"/>
          </p:cNvSpPr>
          <p:nvPr/>
        </p:nvSpPr>
        <p:spPr bwMode="auto">
          <a:xfrm>
            <a:off x="4084638" y="909638"/>
            <a:ext cx="1927225" cy="963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58" name="Rectangle 75"/>
          <p:cNvSpPr>
            <a:spLocks noChangeArrowheads="1"/>
          </p:cNvSpPr>
          <p:nvPr/>
        </p:nvSpPr>
        <p:spPr bwMode="auto">
          <a:xfrm>
            <a:off x="6011863" y="909638"/>
            <a:ext cx="1985962" cy="963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59" name="Rectangle 76"/>
          <p:cNvSpPr>
            <a:spLocks noChangeArrowheads="1"/>
          </p:cNvSpPr>
          <p:nvPr/>
        </p:nvSpPr>
        <p:spPr bwMode="auto">
          <a:xfrm>
            <a:off x="7997825" y="909638"/>
            <a:ext cx="1871662" cy="963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60" name="Rectangle 77"/>
          <p:cNvSpPr>
            <a:spLocks noChangeArrowheads="1"/>
          </p:cNvSpPr>
          <p:nvPr/>
        </p:nvSpPr>
        <p:spPr bwMode="auto">
          <a:xfrm>
            <a:off x="227013" y="1873250"/>
            <a:ext cx="1689100"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61" name="Rectangle 78"/>
          <p:cNvSpPr>
            <a:spLocks noChangeArrowheads="1"/>
          </p:cNvSpPr>
          <p:nvPr/>
        </p:nvSpPr>
        <p:spPr bwMode="auto">
          <a:xfrm>
            <a:off x="1916113" y="1873250"/>
            <a:ext cx="2168525"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62" name="Rectangle 79"/>
          <p:cNvSpPr>
            <a:spLocks noChangeArrowheads="1"/>
          </p:cNvSpPr>
          <p:nvPr/>
        </p:nvSpPr>
        <p:spPr bwMode="auto">
          <a:xfrm>
            <a:off x="4084638" y="1873250"/>
            <a:ext cx="1927225"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63" name="Rectangle 80"/>
          <p:cNvSpPr>
            <a:spLocks noChangeArrowheads="1"/>
          </p:cNvSpPr>
          <p:nvPr/>
        </p:nvSpPr>
        <p:spPr bwMode="auto">
          <a:xfrm>
            <a:off x="6011863" y="1873250"/>
            <a:ext cx="1985962"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64" name="Rectangle 81"/>
          <p:cNvSpPr>
            <a:spLocks noChangeArrowheads="1"/>
          </p:cNvSpPr>
          <p:nvPr/>
        </p:nvSpPr>
        <p:spPr bwMode="auto">
          <a:xfrm>
            <a:off x="7997825" y="1873250"/>
            <a:ext cx="1871662"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65" name="Rectangle 82"/>
          <p:cNvSpPr>
            <a:spLocks noChangeArrowheads="1"/>
          </p:cNvSpPr>
          <p:nvPr/>
        </p:nvSpPr>
        <p:spPr bwMode="auto">
          <a:xfrm>
            <a:off x="227013" y="3251200"/>
            <a:ext cx="1689100"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66" name="Rectangle 83"/>
          <p:cNvSpPr>
            <a:spLocks noChangeArrowheads="1"/>
          </p:cNvSpPr>
          <p:nvPr/>
        </p:nvSpPr>
        <p:spPr bwMode="auto">
          <a:xfrm>
            <a:off x="1916113" y="3251200"/>
            <a:ext cx="2168525"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67" name="Rectangle 84"/>
          <p:cNvSpPr>
            <a:spLocks noChangeArrowheads="1"/>
          </p:cNvSpPr>
          <p:nvPr/>
        </p:nvSpPr>
        <p:spPr bwMode="auto">
          <a:xfrm>
            <a:off x="4084638" y="3251200"/>
            <a:ext cx="1927225"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68" name="Rectangle 85"/>
          <p:cNvSpPr>
            <a:spLocks noChangeArrowheads="1"/>
          </p:cNvSpPr>
          <p:nvPr/>
        </p:nvSpPr>
        <p:spPr bwMode="auto">
          <a:xfrm>
            <a:off x="6011863" y="3251200"/>
            <a:ext cx="1985962"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69" name="Rectangle 86"/>
          <p:cNvSpPr>
            <a:spLocks noChangeArrowheads="1"/>
          </p:cNvSpPr>
          <p:nvPr/>
        </p:nvSpPr>
        <p:spPr bwMode="auto">
          <a:xfrm>
            <a:off x="7997825" y="3251200"/>
            <a:ext cx="1871662"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70" name="Rectangle 87"/>
          <p:cNvSpPr>
            <a:spLocks noChangeArrowheads="1"/>
          </p:cNvSpPr>
          <p:nvPr/>
        </p:nvSpPr>
        <p:spPr bwMode="auto">
          <a:xfrm>
            <a:off x="227013" y="4629150"/>
            <a:ext cx="1689100"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71" name="Rectangle 88"/>
          <p:cNvSpPr>
            <a:spLocks noChangeArrowheads="1"/>
          </p:cNvSpPr>
          <p:nvPr/>
        </p:nvSpPr>
        <p:spPr bwMode="auto">
          <a:xfrm>
            <a:off x="1916113" y="4629150"/>
            <a:ext cx="2168525"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72" name="Rectangle 89"/>
          <p:cNvSpPr>
            <a:spLocks noChangeArrowheads="1"/>
          </p:cNvSpPr>
          <p:nvPr/>
        </p:nvSpPr>
        <p:spPr bwMode="auto">
          <a:xfrm>
            <a:off x="4084638" y="4629150"/>
            <a:ext cx="1927225"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73" name="Rectangle 90"/>
          <p:cNvSpPr>
            <a:spLocks noChangeArrowheads="1"/>
          </p:cNvSpPr>
          <p:nvPr/>
        </p:nvSpPr>
        <p:spPr bwMode="auto">
          <a:xfrm>
            <a:off x="6011863" y="4629150"/>
            <a:ext cx="1985962"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74" name="Rectangle 91"/>
          <p:cNvSpPr>
            <a:spLocks noChangeArrowheads="1"/>
          </p:cNvSpPr>
          <p:nvPr/>
        </p:nvSpPr>
        <p:spPr bwMode="auto">
          <a:xfrm>
            <a:off x="7997825" y="4629150"/>
            <a:ext cx="1871662"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75" name="Rectangle 92"/>
          <p:cNvSpPr>
            <a:spLocks noChangeArrowheads="1"/>
          </p:cNvSpPr>
          <p:nvPr/>
        </p:nvSpPr>
        <p:spPr bwMode="auto">
          <a:xfrm>
            <a:off x="227013" y="6007100"/>
            <a:ext cx="1689100"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76" name="Rectangle 93"/>
          <p:cNvSpPr>
            <a:spLocks noChangeArrowheads="1"/>
          </p:cNvSpPr>
          <p:nvPr/>
        </p:nvSpPr>
        <p:spPr bwMode="auto">
          <a:xfrm>
            <a:off x="1916113" y="6007100"/>
            <a:ext cx="2168525"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77" name="Rectangle 94"/>
          <p:cNvSpPr>
            <a:spLocks noChangeArrowheads="1"/>
          </p:cNvSpPr>
          <p:nvPr/>
        </p:nvSpPr>
        <p:spPr bwMode="auto">
          <a:xfrm>
            <a:off x="4084638" y="6007100"/>
            <a:ext cx="1927225"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78" name="Rectangle 95"/>
          <p:cNvSpPr>
            <a:spLocks noChangeArrowheads="1"/>
          </p:cNvSpPr>
          <p:nvPr/>
        </p:nvSpPr>
        <p:spPr bwMode="auto">
          <a:xfrm>
            <a:off x="6011863" y="6007100"/>
            <a:ext cx="1985962"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79" name="Rectangle 96"/>
          <p:cNvSpPr>
            <a:spLocks noChangeArrowheads="1"/>
          </p:cNvSpPr>
          <p:nvPr/>
        </p:nvSpPr>
        <p:spPr bwMode="auto">
          <a:xfrm>
            <a:off x="7997825" y="6007100"/>
            <a:ext cx="1871662"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80" name="Line 97"/>
          <p:cNvSpPr>
            <a:spLocks noChangeShapeType="1"/>
          </p:cNvSpPr>
          <p:nvPr/>
        </p:nvSpPr>
        <p:spPr bwMode="auto">
          <a:xfrm>
            <a:off x="1916113" y="90328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81" name="Line 98"/>
          <p:cNvSpPr>
            <a:spLocks noChangeShapeType="1"/>
          </p:cNvSpPr>
          <p:nvPr/>
        </p:nvSpPr>
        <p:spPr bwMode="auto">
          <a:xfrm>
            <a:off x="4084638" y="90328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82" name="Line 99"/>
          <p:cNvSpPr>
            <a:spLocks noChangeShapeType="1"/>
          </p:cNvSpPr>
          <p:nvPr/>
        </p:nvSpPr>
        <p:spPr bwMode="auto">
          <a:xfrm>
            <a:off x="6011863" y="90328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83" name="Line 100"/>
          <p:cNvSpPr>
            <a:spLocks noChangeShapeType="1"/>
          </p:cNvSpPr>
          <p:nvPr/>
        </p:nvSpPr>
        <p:spPr bwMode="auto">
          <a:xfrm>
            <a:off x="7997825" y="90328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84" name="Line 101"/>
          <p:cNvSpPr>
            <a:spLocks noChangeShapeType="1"/>
          </p:cNvSpPr>
          <p:nvPr/>
        </p:nvSpPr>
        <p:spPr bwMode="auto">
          <a:xfrm>
            <a:off x="220663" y="1873250"/>
            <a:ext cx="9655175"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85" name="Line 102"/>
          <p:cNvSpPr>
            <a:spLocks noChangeShapeType="1"/>
          </p:cNvSpPr>
          <p:nvPr/>
        </p:nvSpPr>
        <p:spPr bwMode="auto">
          <a:xfrm>
            <a:off x="220663" y="3251200"/>
            <a:ext cx="96551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86" name="Line 103"/>
          <p:cNvSpPr>
            <a:spLocks noChangeShapeType="1"/>
          </p:cNvSpPr>
          <p:nvPr/>
        </p:nvSpPr>
        <p:spPr bwMode="auto">
          <a:xfrm>
            <a:off x="220663" y="4629150"/>
            <a:ext cx="96551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87" name="Line 104"/>
          <p:cNvSpPr>
            <a:spLocks noChangeShapeType="1"/>
          </p:cNvSpPr>
          <p:nvPr/>
        </p:nvSpPr>
        <p:spPr bwMode="auto">
          <a:xfrm>
            <a:off x="220663" y="6007100"/>
            <a:ext cx="96551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88" name="Line 105"/>
          <p:cNvSpPr>
            <a:spLocks noChangeShapeType="1"/>
          </p:cNvSpPr>
          <p:nvPr/>
        </p:nvSpPr>
        <p:spPr bwMode="auto">
          <a:xfrm>
            <a:off x="227013" y="90328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89" name="Line 106"/>
          <p:cNvSpPr>
            <a:spLocks noChangeShapeType="1"/>
          </p:cNvSpPr>
          <p:nvPr/>
        </p:nvSpPr>
        <p:spPr bwMode="auto">
          <a:xfrm>
            <a:off x="9869488" y="903288"/>
            <a:ext cx="0" cy="64881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90" name="Line 107"/>
          <p:cNvSpPr>
            <a:spLocks noChangeShapeType="1"/>
          </p:cNvSpPr>
          <p:nvPr/>
        </p:nvSpPr>
        <p:spPr bwMode="auto">
          <a:xfrm>
            <a:off x="220663" y="909638"/>
            <a:ext cx="96551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91" name="Line 108"/>
          <p:cNvSpPr>
            <a:spLocks noChangeShapeType="1"/>
          </p:cNvSpPr>
          <p:nvPr/>
        </p:nvSpPr>
        <p:spPr bwMode="auto">
          <a:xfrm>
            <a:off x="220663" y="7385050"/>
            <a:ext cx="96551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92" name="Rectangle 109"/>
          <p:cNvSpPr>
            <a:spLocks noChangeArrowheads="1"/>
          </p:cNvSpPr>
          <p:nvPr/>
        </p:nvSpPr>
        <p:spPr bwMode="auto">
          <a:xfrm>
            <a:off x="2649538" y="1265238"/>
            <a:ext cx="8128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Zweck</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93" name="Rectangle 110"/>
          <p:cNvSpPr>
            <a:spLocks noChangeArrowheads="1"/>
          </p:cNvSpPr>
          <p:nvPr/>
        </p:nvSpPr>
        <p:spPr bwMode="auto">
          <a:xfrm>
            <a:off x="4238625" y="1265238"/>
            <a:ext cx="17478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Voraussetzung</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94" name="Rectangle 111"/>
          <p:cNvSpPr>
            <a:spLocks noChangeArrowheads="1"/>
          </p:cNvSpPr>
          <p:nvPr/>
        </p:nvSpPr>
        <p:spPr bwMode="auto">
          <a:xfrm>
            <a:off x="6319838" y="1125538"/>
            <a:ext cx="14176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Versagungs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95" name="Rectangle 112"/>
          <p:cNvSpPr>
            <a:spLocks noChangeArrowheads="1"/>
          </p:cNvSpPr>
          <p:nvPr/>
        </p:nvSpPr>
        <p:spPr bwMode="auto">
          <a:xfrm>
            <a:off x="7613650" y="1125538"/>
            <a:ext cx="1857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96" name="Rectangle 113"/>
          <p:cNvSpPr>
            <a:spLocks noChangeArrowheads="1"/>
          </p:cNvSpPr>
          <p:nvPr/>
        </p:nvSpPr>
        <p:spPr bwMode="auto">
          <a:xfrm>
            <a:off x="6618288" y="1401763"/>
            <a:ext cx="8842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gründe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97" name="Rectangle 114"/>
          <p:cNvSpPr>
            <a:spLocks noChangeArrowheads="1"/>
          </p:cNvSpPr>
          <p:nvPr/>
        </p:nvSpPr>
        <p:spPr bwMode="auto">
          <a:xfrm>
            <a:off x="8418513" y="1125538"/>
            <a:ext cx="11398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Form des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98" name="Rectangle 115"/>
          <p:cNvSpPr>
            <a:spLocks noChangeArrowheads="1"/>
          </p:cNvSpPr>
          <p:nvPr/>
        </p:nvSpPr>
        <p:spPr bwMode="auto">
          <a:xfrm>
            <a:off x="8456613" y="1401763"/>
            <a:ext cx="1062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Zugangs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99" name="Rectangle 116"/>
          <p:cNvSpPr>
            <a:spLocks noChangeArrowheads="1"/>
          </p:cNvSpPr>
          <p:nvPr/>
        </p:nvSpPr>
        <p:spPr bwMode="auto">
          <a:xfrm>
            <a:off x="454025" y="2162175"/>
            <a:ext cx="127476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verfahrens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00" name="Rectangle 117"/>
          <p:cNvSpPr>
            <a:spLocks noChangeArrowheads="1"/>
          </p:cNvSpPr>
          <p:nvPr/>
        </p:nvSpPr>
        <p:spPr bwMode="auto">
          <a:xfrm>
            <a:off x="1614488" y="2162175"/>
            <a:ext cx="1857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01" name="Rectangle 118"/>
          <p:cNvSpPr>
            <a:spLocks noChangeArrowheads="1"/>
          </p:cNvSpPr>
          <p:nvPr/>
        </p:nvSpPr>
        <p:spPr bwMode="auto">
          <a:xfrm>
            <a:off x="544513" y="2433638"/>
            <a:ext cx="1227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bezogene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02" name="Rectangle 119"/>
          <p:cNvSpPr>
            <a:spLocks noChangeArrowheads="1"/>
          </p:cNvSpPr>
          <p:nvPr/>
        </p:nvSpPr>
        <p:spPr bwMode="auto">
          <a:xfrm>
            <a:off x="479425" y="2709863"/>
            <a:ext cx="129698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03" name="Rectangle 120"/>
          <p:cNvSpPr>
            <a:spLocks noChangeArrowheads="1"/>
          </p:cNvSpPr>
          <p:nvPr/>
        </p:nvSpPr>
        <p:spPr bwMode="auto">
          <a:xfrm>
            <a:off x="2178050" y="2441575"/>
            <a:ext cx="1752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verfahrensintern</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504" name="Rectangle 121"/>
          <p:cNvSpPr>
            <a:spLocks noChangeArrowheads="1"/>
          </p:cNvSpPr>
          <p:nvPr/>
        </p:nvSpPr>
        <p:spPr bwMode="auto">
          <a:xfrm>
            <a:off x="4459288" y="2306638"/>
            <a:ext cx="121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Verfahrens</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505" name="Rectangle 122"/>
          <p:cNvSpPr>
            <a:spLocks noChangeArrowheads="1"/>
          </p:cNvSpPr>
          <p:nvPr/>
        </p:nvSpPr>
        <p:spPr bwMode="auto">
          <a:xfrm>
            <a:off x="5562600" y="2306638"/>
            <a:ext cx="176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506" name="Rectangle 123"/>
          <p:cNvSpPr>
            <a:spLocks noChangeArrowheads="1"/>
          </p:cNvSpPr>
          <p:nvPr/>
        </p:nvSpPr>
        <p:spPr bwMode="auto">
          <a:xfrm>
            <a:off x="4556125" y="2581275"/>
            <a:ext cx="1090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beteiligter</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507" name="Rectangle 124"/>
          <p:cNvSpPr>
            <a:spLocks noChangeArrowheads="1"/>
          </p:cNvSpPr>
          <p:nvPr/>
        </p:nvSpPr>
        <p:spPr bwMode="auto">
          <a:xfrm>
            <a:off x="6175375" y="2306638"/>
            <a:ext cx="1827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i.d.R. keine / nur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508" name="Rectangle 125"/>
          <p:cNvSpPr>
            <a:spLocks noChangeArrowheads="1"/>
          </p:cNvSpPr>
          <p:nvPr/>
        </p:nvSpPr>
        <p:spPr bwMode="auto">
          <a:xfrm>
            <a:off x="6189663" y="2581275"/>
            <a:ext cx="1738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ausnahmsweise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09" name="Rectangle 126"/>
          <p:cNvSpPr>
            <a:spLocks noChangeArrowheads="1"/>
          </p:cNvSpPr>
          <p:nvPr/>
        </p:nvSpPr>
        <p:spPr bwMode="auto">
          <a:xfrm>
            <a:off x="8256588" y="2441575"/>
            <a:ext cx="14589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Akteneinsicht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510" name="Rectangle 127"/>
          <p:cNvSpPr>
            <a:spLocks noChangeArrowheads="1"/>
          </p:cNvSpPr>
          <p:nvPr/>
        </p:nvSpPr>
        <p:spPr bwMode="auto">
          <a:xfrm>
            <a:off x="390525" y="3540125"/>
            <a:ext cx="14684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rgbClr val="7F7F7F"/>
                </a:solidFill>
                <a:effectLst/>
                <a:latin typeface="Arial" panose="020B0604020202020204" pitchFamily="34" charset="0"/>
              </a:rPr>
              <a:t>institutionell</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511" name="Rectangle 128"/>
          <p:cNvSpPr>
            <a:spLocks noChangeArrowheads="1"/>
          </p:cNvSpPr>
          <p:nvPr/>
        </p:nvSpPr>
        <p:spPr bwMode="auto">
          <a:xfrm>
            <a:off x="463550" y="3813175"/>
            <a:ext cx="13906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gebundene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12" name="Rectangle 129"/>
          <p:cNvSpPr>
            <a:spLocks noChangeArrowheads="1"/>
          </p:cNvSpPr>
          <p:nvPr/>
        </p:nvSpPr>
        <p:spPr bwMode="auto">
          <a:xfrm>
            <a:off x="479425" y="4087813"/>
            <a:ext cx="129698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13" name="Rectangle 130"/>
          <p:cNvSpPr>
            <a:spLocks noChangeArrowheads="1"/>
          </p:cNvSpPr>
          <p:nvPr/>
        </p:nvSpPr>
        <p:spPr bwMode="auto">
          <a:xfrm>
            <a:off x="614363" y="4918075"/>
            <a:ext cx="10874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sachlich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14" name="Rectangle 131"/>
          <p:cNvSpPr>
            <a:spLocks noChangeArrowheads="1"/>
          </p:cNvSpPr>
          <p:nvPr/>
        </p:nvSpPr>
        <p:spPr bwMode="auto">
          <a:xfrm>
            <a:off x="463550" y="5191125"/>
            <a:ext cx="13906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gebundene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15" name="Rectangle 132"/>
          <p:cNvSpPr>
            <a:spLocks noChangeArrowheads="1"/>
          </p:cNvSpPr>
          <p:nvPr/>
        </p:nvSpPr>
        <p:spPr bwMode="auto">
          <a:xfrm>
            <a:off x="479425" y="5465763"/>
            <a:ext cx="129698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16" name="Rectangle 133"/>
          <p:cNvSpPr>
            <a:spLocks noChangeArrowheads="1"/>
          </p:cNvSpPr>
          <p:nvPr/>
        </p:nvSpPr>
        <p:spPr bwMode="auto">
          <a:xfrm>
            <a:off x="427038" y="6432550"/>
            <a:ext cx="13287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Jedermann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17" name="Rectangle 134"/>
          <p:cNvSpPr>
            <a:spLocks noChangeArrowheads="1"/>
          </p:cNvSpPr>
          <p:nvPr/>
        </p:nvSpPr>
        <p:spPr bwMode="auto">
          <a:xfrm>
            <a:off x="1643063" y="6432550"/>
            <a:ext cx="1857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518" name="Rectangle 135"/>
          <p:cNvSpPr>
            <a:spLocks noChangeArrowheads="1"/>
          </p:cNvSpPr>
          <p:nvPr/>
        </p:nvSpPr>
        <p:spPr bwMode="auto">
          <a:xfrm>
            <a:off x="495300" y="6705600"/>
            <a:ext cx="12652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70" name="Rad 69"/>
          <p:cNvSpPr/>
          <p:nvPr/>
        </p:nvSpPr>
        <p:spPr bwMode="auto">
          <a:xfrm>
            <a:off x="73027" y="3328110"/>
            <a:ext cx="1957386" cy="1315328"/>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2046719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03"/>
                                        </p:tgtEl>
                                        <p:attrNameLst>
                                          <p:attrName>style.visibility</p:attrName>
                                        </p:attrNameLst>
                                      </p:cBhvr>
                                      <p:to>
                                        <p:strVal val="visible"/>
                                      </p:to>
                                    </p:set>
                                    <p:animEffect transition="in" filter="fade">
                                      <p:cBhvr>
                                        <p:cTn id="7" dur="500"/>
                                        <p:tgtEl>
                                          <p:spTgt spid="175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06"/>
                                        </p:tgtEl>
                                        <p:attrNameLst>
                                          <p:attrName>style.visibility</p:attrName>
                                        </p:attrNameLst>
                                      </p:cBhvr>
                                      <p:to>
                                        <p:strVal val="visible"/>
                                      </p:to>
                                    </p:set>
                                    <p:animEffect transition="in" filter="fade">
                                      <p:cBhvr>
                                        <p:cTn id="12" dur="500"/>
                                        <p:tgtEl>
                                          <p:spTgt spid="1750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504"/>
                                        </p:tgtEl>
                                        <p:attrNameLst>
                                          <p:attrName>style.visibility</p:attrName>
                                        </p:attrNameLst>
                                      </p:cBhvr>
                                      <p:to>
                                        <p:strVal val="visible"/>
                                      </p:to>
                                    </p:set>
                                    <p:animEffect transition="in" filter="fade">
                                      <p:cBhvr>
                                        <p:cTn id="15" dur="500"/>
                                        <p:tgtEl>
                                          <p:spTgt spid="17504"/>
                                        </p:tgtEl>
                                      </p:cBhvr>
                                    </p:animEffect>
                                  </p:childTnLst>
                                </p:cTn>
                              </p:par>
                              <p:par>
                                <p:cTn id="16" presetID="10" presetClass="entr" presetSubtype="0" fill="hold" nodeType="withEffect">
                                  <p:stCondLst>
                                    <p:cond delay="0"/>
                                  </p:stCondLst>
                                  <p:childTnLst>
                                    <p:set>
                                      <p:cBhvr>
                                        <p:cTn id="17" dur="1" fill="hold">
                                          <p:stCondLst>
                                            <p:cond delay="0"/>
                                          </p:stCondLst>
                                        </p:cTn>
                                        <p:tgtEl>
                                          <p:spTgt spid="17505">
                                            <p:txEl>
                                              <p:pRg st="0" end="0"/>
                                            </p:txEl>
                                          </p:spTgt>
                                        </p:tgtEl>
                                        <p:attrNameLst>
                                          <p:attrName>style.visibility</p:attrName>
                                        </p:attrNameLst>
                                      </p:cBhvr>
                                      <p:to>
                                        <p:strVal val="visible"/>
                                      </p:to>
                                    </p:set>
                                    <p:animEffect transition="in" filter="fade">
                                      <p:cBhvr>
                                        <p:cTn id="18" dur="500"/>
                                        <p:tgtEl>
                                          <p:spTgt spid="1750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507"/>
                                        </p:tgtEl>
                                        <p:attrNameLst>
                                          <p:attrName>style.visibility</p:attrName>
                                        </p:attrNameLst>
                                      </p:cBhvr>
                                      <p:to>
                                        <p:strVal val="visible"/>
                                      </p:to>
                                    </p:set>
                                    <p:animEffect transition="in" filter="fade">
                                      <p:cBhvr>
                                        <p:cTn id="23" dur="500"/>
                                        <p:tgtEl>
                                          <p:spTgt spid="1750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508"/>
                                        </p:tgtEl>
                                        <p:attrNameLst>
                                          <p:attrName>style.visibility</p:attrName>
                                        </p:attrNameLst>
                                      </p:cBhvr>
                                      <p:to>
                                        <p:strVal val="visible"/>
                                      </p:to>
                                    </p:set>
                                    <p:animEffect transition="in" filter="fade">
                                      <p:cBhvr>
                                        <p:cTn id="26" dur="500"/>
                                        <p:tgtEl>
                                          <p:spTgt spid="1750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509">
                                            <p:txEl>
                                              <p:pRg st="0" end="0"/>
                                            </p:txEl>
                                          </p:spTgt>
                                        </p:tgtEl>
                                        <p:attrNameLst>
                                          <p:attrName>style.visibility</p:attrName>
                                        </p:attrNameLst>
                                      </p:cBhvr>
                                      <p:to>
                                        <p:strVal val="visible"/>
                                      </p:to>
                                    </p:set>
                                    <p:animEffect transition="in" filter="fade">
                                      <p:cBhvr>
                                        <p:cTn id="31" dur="500"/>
                                        <p:tgtEl>
                                          <p:spTgt spid="1750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grpId="0" nodeType="clickEffect">
                                  <p:stCondLst>
                                    <p:cond delay="0"/>
                                  </p:stCondLst>
                                  <p:childTnLst>
                                    <p:animClr clrSpc="rgb" dir="cw">
                                      <p:cBhvr override="childStyle">
                                        <p:cTn id="35" dur="2000" fill="hold"/>
                                        <p:tgtEl>
                                          <p:spTgt spid="17510"/>
                                        </p:tgtEl>
                                        <p:attrNameLst>
                                          <p:attrName>style.color</p:attrName>
                                        </p:attrNameLst>
                                      </p:cBhvr>
                                      <p:to>
                                        <a:srgbClr val="000000"/>
                                      </p:to>
                                    </p:animClr>
                                  </p:childTnLst>
                                </p:cTn>
                              </p:par>
                              <p:par>
                                <p:cTn id="36" presetID="3" presetClass="emph" presetSubtype="2" fill="hold" grpId="0" nodeType="withEffect">
                                  <p:stCondLst>
                                    <p:cond delay="0"/>
                                  </p:stCondLst>
                                  <p:childTnLst>
                                    <p:animClr clrSpc="rgb" dir="cw">
                                      <p:cBhvr override="childStyle">
                                        <p:cTn id="37" dur="2000" fill="hold"/>
                                        <p:tgtEl>
                                          <p:spTgt spid="17511"/>
                                        </p:tgtEl>
                                        <p:attrNameLst>
                                          <p:attrName>style.color</p:attrName>
                                        </p:attrNameLst>
                                      </p:cBhvr>
                                      <p:to>
                                        <a:srgbClr val="000000"/>
                                      </p:to>
                                    </p:animClr>
                                  </p:childTnLst>
                                </p:cTn>
                              </p:par>
                              <p:par>
                                <p:cTn id="38" presetID="3" presetClass="emph" presetSubtype="2" fill="hold" grpId="0" nodeType="withEffect">
                                  <p:stCondLst>
                                    <p:cond delay="0"/>
                                  </p:stCondLst>
                                  <p:childTnLst>
                                    <p:animClr clrSpc="rgb" dir="cw">
                                      <p:cBhvr override="childStyle">
                                        <p:cTn id="39" dur="2000" fill="hold"/>
                                        <p:tgtEl>
                                          <p:spTgt spid="17512"/>
                                        </p:tgtEl>
                                        <p:attrNameLst>
                                          <p:attrName>style.color</p:attrName>
                                        </p:attrNameLst>
                                      </p:cBhvr>
                                      <p:to>
                                        <a:srgbClr val="000000"/>
                                      </p:to>
                                    </p:animClr>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3" grpId="0"/>
      <p:bldP spid="17504" grpId="0"/>
      <p:bldP spid="17506" grpId="0"/>
      <p:bldP spid="17507" grpId="0"/>
      <p:bldP spid="17508" grpId="0"/>
      <p:bldP spid="17510" grpId="0"/>
      <p:bldP spid="17511" grpId="0"/>
      <p:bldP spid="17512"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3238" y="895350"/>
            <a:ext cx="9072562" cy="6484938"/>
          </a:xfrm>
          <a:prstGeom prst="rect">
            <a:avLst/>
          </a:prstGeom>
          <a:noFill/>
          <a:ln>
            <a:noFill/>
          </a:ln>
          <a:effectLst/>
          <a:extLst/>
        </p:spPr>
        <p:txBody>
          <a:bodyPr lIns="0" tIns="0" rIns="0" bIns="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marL="0" lvl="1" indent="0" algn="ctr" hangingPunct="0">
              <a:spcAft>
                <a:spcPts val="1413"/>
              </a:spcAft>
              <a:buClrTx/>
              <a:defRPr/>
            </a:pPr>
            <a:endParaRPr lang="de-DE" altLang="de-DE" sz="2400" b="1" dirty="0" smtClean="0">
              <a:solidFill>
                <a:srgbClr val="000000"/>
              </a:solidFill>
              <a:latin typeface="Arial" panose="020B0604020202020204" pitchFamily="34" charset="0"/>
            </a:endParaRPr>
          </a:p>
          <a:p>
            <a:pPr marL="0" lvl="1" indent="0" algn="ctr" hangingPunct="0">
              <a:spcAft>
                <a:spcPts val="0"/>
              </a:spcAft>
              <a:buClrTx/>
              <a:defRPr/>
            </a:pPr>
            <a:r>
              <a:rPr lang="de-DE" altLang="de-DE" sz="2400" b="1" dirty="0" smtClean="0">
                <a:solidFill>
                  <a:srgbClr val="000000"/>
                </a:solidFill>
                <a:latin typeface="Arial" panose="020B0604020202020204" pitchFamily="34" charset="0"/>
              </a:rPr>
              <a:t>z.B. § </a:t>
            </a:r>
            <a:r>
              <a:rPr lang="de-DE" altLang="de-DE" sz="2400" b="1" dirty="0">
                <a:solidFill>
                  <a:srgbClr val="000000"/>
                </a:solidFill>
                <a:latin typeface="Arial" panose="020B0604020202020204" pitchFamily="34" charset="0"/>
              </a:rPr>
              <a:t>4 </a:t>
            </a:r>
            <a:r>
              <a:rPr lang="de-DE" altLang="de-DE" sz="2400" b="1" dirty="0" err="1">
                <a:solidFill>
                  <a:srgbClr val="000000"/>
                </a:solidFill>
                <a:latin typeface="Arial" panose="020B0604020202020204" pitchFamily="34" charset="0"/>
              </a:rPr>
              <a:t>LPresseG</a:t>
            </a:r>
            <a:r>
              <a:rPr lang="de-DE" altLang="de-DE" sz="2400" b="1" dirty="0">
                <a:solidFill>
                  <a:srgbClr val="000000"/>
                </a:solidFill>
                <a:latin typeface="Arial" panose="020B0604020202020204" pitchFamily="34" charset="0"/>
              </a:rPr>
              <a:t> </a:t>
            </a:r>
            <a:r>
              <a:rPr lang="de-DE" altLang="de-DE" sz="2400" b="1" dirty="0" smtClean="0">
                <a:solidFill>
                  <a:srgbClr val="000000"/>
                </a:solidFill>
                <a:latin typeface="Arial" panose="020B0604020202020204" pitchFamily="34" charset="0"/>
              </a:rPr>
              <a:t>Baden-Württemberg</a:t>
            </a:r>
            <a:endParaRPr lang="de-DE" altLang="de-DE" sz="2400" b="1" dirty="0">
              <a:solidFill>
                <a:srgbClr val="000000"/>
              </a:solidFill>
              <a:latin typeface="Arial" panose="020B0604020202020204" pitchFamily="34" charset="0"/>
            </a:endParaRPr>
          </a:p>
          <a:p>
            <a:pPr marL="1076325" lvl="1" indent="-342900" hangingPunct="0">
              <a:spcAft>
                <a:spcPts val="1413"/>
              </a:spcAft>
              <a:buClrTx/>
              <a:buFontTx/>
              <a:buChar char="-"/>
              <a:defRPr/>
            </a:pPr>
            <a:endParaRPr lang="de-DE" altLang="de-DE" b="1" dirty="0" smtClean="0">
              <a:solidFill>
                <a:srgbClr val="000000"/>
              </a:solidFill>
              <a:latin typeface="Arial" panose="020B0604020202020204" pitchFamily="34" charset="0"/>
              <a:cs typeface="+mn-cs"/>
            </a:endParaRPr>
          </a:p>
          <a:p>
            <a:pPr marL="806450" lvl="1" indent="-430213" hangingPunct="0">
              <a:spcAft>
                <a:spcPts val="1413"/>
              </a:spcAft>
              <a:buClrTx/>
              <a:buFont typeface="Arial" panose="020B0604020202020204" pitchFamily="34" charset="0"/>
              <a:buChar char="•"/>
              <a:defRPr/>
            </a:pPr>
            <a:r>
              <a:rPr lang="de-DE" altLang="de-DE" sz="2000" b="1" dirty="0">
                <a:solidFill>
                  <a:srgbClr val="000000"/>
                </a:solidFill>
                <a:latin typeface="Arial" panose="020B0604020202020204" pitchFamily="34" charset="0"/>
                <a:cs typeface="+mn-cs"/>
              </a:rPr>
              <a:t>Informationszugang dient der Förderung </a:t>
            </a:r>
            <a:r>
              <a:rPr lang="de-DE" altLang="de-DE" sz="2000" b="1" dirty="0" smtClean="0">
                <a:solidFill>
                  <a:srgbClr val="000000"/>
                </a:solidFill>
                <a:latin typeface="Arial" panose="020B0604020202020204" pitchFamily="34" charset="0"/>
                <a:cs typeface="+mn-cs"/>
              </a:rPr>
              <a:t>verfahrensexterner, institutioneller Zwecke</a:t>
            </a:r>
            <a:endParaRPr lang="de-DE" altLang="de-DE" sz="2000" b="1" dirty="0">
              <a:solidFill>
                <a:srgbClr val="000000"/>
              </a:solidFill>
              <a:latin typeface="Arial" panose="020B0604020202020204" pitchFamily="34" charset="0"/>
              <a:cs typeface="+mn-cs"/>
            </a:endParaRPr>
          </a:p>
          <a:p>
            <a:pPr marL="806450" lvl="1" indent="-430213"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keine spezifische Verfahrensstellung, aber institutionelle Anbindung erforderlich („Sonderrecht“ der Presse / Hochschulen etc.)</a:t>
            </a:r>
          </a:p>
          <a:p>
            <a:pPr marL="806450" lvl="1" indent="-430213"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ggf. Abwägung mit schutzwürdigen Interessen an der Geheimhaltung erforderlich </a:t>
            </a:r>
          </a:p>
          <a:p>
            <a:pPr marL="806450" lvl="1" indent="-430213"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Informationszugang i.d.R. vorrangig </a:t>
            </a:r>
            <a:r>
              <a:rPr lang="de-DE" altLang="de-DE" sz="2000" b="1" dirty="0">
                <a:solidFill>
                  <a:srgbClr val="000000"/>
                </a:solidFill>
                <a:latin typeface="Arial" panose="020B0604020202020204" pitchFamily="34" charset="0"/>
                <a:cs typeface="+mn-cs"/>
              </a:rPr>
              <a:t>in Form der (beschränkten) Auskünfte über den </a:t>
            </a:r>
            <a:r>
              <a:rPr lang="de-DE" altLang="de-DE" sz="2000" b="1" dirty="0" smtClean="0">
                <a:solidFill>
                  <a:srgbClr val="000000"/>
                </a:solidFill>
                <a:latin typeface="Arial" panose="020B0604020202020204" pitchFamily="34" charset="0"/>
                <a:cs typeface="+mn-cs"/>
              </a:rPr>
              <a:t>Akteninhalt</a:t>
            </a:r>
            <a:endParaRPr lang="de-DE" altLang="de-DE" sz="2000" b="1" dirty="0">
              <a:solidFill>
                <a:srgbClr val="000000"/>
              </a:solidFill>
              <a:latin typeface="Arial" panose="020B0604020202020204" pitchFamily="34" charset="0"/>
              <a:cs typeface="+mn-cs"/>
            </a:endParaRPr>
          </a:p>
          <a:p>
            <a:pPr marL="806450" lvl="1" indent="-430213" hangingPunct="0">
              <a:spcAft>
                <a:spcPts val="1413"/>
              </a:spcAft>
              <a:buClrTx/>
              <a:buFont typeface="Arial" panose="020B0604020202020204" pitchFamily="34" charset="0"/>
              <a:buChar char="•"/>
              <a:defRPr/>
            </a:pPr>
            <a:r>
              <a:rPr lang="de-DE" altLang="de-DE" sz="2000" b="1" dirty="0" smtClean="0">
                <a:solidFill>
                  <a:srgbClr val="000000"/>
                </a:solidFill>
                <a:latin typeface="Arial" panose="020B0604020202020204" pitchFamily="34" charset="0"/>
                <a:cs typeface="+mn-cs"/>
              </a:rPr>
              <a:t>(volle) Akteneinsicht als Ausnahmefall</a:t>
            </a:r>
            <a:endParaRPr lang="de-DE" altLang="de-DE" sz="2000" b="1" dirty="0">
              <a:solidFill>
                <a:srgbClr val="000000"/>
              </a:solidFill>
              <a:latin typeface="Arial" panose="020B0604020202020204" pitchFamily="34" charset="0"/>
              <a:cs typeface="+mn-cs"/>
            </a:endParaRPr>
          </a:p>
          <a:p>
            <a:pPr marL="285750" indent="-28575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b="1" dirty="0">
              <a:solidFill>
                <a:srgbClr val="000000"/>
              </a:solidFill>
              <a:latin typeface="Arial" panose="020B0604020202020204" pitchFamily="34" charset="0"/>
            </a:endParaRPr>
          </a:p>
          <a:p>
            <a:pPr marL="342900" indent="-342900" hangingPunct="0">
              <a:spcAft>
                <a:spcPts val="1413"/>
              </a:spcAft>
              <a:buClrTx/>
              <a:buFontTx/>
              <a:buChar char="-"/>
              <a:defRPr/>
            </a:pPr>
            <a:endParaRPr lang="de-DE" altLang="de-DE" sz="2400" b="1" dirty="0">
              <a:solidFill>
                <a:srgbClr val="000000"/>
              </a:solidFill>
              <a:latin typeface="Arial" panose="020B0604020202020204" pitchFamily="34" charset="0"/>
              <a:cs typeface="+mn-cs"/>
            </a:endParaRPr>
          </a:p>
          <a:p>
            <a:pPr marL="342900" indent="-342900" hangingPunct="0">
              <a:spcAft>
                <a:spcPts val="1413"/>
              </a:spcAft>
              <a:buClrTx/>
              <a:buFontTx/>
              <a:buChar char="-"/>
              <a:defRPr/>
            </a:pPr>
            <a:endParaRPr lang="de-DE" altLang="de-DE" sz="2400" b="1" dirty="0" smtClean="0">
              <a:solidFill>
                <a:srgbClr val="000000"/>
              </a:solidFill>
              <a:latin typeface="Arial" panose="020B0604020202020204" pitchFamily="34" charset="0"/>
              <a:cs typeface="+mn-cs"/>
            </a:endParaRPr>
          </a:p>
        </p:txBody>
      </p:sp>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Institutionell voraussetzungsgebundene</a:t>
            </a:r>
          </a:p>
          <a:p>
            <a:pPr algn="ctr" hangingPunct="0">
              <a:buSzPct val="100000"/>
            </a:pPr>
            <a:r>
              <a:rPr lang="de-DE" altLang="de-DE" sz="2000" b="1" dirty="0" smtClean="0">
                <a:solidFill>
                  <a:srgbClr val="000000"/>
                </a:solidFill>
                <a:latin typeface="Arial" panose="020B0604020202020204" pitchFamily="34" charset="0"/>
              </a:rPr>
              <a:t> Informationszugangsrechte – prägende Merkmale </a:t>
            </a:r>
            <a:r>
              <a:rPr lang="de-DE" altLang="de-DE" sz="1600" dirty="0" smtClean="0">
                <a:solidFill>
                  <a:srgbClr val="000000"/>
                </a:solidFill>
                <a:latin typeface="Arial" panose="020B0604020202020204" pitchFamily="34" charset="0"/>
              </a:rPr>
              <a:t/>
            </a:r>
            <a:br>
              <a:rPr lang="de-DE" altLang="de-DE" sz="1600" dirty="0" smtClean="0">
                <a:solidFill>
                  <a:srgbClr val="000000"/>
                </a:solidFill>
                <a:latin typeface="Arial" panose="020B0604020202020204" pitchFamily="34" charset="0"/>
              </a:rPr>
            </a:br>
            <a:endParaRPr lang="de-DE" altLang="de-DE"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08407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500"/>
                                        <p:tgtEl>
                                          <p:spTgt spid="307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4" end="4"/>
                                            </p:txEl>
                                          </p:spTgt>
                                        </p:tgtEl>
                                        <p:attrNameLst>
                                          <p:attrName>style.visibility</p:attrName>
                                        </p:attrNameLst>
                                      </p:cBhvr>
                                      <p:to>
                                        <p:strVal val="visible"/>
                                      </p:to>
                                    </p:set>
                                    <p:animEffect transition="in" filter="fade">
                                      <p:cBhvr>
                                        <p:cTn id="12" dur="500"/>
                                        <p:tgtEl>
                                          <p:spTgt spid="30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animEffect transition="in" filter="fade">
                                      <p:cBhvr>
                                        <p:cTn id="17" dur="500"/>
                                        <p:tgtEl>
                                          <p:spTgt spid="307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6" end="6"/>
                                            </p:txEl>
                                          </p:spTgt>
                                        </p:tgtEl>
                                        <p:attrNameLst>
                                          <p:attrName>style.visibility</p:attrName>
                                        </p:attrNameLst>
                                      </p:cBhvr>
                                      <p:to>
                                        <p:strVal val="visible"/>
                                      </p:to>
                                    </p:set>
                                    <p:animEffect transition="in" filter="fade">
                                      <p:cBhvr>
                                        <p:cTn id="22" dur="500"/>
                                        <p:tgtEl>
                                          <p:spTgt spid="307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animEffect transition="in" filter="fade">
                                      <p:cBhvr>
                                        <p:cTn id="27"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652463"/>
            <a:ext cx="6053137"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088" y="742950"/>
            <a:ext cx="43592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
          <p:cNvSpPr txBox="1">
            <a:spLocks noChangeArrowheads="1"/>
          </p:cNvSpPr>
          <p:nvPr/>
        </p:nvSpPr>
        <p:spPr bwMode="auto">
          <a:xfrm>
            <a:off x="503238" y="301625"/>
            <a:ext cx="90725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Calibri" panose="020F0502020204030204" pitchFamily="34" charset="0"/>
                <a:ea typeface="Microsoft YaHei" panose="020B0503020204020204" pitchFamily="34" charset="-122"/>
              </a:defRPr>
            </a:lvl9pPr>
          </a:lstStyle>
          <a:p>
            <a:pPr algn="ctr" hangingPunct="0">
              <a:buSzPct val="100000"/>
            </a:pPr>
            <a:r>
              <a:rPr lang="de-DE" altLang="de-DE" sz="2000" b="1" dirty="0" smtClean="0">
                <a:solidFill>
                  <a:srgbClr val="000000"/>
                </a:solidFill>
                <a:latin typeface="Arial" panose="020B0604020202020204" pitchFamily="34" charset="0"/>
              </a:rPr>
              <a:t>Das System der Informationszugangsrechte</a:t>
            </a:r>
            <a:r>
              <a:rPr lang="de-DE" altLang="de-DE" sz="2000" b="1" dirty="0">
                <a:solidFill>
                  <a:srgbClr val="000000"/>
                </a:solidFill>
                <a:latin typeface="Arial" panose="020B0604020202020204" pitchFamily="34" charset="0"/>
              </a:rPr>
              <a:t/>
            </a:r>
            <a:br>
              <a:rPr lang="de-DE" altLang="de-DE" sz="2000" b="1" dirty="0">
                <a:solidFill>
                  <a:srgbClr val="000000"/>
                </a:solidFill>
                <a:latin typeface="Arial" panose="020B0604020202020204" pitchFamily="34" charset="0"/>
              </a:rPr>
            </a:br>
            <a:endParaRPr lang="de-DE" altLang="de-DE" sz="2000" b="1" dirty="0">
              <a:solidFill>
                <a:srgbClr val="000000"/>
              </a:solidFill>
              <a:latin typeface="Arial" panose="020B0604020202020204" pitchFamily="34" charset="0"/>
            </a:endParaRPr>
          </a:p>
        </p:txBody>
      </p:sp>
      <p:sp>
        <p:nvSpPr>
          <p:cNvPr id="4" name="AutoShape 3"/>
          <p:cNvSpPr>
            <a:spLocks noChangeAspect="1" noChangeArrowheads="1" noTextEdit="1"/>
          </p:cNvSpPr>
          <p:nvPr/>
        </p:nvSpPr>
        <p:spPr bwMode="auto">
          <a:xfrm>
            <a:off x="212725" y="890588"/>
            <a:ext cx="9688513"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Rectangle 5"/>
          <p:cNvSpPr>
            <a:spLocks noChangeArrowheads="1"/>
          </p:cNvSpPr>
          <p:nvPr/>
        </p:nvSpPr>
        <p:spPr bwMode="auto">
          <a:xfrm>
            <a:off x="227013" y="903288"/>
            <a:ext cx="1689100" cy="9636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Rectangle 6"/>
          <p:cNvSpPr>
            <a:spLocks noChangeArrowheads="1"/>
          </p:cNvSpPr>
          <p:nvPr/>
        </p:nvSpPr>
        <p:spPr bwMode="auto">
          <a:xfrm>
            <a:off x="1916113" y="903288"/>
            <a:ext cx="2166938" cy="9636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Rectangle 7"/>
          <p:cNvSpPr>
            <a:spLocks noChangeArrowheads="1"/>
          </p:cNvSpPr>
          <p:nvPr/>
        </p:nvSpPr>
        <p:spPr bwMode="auto">
          <a:xfrm>
            <a:off x="4083050" y="903288"/>
            <a:ext cx="1928813" cy="9636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Rectangle 8"/>
          <p:cNvSpPr>
            <a:spLocks noChangeArrowheads="1"/>
          </p:cNvSpPr>
          <p:nvPr/>
        </p:nvSpPr>
        <p:spPr bwMode="auto">
          <a:xfrm>
            <a:off x="6011863" y="903288"/>
            <a:ext cx="1985963" cy="9636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9"/>
          <p:cNvSpPr>
            <a:spLocks noChangeArrowheads="1"/>
          </p:cNvSpPr>
          <p:nvPr/>
        </p:nvSpPr>
        <p:spPr bwMode="auto">
          <a:xfrm>
            <a:off x="7997825" y="903288"/>
            <a:ext cx="1870075" cy="9636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0"/>
          <p:cNvSpPr>
            <a:spLocks noChangeArrowheads="1"/>
          </p:cNvSpPr>
          <p:nvPr/>
        </p:nvSpPr>
        <p:spPr bwMode="auto">
          <a:xfrm>
            <a:off x="227013" y="1866900"/>
            <a:ext cx="1689100"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1"/>
          <p:cNvSpPr>
            <a:spLocks noChangeArrowheads="1"/>
          </p:cNvSpPr>
          <p:nvPr/>
        </p:nvSpPr>
        <p:spPr bwMode="auto">
          <a:xfrm>
            <a:off x="1916113" y="1866900"/>
            <a:ext cx="2166938"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p:cNvSpPr>
            <a:spLocks noChangeArrowheads="1"/>
          </p:cNvSpPr>
          <p:nvPr/>
        </p:nvSpPr>
        <p:spPr bwMode="auto">
          <a:xfrm>
            <a:off x="4083050" y="1866900"/>
            <a:ext cx="1928813"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3"/>
          <p:cNvSpPr>
            <a:spLocks noChangeArrowheads="1"/>
          </p:cNvSpPr>
          <p:nvPr/>
        </p:nvSpPr>
        <p:spPr bwMode="auto">
          <a:xfrm>
            <a:off x="6011863" y="1866900"/>
            <a:ext cx="1985963" cy="1379537"/>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4"/>
          <p:cNvSpPr>
            <a:spLocks noChangeArrowheads="1"/>
          </p:cNvSpPr>
          <p:nvPr/>
        </p:nvSpPr>
        <p:spPr bwMode="auto">
          <a:xfrm>
            <a:off x="7997825" y="1866900"/>
            <a:ext cx="1870075" cy="1379537"/>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5"/>
          <p:cNvSpPr>
            <a:spLocks noChangeArrowheads="1"/>
          </p:cNvSpPr>
          <p:nvPr/>
        </p:nvSpPr>
        <p:spPr bwMode="auto">
          <a:xfrm>
            <a:off x="227013" y="3244850"/>
            <a:ext cx="1689100" cy="137953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6"/>
          <p:cNvSpPr>
            <a:spLocks noChangeArrowheads="1"/>
          </p:cNvSpPr>
          <p:nvPr/>
        </p:nvSpPr>
        <p:spPr bwMode="auto">
          <a:xfrm>
            <a:off x="1916113" y="3244850"/>
            <a:ext cx="2166938" cy="1379537"/>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17"/>
          <p:cNvSpPr>
            <a:spLocks noChangeArrowheads="1"/>
          </p:cNvSpPr>
          <p:nvPr/>
        </p:nvSpPr>
        <p:spPr bwMode="auto">
          <a:xfrm>
            <a:off x="4083050" y="3244850"/>
            <a:ext cx="1928813" cy="1379537"/>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18"/>
          <p:cNvSpPr>
            <a:spLocks noChangeArrowheads="1"/>
          </p:cNvSpPr>
          <p:nvPr/>
        </p:nvSpPr>
        <p:spPr bwMode="auto">
          <a:xfrm>
            <a:off x="6011863" y="3246438"/>
            <a:ext cx="1985963"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9"/>
          <p:cNvSpPr>
            <a:spLocks noChangeArrowheads="1"/>
          </p:cNvSpPr>
          <p:nvPr/>
        </p:nvSpPr>
        <p:spPr bwMode="auto">
          <a:xfrm>
            <a:off x="7997825" y="3246438"/>
            <a:ext cx="1870075"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20"/>
          <p:cNvSpPr>
            <a:spLocks noChangeArrowheads="1"/>
          </p:cNvSpPr>
          <p:nvPr/>
        </p:nvSpPr>
        <p:spPr bwMode="auto">
          <a:xfrm>
            <a:off x="227013" y="4624388"/>
            <a:ext cx="1689100"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21"/>
          <p:cNvSpPr>
            <a:spLocks noChangeArrowheads="1"/>
          </p:cNvSpPr>
          <p:nvPr/>
        </p:nvSpPr>
        <p:spPr bwMode="auto">
          <a:xfrm>
            <a:off x="1916113" y="4624388"/>
            <a:ext cx="2166938"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22"/>
          <p:cNvSpPr>
            <a:spLocks noChangeArrowheads="1"/>
          </p:cNvSpPr>
          <p:nvPr/>
        </p:nvSpPr>
        <p:spPr bwMode="auto">
          <a:xfrm>
            <a:off x="4083050" y="4624388"/>
            <a:ext cx="1928813"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Rectangle 23"/>
          <p:cNvSpPr>
            <a:spLocks noChangeArrowheads="1"/>
          </p:cNvSpPr>
          <p:nvPr/>
        </p:nvSpPr>
        <p:spPr bwMode="auto">
          <a:xfrm>
            <a:off x="6011863" y="4624388"/>
            <a:ext cx="1985963"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Rectangle 24"/>
          <p:cNvSpPr>
            <a:spLocks noChangeArrowheads="1"/>
          </p:cNvSpPr>
          <p:nvPr/>
        </p:nvSpPr>
        <p:spPr bwMode="auto">
          <a:xfrm>
            <a:off x="7997825" y="4624388"/>
            <a:ext cx="1870075" cy="1377950"/>
          </a:xfrm>
          <a:prstGeom prst="rect">
            <a:avLst/>
          </a:prstGeom>
          <a:solidFill>
            <a:srgbClr val="CDC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25"/>
          <p:cNvSpPr>
            <a:spLocks noChangeArrowheads="1"/>
          </p:cNvSpPr>
          <p:nvPr/>
        </p:nvSpPr>
        <p:spPr bwMode="auto">
          <a:xfrm>
            <a:off x="227013" y="6002338"/>
            <a:ext cx="1689100" cy="13779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26"/>
          <p:cNvSpPr>
            <a:spLocks noChangeArrowheads="1"/>
          </p:cNvSpPr>
          <p:nvPr/>
        </p:nvSpPr>
        <p:spPr bwMode="auto">
          <a:xfrm>
            <a:off x="1916113" y="6002338"/>
            <a:ext cx="2166938"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27"/>
          <p:cNvSpPr>
            <a:spLocks noChangeArrowheads="1"/>
          </p:cNvSpPr>
          <p:nvPr/>
        </p:nvSpPr>
        <p:spPr bwMode="auto">
          <a:xfrm>
            <a:off x="4083050" y="6002338"/>
            <a:ext cx="1928813"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08" name="Rectangle 28"/>
          <p:cNvSpPr>
            <a:spLocks noChangeArrowheads="1"/>
          </p:cNvSpPr>
          <p:nvPr/>
        </p:nvSpPr>
        <p:spPr bwMode="auto">
          <a:xfrm>
            <a:off x="6011863" y="6002338"/>
            <a:ext cx="1985963"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09" name="Rectangle 29"/>
          <p:cNvSpPr>
            <a:spLocks noChangeArrowheads="1"/>
          </p:cNvSpPr>
          <p:nvPr/>
        </p:nvSpPr>
        <p:spPr bwMode="auto">
          <a:xfrm>
            <a:off x="7997825" y="6002338"/>
            <a:ext cx="1870075" cy="1377950"/>
          </a:xfrm>
          <a:prstGeom prst="rect">
            <a:avLst/>
          </a:prstGeom>
          <a:solidFill>
            <a:srgbClr val="E8E8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13" name="Line 30"/>
          <p:cNvSpPr>
            <a:spLocks noChangeShapeType="1"/>
          </p:cNvSpPr>
          <p:nvPr/>
        </p:nvSpPr>
        <p:spPr bwMode="auto">
          <a:xfrm>
            <a:off x="1916113"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4" name="Line 31"/>
          <p:cNvSpPr>
            <a:spLocks noChangeShapeType="1"/>
          </p:cNvSpPr>
          <p:nvPr/>
        </p:nvSpPr>
        <p:spPr bwMode="auto">
          <a:xfrm>
            <a:off x="4083050"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5" name="Line 32"/>
          <p:cNvSpPr>
            <a:spLocks noChangeShapeType="1"/>
          </p:cNvSpPr>
          <p:nvPr/>
        </p:nvSpPr>
        <p:spPr bwMode="auto">
          <a:xfrm>
            <a:off x="6011863"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6" name="Line 33"/>
          <p:cNvSpPr>
            <a:spLocks noChangeShapeType="1"/>
          </p:cNvSpPr>
          <p:nvPr/>
        </p:nvSpPr>
        <p:spPr bwMode="auto">
          <a:xfrm>
            <a:off x="7997825"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7" name="Line 34"/>
          <p:cNvSpPr>
            <a:spLocks noChangeShapeType="1"/>
          </p:cNvSpPr>
          <p:nvPr/>
        </p:nvSpPr>
        <p:spPr bwMode="auto">
          <a:xfrm>
            <a:off x="220663" y="1866900"/>
            <a:ext cx="965358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8" name="Line 35"/>
          <p:cNvSpPr>
            <a:spLocks noChangeShapeType="1"/>
          </p:cNvSpPr>
          <p:nvPr/>
        </p:nvSpPr>
        <p:spPr bwMode="auto">
          <a:xfrm>
            <a:off x="220663" y="324643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9" name="Line 36"/>
          <p:cNvSpPr>
            <a:spLocks noChangeShapeType="1"/>
          </p:cNvSpPr>
          <p:nvPr/>
        </p:nvSpPr>
        <p:spPr bwMode="auto">
          <a:xfrm>
            <a:off x="220663" y="462438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0" name="Line 37"/>
          <p:cNvSpPr>
            <a:spLocks noChangeShapeType="1"/>
          </p:cNvSpPr>
          <p:nvPr/>
        </p:nvSpPr>
        <p:spPr bwMode="auto">
          <a:xfrm>
            <a:off x="220663" y="600233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1" name="Line 38"/>
          <p:cNvSpPr>
            <a:spLocks noChangeShapeType="1"/>
          </p:cNvSpPr>
          <p:nvPr/>
        </p:nvSpPr>
        <p:spPr bwMode="auto">
          <a:xfrm>
            <a:off x="227013"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2" name="Line 39"/>
          <p:cNvSpPr>
            <a:spLocks noChangeShapeType="1"/>
          </p:cNvSpPr>
          <p:nvPr/>
        </p:nvSpPr>
        <p:spPr bwMode="auto">
          <a:xfrm>
            <a:off x="9867900" y="896938"/>
            <a:ext cx="0" cy="6489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3" name="Line 40"/>
          <p:cNvSpPr>
            <a:spLocks noChangeShapeType="1"/>
          </p:cNvSpPr>
          <p:nvPr/>
        </p:nvSpPr>
        <p:spPr bwMode="auto">
          <a:xfrm>
            <a:off x="220663" y="90328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4" name="Line 41"/>
          <p:cNvSpPr>
            <a:spLocks noChangeShapeType="1"/>
          </p:cNvSpPr>
          <p:nvPr/>
        </p:nvSpPr>
        <p:spPr bwMode="auto">
          <a:xfrm>
            <a:off x="220663" y="7380288"/>
            <a:ext cx="9653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25" name="Rectangle 42"/>
          <p:cNvSpPr>
            <a:spLocks noChangeArrowheads="1"/>
          </p:cNvSpPr>
          <p:nvPr/>
        </p:nvSpPr>
        <p:spPr bwMode="auto">
          <a:xfrm>
            <a:off x="2649538" y="1258888"/>
            <a:ext cx="8128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Zweck</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6" name="Rectangle 43"/>
          <p:cNvSpPr>
            <a:spLocks noChangeArrowheads="1"/>
          </p:cNvSpPr>
          <p:nvPr/>
        </p:nvSpPr>
        <p:spPr bwMode="auto">
          <a:xfrm>
            <a:off x="4238625" y="1258888"/>
            <a:ext cx="17478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Voraussetzung</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7" name="Rectangle 44"/>
          <p:cNvSpPr>
            <a:spLocks noChangeArrowheads="1"/>
          </p:cNvSpPr>
          <p:nvPr/>
        </p:nvSpPr>
        <p:spPr bwMode="auto">
          <a:xfrm>
            <a:off x="6319838" y="1119188"/>
            <a:ext cx="14176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Versagungs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8" name="Rectangle 45"/>
          <p:cNvSpPr>
            <a:spLocks noChangeArrowheads="1"/>
          </p:cNvSpPr>
          <p:nvPr/>
        </p:nvSpPr>
        <p:spPr bwMode="auto">
          <a:xfrm>
            <a:off x="7613650" y="1119188"/>
            <a:ext cx="1857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29" name="Rectangle 46"/>
          <p:cNvSpPr>
            <a:spLocks noChangeArrowheads="1"/>
          </p:cNvSpPr>
          <p:nvPr/>
        </p:nvSpPr>
        <p:spPr bwMode="auto">
          <a:xfrm>
            <a:off x="6618288" y="1395413"/>
            <a:ext cx="884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gründe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0" name="Rectangle 47"/>
          <p:cNvSpPr>
            <a:spLocks noChangeArrowheads="1"/>
          </p:cNvSpPr>
          <p:nvPr/>
        </p:nvSpPr>
        <p:spPr bwMode="auto">
          <a:xfrm>
            <a:off x="8418513" y="1119188"/>
            <a:ext cx="11398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Form des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1" name="Rectangle 48"/>
          <p:cNvSpPr>
            <a:spLocks noChangeArrowheads="1"/>
          </p:cNvSpPr>
          <p:nvPr/>
        </p:nvSpPr>
        <p:spPr bwMode="auto">
          <a:xfrm>
            <a:off x="8456613" y="1395413"/>
            <a:ext cx="10620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Zugangs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2" name="Rectangle 49"/>
          <p:cNvSpPr>
            <a:spLocks noChangeArrowheads="1"/>
          </p:cNvSpPr>
          <p:nvPr/>
        </p:nvSpPr>
        <p:spPr bwMode="auto">
          <a:xfrm>
            <a:off x="452438" y="2155825"/>
            <a:ext cx="12747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verfahrens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3" name="Rectangle 50"/>
          <p:cNvSpPr>
            <a:spLocks noChangeArrowheads="1"/>
          </p:cNvSpPr>
          <p:nvPr/>
        </p:nvSpPr>
        <p:spPr bwMode="auto">
          <a:xfrm>
            <a:off x="1612900" y="2155825"/>
            <a:ext cx="1857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4" name="Rectangle 51"/>
          <p:cNvSpPr>
            <a:spLocks noChangeArrowheads="1"/>
          </p:cNvSpPr>
          <p:nvPr/>
        </p:nvSpPr>
        <p:spPr bwMode="auto">
          <a:xfrm>
            <a:off x="544513" y="2430463"/>
            <a:ext cx="12271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bezogene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5" name="Rectangle 52"/>
          <p:cNvSpPr>
            <a:spLocks noChangeArrowheads="1"/>
          </p:cNvSpPr>
          <p:nvPr/>
        </p:nvSpPr>
        <p:spPr bwMode="auto">
          <a:xfrm>
            <a:off x="479425" y="2703513"/>
            <a:ext cx="12969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6" name="Rectangle 53"/>
          <p:cNvSpPr>
            <a:spLocks noChangeArrowheads="1"/>
          </p:cNvSpPr>
          <p:nvPr/>
        </p:nvSpPr>
        <p:spPr bwMode="auto">
          <a:xfrm>
            <a:off x="2176463" y="24384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verfahrensintern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7" name="Rectangle 54"/>
          <p:cNvSpPr>
            <a:spLocks noChangeArrowheads="1"/>
          </p:cNvSpPr>
          <p:nvPr/>
        </p:nvSpPr>
        <p:spPr bwMode="auto">
          <a:xfrm>
            <a:off x="4459288" y="2298700"/>
            <a:ext cx="12176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Verfahrens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8" name="Rectangle 55"/>
          <p:cNvSpPr>
            <a:spLocks noChangeArrowheads="1"/>
          </p:cNvSpPr>
          <p:nvPr/>
        </p:nvSpPr>
        <p:spPr bwMode="auto">
          <a:xfrm>
            <a:off x="5561013" y="2298700"/>
            <a:ext cx="177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39" name="Rectangle 56"/>
          <p:cNvSpPr>
            <a:spLocks noChangeArrowheads="1"/>
          </p:cNvSpPr>
          <p:nvPr/>
        </p:nvSpPr>
        <p:spPr bwMode="auto">
          <a:xfrm>
            <a:off x="4554538" y="2574925"/>
            <a:ext cx="10906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beteiligter</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0" name="Rectangle 57"/>
          <p:cNvSpPr>
            <a:spLocks noChangeArrowheads="1"/>
          </p:cNvSpPr>
          <p:nvPr/>
        </p:nvSpPr>
        <p:spPr bwMode="auto">
          <a:xfrm>
            <a:off x="6173788" y="2298700"/>
            <a:ext cx="1828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i.d.R. keine / nur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1" name="Rectangle 58"/>
          <p:cNvSpPr>
            <a:spLocks noChangeArrowheads="1"/>
          </p:cNvSpPr>
          <p:nvPr/>
        </p:nvSpPr>
        <p:spPr bwMode="auto">
          <a:xfrm>
            <a:off x="6189663" y="2574925"/>
            <a:ext cx="17383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ausnahmsweise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2" name="Rectangle 59"/>
          <p:cNvSpPr>
            <a:spLocks noChangeArrowheads="1"/>
          </p:cNvSpPr>
          <p:nvPr/>
        </p:nvSpPr>
        <p:spPr bwMode="auto">
          <a:xfrm>
            <a:off x="8256588" y="2438400"/>
            <a:ext cx="1457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7F7F7F"/>
                </a:solidFill>
                <a:effectLst/>
                <a:latin typeface="Arial" panose="020B0604020202020204" pitchFamily="34" charset="0"/>
              </a:rPr>
              <a:t>Akteneinsicht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3" name="Rectangle 60"/>
          <p:cNvSpPr>
            <a:spLocks noChangeArrowheads="1"/>
          </p:cNvSpPr>
          <p:nvPr/>
        </p:nvSpPr>
        <p:spPr bwMode="auto">
          <a:xfrm>
            <a:off x="390525" y="3533775"/>
            <a:ext cx="14684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institutionell</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4" name="Rectangle 61"/>
          <p:cNvSpPr>
            <a:spLocks noChangeArrowheads="1"/>
          </p:cNvSpPr>
          <p:nvPr/>
        </p:nvSpPr>
        <p:spPr bwMode="auto">
          <a:xfrm>
            <a:off x="461963" y="3808413"/>
            <a:ext cx="13922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gebundene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5" name="Rectangle 62"/>
          <p:cNvSpPr>
            <a:spLocks noChangeArrowheads="1"/>
          </p:cNvSpPr>
          <p:nvPr/>
        </p:nvSpPr>
        <p:spPr bwMode="auto">
          <a:xfrm>
            <a:off x="479425" y="4081463"/>
            <a:ext cx="12969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6" name="Rectangle 63"/>
          <p:cNvSpPr>
            <a:spLocks noChangeArrowheads="1"/>
          </p:cNvSpPr>
          <p:nvPr/>
        </p:nvSpPr>
        <p:spPr bwMode="auto">
          <a:xfrm>
            <a:off x="2144713" y="3816350"/>
            <a:ext cx="1817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verfahrensextern</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47" name="Rectangle 64"/>
          <p:cNvSpPr>
            <a:spLocks noChangeArrowheads="1"/>
          </p:cNvSpPr>
          <p:nvPr/>
        </p:nvSpPr>
        <p:spPr bwMode="auto">
          <a:xfrm>
            <a:off x="4391025" y="3676650"/>
            <a:ext cx="14843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institutionelle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48" name="Rectangle 65"/>
          <p:cNvSpPr>
            <a:spLocks noChangeArrowheads="1"/>
          </p:cNvSpPr>
          <p:nvPr/>
        </p:nvSpPr>
        <p:spPr bwMode="auto">
          <a:xfrm>
            <a:off x="4505325" y="3952875"/>
            <a:ext cx="1192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Anbindung</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49" name="Rectangle 66"/>
          <p:cNvSpPr>
            <a:spLocks noChangeArrowheads="1"/>
          </p:cNvSpPr>
          <p:nvPr/>
        </p:nvSpPr>
        <p:spPr bwMode="auto">
          <a:xfrm>
            <a:off x="6494463" y="3405188"/>
            <a:ext cx="1190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(teilweise)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50" name="Rectangle 67"/>
          <p:cNvSpPr>
            <a:spLocks noChangeArrowheads="1"/>
          </p:cNvSpPr>
          <p:nvPr/>
        </p:nvSpPr>
        <p:spPr bwMode="auto">
          <a:xfrm>
            <a:off x="6281738" y="3676650"/>
            <a:ext cx="16097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Abwägung mit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1" name="Rectangle 68"/>
          <p:cNvSpPr>
            <a:spLocks noChangeArrowheads="1"/>
          </p:cNvSpPr>
          <p:nvPr/>
        </p:nvSpPr>
        <p:spPr bwMode="auto">
          <a:xfrm>
            <a:off x="6137275" y="3952875"/>
            <a:ext cx="17637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Geheimhaltungs</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2" name="Rectangle 69"/>
          <p:cNvSpPr>
            <a:spLocks noChangeArrowheads="1"/>
          </p:cNvSpPr>
          <p:nvPr/>
        </p:nvSpPr>
        <p:spPr bwMode="auto">
          <a:xfrm>
            <a:off x="7796213" y="3952875"/>
            <a:ext cx="176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53" name="Rectangle 70"/>
          <p:cNvSpPr>
            <a:spLocks noChangeArrowheads="1"/>
          </p:cNvSpPr>
          <p:nvPr/>
        </p:nvSpPr>
        <p:spPr bwMode="auto">
          <a:xfrm>
            <a:off x="6478588" y="4227513"/>
            <a:ext cx="1154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interessen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4" name="Rectangle 71"/>
          <p:cNvSpPr>
            <a:spLocks noChangeArrowheads="1"/>
          </p:cNvSpPr>
          <p:nvPr/>
        </p:nvSpPr>
        <p:spPr bwMode="auto">
          <a:xfrm>
            <a:off x="8424863" y="3540125"/>
            <a:ext cx="990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Auskunft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55" name="Rectangle 72"/>
          <p:cNvSpPr>
            <a:spLocks noChangeArrowheads="1"/>
          </p:cNvSpPr>
          <p:nvPr/>
        </p:nvSpPr>
        <p:spPr bwMode="auto">
          <a:xfrm>
            <a:off x="9377363" y="3540125"/>
            <a:ext cx="225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56" name="Rectangle 73"/>
          <p:cNvSpPr>
            <a:spLocks noChangeArrowheads="1"/>
          </p:cNvSpPr>
          <p:nvPr/>
        </p:nvSpPr>
        <p:spPr bwMode="auto">
          <a:xfrm>
            <a:off x="8118475" y="3816350"/>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ausnahmsweise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7" name="Rectangle 74"/>
          <p:cNvSpPr>
            <a:spLocks noChangeArrowheads="1"/>
          </p:cNvSpPr>
          <p:nvPr/>
        </p:nvSpPr>
        <p:spPr bwMode="auto">
          <a:xfrm>
            <a:off x="8256588" y="4087813"/>
            <a:ext cx="1457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Akteneinsicht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58" name="Rectangle 75"/>
          <p:cNvSpPr>
            <a:spLocks noChangeArrowheads="1"/>
          </p:cNvSpPr>
          <p:nvPr/>
        </p:nvSpPr>
        <p:spPr bwMode="auto">
          <a:xfrm>
            <a:off x="614363" y="4911725"/>
            <a:ext cx="987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chemeClr val="bg1">
                    <a:lumMod val="50000"/>
                  </a:schemeClr>
                </a:solidFill>
                <a:effectLst/>
                <a:latin typeface="Arial" panose="020B0604020202020204" pitchFamily="34" charset="0"/>
              </a:rPr>
              <a:t>sachlich</a:t>
            </a:r>
            <a:r>
              <a:rPr kumimoji="0" lang="de-DE" altLang="de-DE" sz="1800" b="1" i="0" u="none" strike="noStrike" cap="none" normalizeH="0" baseline="0" dirty="0" smtClean="0">
                <a:ln>
                  <a:noFill/>
                </a:ln>
                <a:solidFill>
                  <a:srgbClr val="7F7F7F"/>
                </a:solidFill>
                <a:effectLst/>
                <a:latin typeface="Arial" panose="020B0604020202020204" pitchFamily="34"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59" name="Rectangle 76"/>
          <p:cNvSpPr>
            <a:spLocks noChangeArrowheads="1"/>
          </p:cNvSpPr>
          <p:nvPr/>
        </p:nvSpPr>
        <p:spPr bwMode="auto">
          <a:xfrm>
            <a:off x="461963" y="5186363"/>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chemeClr val="bg1">
                    <a:lumMod val="50000"/>
                  </a:schemeClr>
                </a:solidFill>
                <a:effectLst/>
                <a:latin typeface="Arial" panose="020B0604020202020204" pitchFamily="34" charset="0"/>
              </a:rPr>
              <a:t>gebundene</a:t>
            </a:r>
            <a:r>
              <a:rPr kumimoji="0" lang="de-DE" altLang="de-DE" sz="1800" b="1" i="0" u="none" strike="noStrike" cap="none" normalizeH="0" baseline="0" dirty="0" smtClean="0">
                <a:ln>
                  <a:noFill/>
                </a:ln>
                <a:solidFill>
                  <a:srgbClr val="7F7F7F"/>
                </a:solidFill>
                <a:effectLst/>
                <a:latin typeface="Arial" panose="020B0604020202020204" pitchFamily="34"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7460" name="Rectangle 77"/>
          <p:cNvSpPr>
            <a:spLocks noChangeArrowheads="1"/>
          </p:cNvSpPr>
          <p:nvPr/>
        </p:nvSpPr>
        <p:spPr bwMode="auto">
          <a:xfrm>
            <a:off x="479425" y="5457825"/>
            <a:ext cx="1205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chemeClr val="bg1">
                    <a:lumMod val="50000"/>
                  </a:schemeClr>
                </a:solidFill>
                <a:effectLst/>
                <a:latin typeface="Arial" panose="020B0604020202020204" pitchFamily="34" charset="0"/>
              </a:rPr>
              <a:t>Ansprüche</a:t>
            </a:r>
            <a:endParaRPr kumimoji="0" lang="de-DE" altLang="de-DE" sz="1800" b="0" i="0" u="none" strike="noStrike" cap="none" normalizeH="0" baseline="0" dirty="0" smtClean="0">
              <a:ln>
                <a:noFill/>
              </a:ln>
              <a:solidFill>
                <a:schemeClr val="bg1">
                  <a:lumMod val="50000"/>
                </a:schemeClr>
              </a:solidFill>
              <a:effectLst/>
              <a:latin typeface="Arial" panose="020B0604020202020204" pitchFamily="34" charset="0"/>
            </a:endParaRPr>
          </a:p>
        </p:txBody>
      </p:sp>
      <p:sp>
        <p:nvSpPr>
          <p:cNvPr id="17461" name="Rectangle 78"/>
          <p:cNvSpPr>
            <a:spLocks noChangeArrowheads="1"/>
          </p:cNvSpPr>
          <p:nvPr/>
        </p:nvSpPr>
        <p:spPr bwMode="auto">
          <a:xfrm>
            <a:off x="425450" y="6427788"/>
            <a:ext cx="13303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Jedermann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2" name="Rectangle 79"/>
          <p:cNvSpPr>
            <a:spLocks noChangeArrowheads="1"/>
          </p:cNvSpPr>
          <p:nvPr/>
        </p:nvSpPr>
        <p:spPr bwMode="auto">
          <a:xfrm>
            <a:off x="1643063" y="6427788"/>
            <a:ext cx="1857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463" name="Rectangle 80"/>
          <p:cNvSpPr>
            <a:spLocks noChangeArrowheads="1"/>
          </p:cNvSpPr>
          <p:nvPr/>
        </p:nvSpPr>
        <p:spPr bwMode="auto">
          <a:xfrm>
            <a:off x="493713" y="6700838"/>
            <a:ext cx="1265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7F7F7F"/>
                </a:solidFill>
                <a:effectLst/>
                <a:latin typeface="Arial" panose="020B0604020202020204" pitchFamily="34" charset="0"/>
              </a:rPr>
              <a:t>ansprüche</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82" name="Rad 81"/>
          <p:cNvSpPr/>
          <p:nvPr/>
        </p:nvSpPr>
        <p:spPr bwMode="auto">
          <a:xfrm>
            <a:off x="243471" y="4698847"/>
            <a:ext cx="1656184" cy="1303492"/>
          </a:xfrm>
          <a:prstGeom prst="donut">
            <a:avLst>
              <a:gd name="adj" fmla="val 8734"/>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4220216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46"/>
                                        </p:tgtEl>
                                        <p:attrNameLst>
                                          <p:attrName>style.visibility</p:attrName>
                                        </p:attrNameLst>
                                      </p:cBhvr>
                                      <p:to>
                                        <p:strVal val="visible"/>
                                      </p:to>
                                    </p:set>
                                    <p:animEffect transition="in" filter="fade">
                                      <p:cBhvr>
                                        <p:cTn id="7" dur="500"/>
                                        <p:tgtEl>
                                          <p:spTgt spid="17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47"/>
                                        </p:tgtEl>
                                        <p:attrNameLst>
                                          <p:attrName>style.visibility</p:attrName>
                                        </p:attrNameLst>
                                      </p:cBhvr>
                                      <p:to>
                                        <p:strVal val="visible"/>
                                      </p:to>
                                    </p:set>
                                    <p:animEffect transition="in" filter="fade">
                                      <p:cBhvr>
                                        <p:cTn id="12" dur="500"/>
                                        <p:tgtEl>
                                          <p:spTgt spid="174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48"/>
                                        </p:tgtEl>
                                        <p:attrNameLst>
                                          <p:attrName>style.visibility</p:attrName>
                                        </p:attrNameLst>
                                      </p:cBhvr>
                                      <p:to>
                                        <p:strVal val="visible"/>
                                      </p:to>
                                    </p:set>
                                    <p:animEffect transition="in" filter="fade">
                                      <p:cBhvr>
                                        <p:cTn id="15" dur="500"/>
                                        <p:tgtEl>
                                          <p:spTgt spid="174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450"/>
                                        </p:tgtEl>
                                        <p:attrNameLst>
                                          <p:attrName>style.visibility</p:attrName>
                                        </p:attrNameLst>
                                      </p:cBhvr>
                                      <p:to>
                                        <p:strVal val="visible"/>
                                      </p:to>
                                    </p:set>
                                    <p:animEffect transition="in" filter="fade">
                                      <p:cBhvr>
                                        <p:cTn id="20" dur="500"/>
                                        <p:tgtEl>
                                          <p:spTgt spid="174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449"/>
                                        </p:tgtEl>
                                        <p:attrNameLst>
                                          <p:attrName>style.visibility</p:attrName>
                                        </p:attrNameLst>
                                      </p:cBhvr>
                                      <p:to>
                                        <p:strVal val="visible"/>
                                      </p:to>
                                    </p:set>
                                    <p:animEffect transition="in" filter="fade">
                                      <p:cBhvr>
                                        <p:cTn id="23" dur="500"/>
                                        <p:tgtEl>
                                          <p:spTgt spid="174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51"/>
                                        </p:tgtEl>
                                        <p:attrNameLst>
                                          <p:attrName>style.visibility</p:attrName>
                                        </p:attrNameLst>
                                      </p:cBhvr>
                                      <p:to>
                                        <p:strVal val="visible"/>
                                      </p:to>
                                    </p:set>
                                    <p:animEffect transition="in" filter="fade">
                                      <p:cBhvr>
                                        <p:cTn id="26" dur="500"/>
                                        <p:tgtEl>
                                          <p:spTgt spid="1745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453"/>
                                        </p:tgtEl>
                                        <p:attrNameLst>
                                          <p:attrName>style.visibility</p:attrName>
                                        </p:attrNameLst>
                                      </p:cBhvr>
                                      <p:to>
                                        <p:strVal val="visible"/>
                                      </p:to>
                                    </p:set>
                                    <p:animEffect transition="in" filter="fade">
                                      <p:cBhvr>
                                        <p:cTn id="29" dur="500"/>
                                        <p:tgtEl>
                                          <p:spTgt spid="174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452"/>
                                        </p:tgtEl>
                                        <p:attrNameLst>
                                          <p:attrName>style.visibility</p:attrName>
                                        </p:attrNameLst>
                                      </p:cBhvr>
                                      <p:to>
                                        <p:strVal val="visible"/>
                                      </p:to>
                                    </p:set>
                                    <p:animEffect transition="in" filter="fade">
                                      <p:cBhvr>
                                        <p:cTn id="32" dur="500"/>
                                        <p:tgtEl>
                                          <p:spTgt spid="174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55"/>
                                        </p:tgtEl>
                                        <p:attrNameLst>
                                          <p:attrName>style.visibility</p:attrName>
                                        </p:attrNameLst>
                                      </p:cBhvr>
                                      <p:to>
                                        <p:strVal val="visible"/>
                                      </p:to>
                                    </p:set>
                                    <p:animEffect transition="in" filter="fade">
                                      <p:cBhvr>
                                        <p:cTn id="37" dur="500"/>
                                        <p:tgtEl>
                                          <p:spTgt spid="174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454"/>
                                        </p:tgtEl>
                                        <p:attrNameLst>
                                          <p:attrName>style.visibility</p:attrName>
                                        </p:attrNameLst>
                                      </p:cBhvr>
                                      <p:to>
                                        <p:strVal val="visible"/>
                                      </p:to>
                                    </p:set>
                                    <p:animEffect transition="in" filter="fade">
                                      <p:cBhvr>
                                        <p:cTn id="40" dur="500"/>
                                        <p:tgtEl>
                                          <p:spTgt spid="174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456"/>
                                        </p:tgtEl>
                                        <p:attrNameLst>
                                          <p:attrName>style.visibility</p:attrName>
                                        </p:attrNameLst>
                                      </p:cBhvr>
                                      <p:to>
                                        <p:strVal val="visible"/>
                                      </p:to>
                                    </p:set>
                                    <p:animEffect transition="in" filter="fade">
                                      <p:cBhvr>
                                        <p:cTn id="43" dur="500"/>
                                        <p:tgtEl>
                                          <p:spTgt spid="174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457"/>
                                        </p:tgtEl>
                                        <p:attrNameLst>
                                          <p:attrName>style.visibility</p:attrName>
                                        </p:attrNameLst>
                                      </p:cBhvr>
                                      <p:to>
                                        <p:strVal val="visible"/>
                                      </p:to>
                                    </p:set>
                                    <p:animEffect transition="in" filter="fade">
                                      <p:cBhvr>
                                        <p:cTn id="46" dur="500"/>
                                        <p:tgtEl>
                                          <p:spTgt spid="1745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0" nodeType="clickEffect">
                                  <p:stCondLst>
                                    <p:cond delay="0"/>
                                  </p:stCondLst>
                                  <p:childTnLst>
                                    <p:animClr clrSpc="rgb" dir="cw">
                                      <p:cBhvr override="childStyle">
                                        <p:cTn id="50" dur="2000" fill="hold"/>
                                        <p:tgtEl>
                                          <p:spTgt spid="17460"/>
                                        </p:tgtEl>
                                        <p:attrNameLst>
                                          <p:attrName>style.color</p:attrName>
                                        </p:attrNameLst>
                                      </p:cBhvr>
                                      <p:to>
                                        <a:srgbClr val="000000"/>
                                      </p:to>
                                    </p:animClr>
                                  </p:childTnLst>
                                </p:cTn>
                              </p:par>
                              <p:par>
                                <p:cTn id="51" presetID="3" presetClass="emph" presetSubtype="2" fill="hold" grpId="0" nodeType="withEffect">
                                  <p:stCondLst>
                                    <p:cond delay="0"/>
                                  </p:stCondLst>
                                  <p:childTnLst>
                                    <p:animClr clrSpc="rgb" dir="cw">
                                      <p:cBhvr override="childStyle">
                                        <p:cTn id="52" dur="2000" fill="hold"/>
                                        <p:tgtEl>
                                          <p:spTgt spid="17459"/>
                                        </p:tgtEl>
                                        <p:attrNameLst>
                                          <p:attrName>style.color</p:attrName>
                                        </p:attrNameLst>
                                      </p:cBhvr>
                                      <p:to>
                                        <a:srgbClr val="000000"/>
                                      </p:to>
                                    </p:animClr>
                                  </p:childTnLst>
                                </p:cTn>
                              </p:par>
                              <p:par>
                                <p:cTn id="53" presetID="3" presetClass="emph" presetSubtype="2" fill="hold" grpId="0" nodeType="withEffect">
                                  <p:stCondLst>
                                    <p:cond delay="0"/>
                                  </p:stCondLst>
                                  <p:childTnLst>
                                    <p:animClr clrSpc="rgb" dir="cw">
                                      <p:cBhvr override="childStyle">
                                        <p:cTn id="54" dur="2000" fill="hold"/>
                                        <p:tgtEl>
                                          <p:spTgt spid="17458"/>
                                        </p:tgtEl>
                                        <p:attrNameLst>
                                          <p:attrName>style.color</p:attrName>
                                        </p:attrNameLst>
                                      </p:cBhvr>
                                      <p:to>
                                        <a:srgbClr val="000000"/>
                                      </p:to>
                                    </p:animClr>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6" grpId="0"/>
      <p:bldP spid="17447" grpId="0"/>
      <p:bldP spid="17448" grpId="0"/>
      <p:bldP spid="17449" grpId="0"/>
      <p:bldP spid="17450" grpId="0"/>
      <p:bldP spid="17451" grpId="0"/>
      <p:bldP spid="17452" grpId="0"/>
      <p:bldP spid="17453" grpId="0"/>
      <p:bldP spid="17454" grpId="0"/>
      <p:bldP spid="17455" grpId="0"/>
      <p:bldP spid="17456" grpId="0"/>
      <p:bldP spid="17457" grpId="0"/>
      <p:bldP spid="17458" grpId="0"/>
      <p:bldP spid="17459" grpId="0"/>
      <p:bldP spid="17460" grpId="0"/>
      <p:bldP spid="82"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Tahoma"/>
      </a:majorFont>
      <a:minorFont>
        <a:latin typeface="Arial"/>
        <a:ea typeface=""/>
        <a:cs typeface="Taho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4460</Words>
  <Application>Microsoft Office PowerPoint</Application>
  <PresentationFormat>Benutzerdefiniert</PresentationFormat>
  <Paragraphs>1003</Paragraphs>
  <Slides>60</Slides>
  <Notes>60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60</vt:i4>
      </vt:variant>
    </vt:vector>
  </HeadingPairs>
  <TitlesOfParts>
    <vt:vector size="68" baseType="lpstr">
      <vt:lpstr>Arial Unicode MS</vt:lpstr>
      <vt:lpstr>Microsoft YaHei</vt:lpstr>
      <vt:lpstr>Arial</vt:lpstr>
      <vt:lpstr>Calibri</vt:lpstr>
      <vt:lpstr>Symbol</vt:lpstr>
      <vt:lpstr>Tahoma</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Philipp Wittmann (VG Karlsruhe) – Verfassung als Rahmenordnung für technische Innovationen</dc:title>
  <dc:subject/>
  <dc:creator>Dr. Philipp Wittmann</dc:creator>
  <cp:keywords/>
  <dc:description/>
  <cp:lastModifiedBy>Philipp Wittmann</cp:lastModifiedBy>
  <cp:revision>477</cp:revision>
  <cp:lastPrinted>2018-01-15T15:53:17Z</cp:lastPrinted>
  <dcterms:created xsi:type="dcterms:W3CDTF">2009-04-16T11:32:32Z</dcterms:created>
  <dcterms:modified xsi:type="dcterms:W3CDTF">2018-01-15T18:19:46Z</dcterms:modified>
</cp:coreProperties>
</file>