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84" r:id="rId11"/>
    <p:sldId id="267" r:id="rId12"/>
    <p:sldId id="269" r:id="rId13"/>
    <p:sldId id="268" r:id="rId14"/>
    <p:sldId id="272" r:id="rId15"/>
    <p:sldId id="292" r:id="rId16"/>
    <p:sldId id="293" r:id="rId17"/>
    <p:sldId id="270" r:id="rId18"/>
    <p:sldId id="281" r:id="rId19"/>
    <p:sldId id="282" r:id="rId20"/>
    <p:sldId id="291" r:id="rId21"/>
    <p:sldId id="286" r:id="rId22"/>
    <p:sldId id="288" r:id="rId23"/>
    <p:sldId id="294" r:id="rId24"/>
    <p:sldId id="289" r:id="rId25"/>
    <p:sldId id="290" r:id="rId26"/>
    <p:sldId id="271" r:id="rId27"/>
    <p:sldId id="273" r:id="rId28"/>
    <p:sldId id="274" r:id="rId29"/>
    <p:sldId id="275" r:id="rId30"/>
    <p:sldId id="276" r:id="rId31"/>
    <p:sldId id="279" r:id="rId32"/>
    <p:sldId id="310" r:id="rId33"/>
    <p:sldId id="295" r:id="rId34"/>
    <p:sldId id="277" r:id="rId35"/>
    <p:sldId id="285" r:id="rId36"/>
    <p:sldId id="309" r:id="rId37"/>
    <p:sldId id="278" r:id="rId38"/>
    <p:sldId id="280" r:id="rId39"/>
  </p:sldIdLst>
  <p:sldSz cx="10080625" cy="7559675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Arial" panose="020B0604020202020204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Arial" panose="020B0604020202020204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Arial" panose="020B0604020202020204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Arial" panose="020B0604020202020204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847" userDrawn="1">
          <p15:clr>
            <a:srgbClr val="A4A3A4"/>
          </p15:clr>
        </p15:guide>
        <p15:guide id="2" pos="2816" userDrawn="1">
          <p15:clr>
            <a:srgbClr val="A4A3A4"/>
          </p15:clr>
        </p15:guide>
        <p15:guide id="3" orient="horz" pos="2674" userDrawn="1">
          <p15:clr>
            <a:srgbClr val="A4A3A4"/>
          </p15:clr>
        </p15:guide>
        <p15:guide id="4" pos="19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5" d="100"/>
          <a:sy n="95" d="100"/>
        </p:scale>
        <p:origin x="1704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1847"/>
        <p:guide pos="2816"/>
        <p:guide orient="horz" pos="2674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41" cy="496332"/>
          </a:xfrm>
          <a:prstGeom prst="rect">
            <a:avLst/>
          </a:prstGeom>
        </p:spPr>
        <p:txBody>
          <a:bodyPr vert="horz" lIns="88642" tIns="44321" rIns="88642" bIns="44321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750" y="0"/>
            <a:ext cx="2945840" cy="496332"/>
          </a:xfrm>
          <a:prstGeom prst="rect">
            <a:avLst/>
          </a:prstGeom>
        </p:spPr>
        <p:txBody>
          <a:bodyPr vert="horz" lIns="88642" tIns="44321" rIns="88642" bIns="44321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95338E-1476-4768-811D-80A0BE4B52E8}" type="datetimeFigureOut">
              <a:rPr lang="de-DE"/>
              <a:pPr>
                <a:defRPr/>
              </a:pPr>
              <a:t>29.05.2018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306"/>
            <a:ext cx="2945841" cy="496332"/>
          </a:xfrm>
          <a:prstGeom prst="rect">
            <a:avLst/>
          </a:prstGeom>
        </p:spPr>
        <p:txBody>
          <a:bodyPr vert="horz" lIns="88642" tIns="44321" rIns="88642" bIns="44321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750" y="9430306"/>
            <a:ext cx="2945840" cy="496332"/>
          </a:xfrm>
          <a:prstGeom prst="rect">
            <a:avLst/>
          </a:prstGeom>
        </p:spPr>
        <p:txBody>
          <a:bodyPr vert="horz" wrap="square" lIns="88642" tIns="44321" rIns="88642" bIns="4432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3D2CC2-52CC-4EC0-A14B-6D3D5D60C9F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90649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de-DE" altLang="de-DE">
              <a:cs typeface="+mn-cs"/>
            </a:endParaRPr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de-DE" altLang="de-DE">
              <a:cs typeface="+mn-cs"/>
            </a:endParaRPr>
          </a:p>
        </p:txBody>
      </p:sp>
      <p:sp>
        <p:nvSpPr>
          <p:cNvPr id="1331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79225" y="4715154"/>
            <a:ext cx="5435969" cy="44646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2" y="0"/>
            <a:ext cx="2950180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de-DE" altLang="de-DE">
              <a:cs typeface="+mn-cs"/>
            </a:endParaRP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3847496" y="0"/>
            <a:ext cx="2950180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de-DE" altLang="de-DE">
              <a:cs typeface="+mn-cs"/>
            </a:endParaRP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2" y="9430306"/>
            <a:ext cx="2950180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de-DE" altLang="de-DE">
              <a:cs typeface="+mn-cs"/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47496" y="9430308"/>
            <a:ext cx="2946925" cy="4940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buSzPct val="100000"/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65FD63BC-424A-4FEF-9314-2E9604415B7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90638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24D4785C-C6BA-4E0B-BAC7-1E3F09BAA92C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4BB7EC03-CF1C-4806-9581-C10DF389EBDE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1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64607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73768065-9363-4753-8EBB-97096C8577C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10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4BF59FBB-284F-4E44-AFCF-67751DE39F0F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10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70961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79E1B693-0C12-47BE-AFF6-776A75499AAE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11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DADB3593-A587-42D0-829E-8D142B033E1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11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8384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8DF183AF-A603-4FB3-A4B4-8DDBDBD6027A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12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1A64F2AE-F0B3-45F8-9BF0-753250D6A80A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12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97657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9BCC8C60-555F-42F2-9672-3720437BAA6A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13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EECC315E-B97C-4CE1-B00F-4651165FEB85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13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605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24518619-A038-4E77-B730-8737B362A70B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14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541494F2-12C6-411B-A4CE-C86EECAFF4B7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14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0053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79E1B693-0C12-47BE-AFF6-776A75499AAE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15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DADB3593-A587-42D0-829E-8D142B033E1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15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46527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79E1B693-0C12-47BE-AFF6-776A75499AAE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16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DADB3593-A587-42D0-829E-8D142B033E1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16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95360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14A81CB4-8A2D-48AC-BF3F-D867E13766AC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17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1620011C-C063-41A5-9BE6-6EAD6A245B13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17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0001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FD25C83B-8C0A-4156-84D6-F01CC5CD56FD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18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F62C7453-57DD-491A-B54A-CC71BB4F0714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18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4792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BD0D2E46-8741-4798-B36D-4E1B1CB59F38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19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CA434F5F-94CA-4E4E-8351-ED07D4EA3043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19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93622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2B2A94D7-8A71-43EE-81A3-C7C5D34362B4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2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12645E4E-09F0-49E9-AF86-249F669939B9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2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1850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E5174918-F67A-4C0C-8131-72B1E49A4A16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20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1F37300E-69A1-4763-9686-4BC40E47F996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20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8158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01EE6B20-E711-435F-B634-D140847C2F50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21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DCBC1BC0-3581-4360-A793-A5FEE809B31B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21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00191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163C6006-44A7-44BB-A681-35233F2B6471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22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D06CAD75-C04F-4847-B87C-C0863FE99411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22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71690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163C6006-44A7-44BB-A681-35233F2B6471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23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D06CAD75-C04F-4847-B87C-C0863FE99411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23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88140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543CB223-9704-4448-94BC-EB20F8220A83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24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8250C9E3-C55A-4EEF-94A7-BDF316D9B72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24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483394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3B4CD43A-4A0D-42BE-A367-B08FBF97A4B7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25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A9F6DC73-D3B3-4677-BB06-B5C74881BE79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25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066948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5BFB0C38-EA33-4A09-927C-C6489592A6F7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26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139C8AB4-79AD-4FD8-9D55-AC85749A0BC7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26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659859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C9CBA30D-39EA-4C56-B856-7370E5989729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27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A007DA65-33FC-48B7-AD8F-A2A89D53DC2E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27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800471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3DF5B0B5-FB45-49F3-AD7B-8AF9424A7BC4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28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0DC69EF9-C3F7-4AE9-A4FA-C776EE9430E0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28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092180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1E30DEF3-E4FC-4804-AAD3-18A557EFEF71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29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A1824EA2-E50B-4956-A704-8C0F0383E5DD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29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8463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8D66F912-D223-4B2F-8183-A7D304830EE7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3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E693DBD2-ECFF-43AF-AB58-8B6CB636F48B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3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94206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5C823B0B-8CEF-465C-916B-7ED571964EA0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30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59BB30BF-195E-4C5C-B000-4D829D30C516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30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16709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5016EBF3-19E8-43EF-A7FC-B4EF78484167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31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A934A533-8F99-4218-98D6-7E523E2F9C76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31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823804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7609" algn="l"/>
                <a:tab pos="819958" algn="l"/>
                <a:tab pos="1232306" algn="l"/>
                <a:tab pos="1644656" algn="l"/>
                <a:tab pos="2053844" algn="l"/>
                <a:tab pos="2466193" algn="l"/>
                <a:tab pos="2878541" algn="l"/>
                <a:tab pos="3290891" algn="l"/>
                <a:tab pos="3701659" algn="l"/>
                <a:tab pos="4112428" algn="l"/>
                <a:tab pos="4524776" algn="l"/>
                <a:tab pos="4937125" algn="l"/>
                <a:tab pos="5347894" algn="l"/>
                <a:tab pos="5758663" algn="l"/>
                <a:tab pos="6171011" algn="l"/>
                <a:tab pos="6583360" algn="l"/>
                <a:tab pos="6995709" algn="l"/>
                <a:tab pos="7406477" algn="l"/>
                <a:tab pos="7817246" algn="l"/>
                <a:tab pos="822959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7609" algn="l"/>
                <a:tab pos="819958" algn="l"/>
                <a:tab pos="1232306" algn="l"/>
                <a:tab pos="1644656" algn="l"/>
                <a:tab pos="2053844" algn="l"/>
                <a:tab pos="2466193" algn="l"/>
                <a:tab pos="2878541" algn="l"/>
                <a:tab pos="3290891" algn="l"/>
                <a:tab pos="3701659" algn="l"/>
                <a:tab pos="4112428" algn="l"/>
                <a:tab pos="4524776" algn="l"/>
                <a:tab pos="4937125" algn="l"/>
                <a:tab pos="5347894" algn="l"/>
                <a:tab pos="5758663" algn="l"/>
                <a:tab pos="6171011" algn="l"/>
                <a:tab pos="6583360" algn="l"/>
                <a:tab pos="6995709" algn="l"/>
                <a:tab pos="7406477" algn="l"/>
                <a:tab pos="7817246" algn="l"/>
                <a:tab pos="822959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7609" algn="l"/>
                <a:tab pos="819958" algn="l"/>
                <a:tab pos="1232306" algn="l"/>
                <a:tab pos="1644656" algn="l"/>
                <a:tab pos="2053844" algn="l"/>
                <a:tab pos="2466193" algn="l"/>
                <a:tab pos="2878541" algn="l"/>
                <a:tab pos="3290891" algn="l"/>
                <a:tab pos="3701659" algn="l"/>
                <a:tab pos="4112428" algn="l"/>
                <a:tab pos="4524776" algn="l"/>
                <a:tab pos="4937125" algn="l"/>
                <a:tab pos="5347894" algn="l"/>
                <a:tab pos="5758663" algn="l"/>
                <a:tab pos="6171011" algn="l"/>
                <a:tab pos="6583360" algn="l"/>
                <a:tab pos="6995709" algn="l"/>
                <a:tab pos="7406477" algn="l"/>
                <a:tab pos="7817246" algn="l"/>
                <a:tab pos="822959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7609" algn="l"/>
                <a:tab pos="819958" algn="l"/>
                <a:tab pos="1232306" algn="l"/>
                <a:tab pos="1644656" algn="l"/>
                <a:tab pos="2053844" algn="l"/>
                <a:tab pos="2466193" algn="l"/>
                <a:tab pos="2878541" algn="l"/>
                <a:tab pos="3290891" algn="l"/>
                <a:tab pos="3701659" algn="l"/>
                <a:tab pos="4112428" algn="l"/>
                <a:tab pos="4524776" algn="l"/>
                <a:tab pos="4937125" algn="l"/>
                <a:tab pos="5347894" algn="l"/>
                <a:tab pos="5758663" algn="l"/>
                <a:tab pos="6171011" algn="l"/>
                <a:tab pos="6583360" algn="l"/>
                <a:tab pos="6995709" algn="l"/>
                <a:tab pos="7406477" algn="l"/>
                <a:tab pos="7817246" algn="l"/>
                <a:tab pos="822959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7609" algn="l"/>
                <a:tab pos="819958" algn="l"/>
                <a:tab pos="1232306" algn="l"/>
                <a:tab pos="1644656" algn="l"/>
                <a:tab pos="2053844" algn="l"/>
                <a:tab pos="2466193" algn="l"/>
                <a:tab pos="2878541" algn="l"/>
                <a:tab pos="3290891" algn="l"/>
                <a:tab pos="3701659" algn="l"/>
                <a:tab pos="4112428" algn="l"/>
                <a:tab pos="4524776" algn="l"/>
                <a:tab pos="4937125" algn="l"/>
                <a:tab pos="5347894" algn="l"/>
                <a:tab pos="5758663" algn="l"/>
                <a:tab pos="6171011" algn="l"/>
                <a:tab pos="6583360" algn="l"/>
                <a:tab pos="6995709" algn="l"/>
                <a:tab pos="7406477" algn="l"/>
                <a:tab pos="7817246" algn="l"/>
                <a:tab pos="822959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02530" indent="-227503" defTabSz="44710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7609" algn="l"/>
                <a:tab pos="819958" algn="l"/>
                <a:tab pos="1232306" algn="l"/>
                <a:tab pos="1644656" algn="l"/>
                <a:tab pos="2053844" algn="l"/>
                <a:tab pos="2466193" algn="l"/>
                <a:tab pos="2878541" algn="l"/>
                <a:tab pos="3290891" algn="l"/>
                <a:tab pos="3701659" algn="l"/>
                <a:tab pos="4112428" algn="l"/>
                <a:tab pos="4524776" algn="l"/>
                <a:tab pos="4937125" algn="l"/>
                <a:tab pos="5347894" algn="l"/>
                <a:tab pos="5758663" algn="l"/>
                <a:tab pos="6171011" algn="l"/>
                <a:tab pos="6583360" algn="l"/>
                <a:tab pos="6995709" algn="l"/>
                <a:tab pos="7406477" algn="l"/>
                <a:tab pos="7817246" algn="l"/>
                <a:tab pos="822959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57535" indent="-227503" defTabSz="44710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7609" algn="l"/>
                <a:tab pos="819958" algn="l"/>
                <a:tab pos="1232306" algn="l"/>
                <a:tab pos="1644656" algn="l"/>
                <a:tab pos="2053844" algn="l"/>
                <a:tab pos="2466193" algn="l"/>
                <a:tab pos="2878541" algn="l"/>
                <a:tab pos="3290891" algn="l"/>
                <a:tab pos="3701659" algn="l"/>
                <a:tab pos="4112428" algn="l"/>
                <a:tab pos="4524776" algn="l"/>
                <a:tab pos="4937125" algn="l"/>
                <a:tab pos="5347894" algn="l"/>
                <a:tab pos="5758663" algn="l"/>
                <a:tab pos="6171011" algn="l"/>
                <a:tab pos="6583360" algn="l"/>
                <a:tab pos="6995709" algn="l"/>
                <a:tab pos="7406477" algn="l"/>
                <a:tab pos="7817246" algn="l"/>
                <a:tab pos="822959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12541" indent="-227503" defTabSz="44710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7609" algn="l"/>
                <a:tab pos="819958" algn="l"/>
                <a:tab pos="1232306" algn="l"/>
                <a:tab pos="1644656" algn="l"/>
                <a:tab pos="2053844" algn="l"/>
                <a:tab pos="2466193" algn="l"/>
                <a:tab pos="2878541" algn="l"/>
                <a:tab pos="3290891" algn="l"/>
                <a:tab pos="3701659" algn="l"/>
                <a:tab pos="4112428" algn="l"/>
                <a:tab pos="4524776" algn="l"/>
                <a:tab pos="4937125" algn="l"/>
                <a:tab pos="5347894" algn="l"/>
                <a:tab pos="5758663" algn="l"/>
                <a:tab pos="6171011" algn="l"/>
                <a:tab pos="6583360" algn="l"/>
                <a:tab pos="6995709" algn="l"/>
                <a:tab pos="7406477" algn="l"/>
                <a:tab pos="7817246" algn="l"/>
                <a:tab pos="822959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67546" indent="-227503" defTabSz="44710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7609" algn="l"/>
                <a:tab pos="819958" algn="l"/>
                <a:tab pos="1232306" algn="l"/>
                <a:tab pos="1644656" algn="l"/>
                <a:tab pos="2053844" algn="l"/>
                <a:tab pos="2466193" algn="l"/>
                <a:tab pos="2878541" algn="l"/>
                <a:tab pos="3290891" algn="l"/>
                <a:tab pos="3701659" algn="l"/>
                <a:tab pos="4112428" algn="l"/>
                <a:tab pos="4524776" algn="l"/>
                <a:tab pos="4937125" algn="l"/>
                <a:tab pos="5347894" algn="l"/>
                <a:tab pos="5758663" algn="l"/>
                <a:tab pos="6171011" algn="l"/>
                <a:tab pos="6583360" algn="l"/>
                <a:tab pos="6995709" algn="l"/>
                <a:tab pos="7406477" algn="l"/>
                <a:tab pos="7817246" algn="l"/>
                <a:tab pos="822959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81CCB1F9-DF54-4419-A0F3-70827DF03CF1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32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5618493" y="6457791"/>
            <a:ext cx="4308145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27F763E3-AD48-4CB8-A834-08447629306A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32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15938"/>
            <a:ext cx="3398838" cy="2547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991872" y="3228896"/>
            <a:ext cx="7942895" cy="305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780" tIns="41889" rIns="83780" bIns="41889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061975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7609" algn="l"/>
                <a:tab pos="819958" algn="l"/>
                <a:tab pos="1232306" algn="l"/>
                <a:tab pos="1644656" algn="l"/>
                <a:tab pos="2053844" algn="l"/>
                <a:tab pos="2466193" algn="l"/>
                <a:tab pos="2878541" algn="l"/>
                <a:tab pos="3290891" algn="l"/>
                <a:tab pos="3701659" algn="l"/>
                <a:tab pos="4112428" algn="l"/>
                <a:tab pos="4524776" algn="l"/>
                <a:tab pos="4937125" algn="l"/>
                <a:tab pos="5347894" algn="l"/>
                <a:tab pos="5758663" algn="l"/>
                <a:tab pos="6171011" algn="l"/>
                <a:tab pos="6583360" algn="l"/>
                <a:tab pos="6995709" algn="l"/>
                <a:tab pos="7406477" algn="l"/>
                <a:tab pos="7817246" algn="l"/>
                <a:tab pos="822959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7609" algn="l"/>
                <a:tab pos="819958" algn="l"/>
                <a:tab pos="1232306" algn="l"/>
                <a:tab pos="1644656" algn="l"/>
                <a:tab pos="2053844" algn="l"/>
                <a:tab pos="2466193" algn="l"/>
                <a:tab pos="2878541" algn="l"/>
                <a:tab pos="3290891" algn="l"/>
                <a:tab pos="3701659" algn="l"/>
                <a:tab pos="4112428" algn="l"/>
                <a:tab pos="4524776" algn="l"/>
                <a:tab pos="4937125" algn="l"/>
                <a:tab pos="5347894" algn="l"/>
                <a:tab pos="5758663" algn="l"/>
                <a:tab pos="6171011" algn="l"/>
                <a:tab pos="6583360" algn="l"/>
                <a:tab pos="6995709" algn="l"/>
                <a:tab pos="7406477" algn="l"/>
                <a:tab pos="7817246" algn="l"/>
                <a:tab pos="822959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7609" algn="l"/>
                <a:tab pos="819958" algn="l"/>
                <a:tab pos="1232306" algn="l"/>
                <a:tab pos="1644656" algn="l"/>
                <a:tab pos="2053844" algn="l"/>
                <a:tab pos="2466193" algn="l"/>
                <a:tab pos="2878541" algn="l"/>
                <a:tab pos="3290891" algn="l"/>
                <a:tab pos="3701659" algn="l"/>
                <a:tab pos="4112428" algn="l"/>
                <a:tab pos="4524776" algn="l"/>
                <a:tab pos="4937125" algn="l"/>
                <a:tab pos="5347894" algn="l"/>
                <a:tab pos="5758663" algn="l"/>
                <a:tab pos="6171011" algn="l"/>
                <a:tab pos="6583360" algn="l"/>
                <a:tab pos="6995709" algn="l"/>
                <a:tab pos="7406477" algn="l"/>
                <a:tab pos="7817246" algn="l"/>
                <a:tab pos="822959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7609" algn="l"/>
                <a:tab pos="819958" algn="l"/>
                <a:tab pos="1232306" algn="l"/>
                <a:tab pos="1644656" algn="l"/>
                <a:tab pos="2053844" algn="l"/>
                <a:tab pos="2466193" algn="l"/>
                <a:tab pos="2878541" algn="l"/>
                <a:tab pos="3290891" algn="l"/>
                <a:tab pos="3701659" algn="l"/>
                <a:tab pos="4112428" algn="l"/>
                <a:tab pos="4524776" algn="l"/>
                <a:tab pos="4937125" algn="l"/>
                <a:tab pos="5347894" algn="l"/>
                <a:tab pos="5758663" algn="l"/>
                <a:tab pos="6171011" algn="l"/>
                <a:tab pos="6583360" algn="l"/>
                <a:tab pos="6995709" algn="l"/>
                <a:tab pos="7406477" algn="l"/>
                <a:tab pos="7817246" algn="l"/>
                <a:tab pos="822959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7609" algn="l"/>
                <a:tab pos="819958" algn="l"/>
                <a:tab pos="1232306" algn="l"/>
                <a:tab pos="1644656" algn="l"/>
                <a:tab pos="2053844" algn="l"/>
                <a:tab pos="2466193" algn="l"/>
                <a:tab pos="2878541" algn="l"/>
                <a:tab pos="3290891" algn="l"/>
                <a:tab pos="3701659" algn="l"/>
                <a:tab pos="4112428" algn="l"/>
                <a:tab pos="4524776" algn="l"/>
                <a:tab pos="4937125" algn="l"/>
                <a:tab pos="5347894" algn="l"/>
                <a:tab pos="5758663" algn="l"/>
                <a:tab pos="6171011" algn="l"/>
                <a:tab pos="6583360" algn="l"/>
                <a:tab pos="6995709" algn="l"/>
                <a:tab pos="7406477" algn="l"/>
                <a:tab pos="7817246" algn="l"/>
                <a:tab pos="822959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02530" indent="-227503" defTabSz="44710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7609" algn="l"/>
                <a:tab pos="819958" algn="l"/>
                <a:tab pos="1232306" algn="l"/>
                <a:tab pos="1644656" algn="l"/>
                <a:tab pos="2053844" algn="l"/>
                <a:tab pos="2466193" algn="l"/>
                <a:tab pos="2878541" algn="l"/>
                <a:tab pos="3290891" algn="l"/>
                <a:tab pos="3701659" algn="l"/>
                <a:tab pos="4112428" algn="l"/>
                <a:tab pos="4524776" algn="l"/>
                <a:tab pos="4937125" algn="l"/>
                <a:tab pos="5347894" algn="l"/>
                <a:tab pos="5758663" algn="l"/>
                <a:tab pos="6171011" algn="l"/>
                <a:tab pos="6583360" algn="l"/>
                <a:tab pos="6995709" algn="l"/>
                <a:tab pos="7406477" algn="l"/>
                <a:tab pos="7817246" algn="l"/>
                <a:tab pos="822959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57535" indent="-227503" defTabSz="44710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7609" algn="l"/>
                <a:tab pos="819958" algn="l"/>
                <a:tab pos="1232306" algn="l"/>
                <a:tab pos="1644656" algn="l"/>
                <a:tab pos="2053844" algn="l"/>
                <a:tab pos="2466193" algn="l"/>
                <a:tab pos="2878541" algn="l"/>
                <a:tab pos="3290891" algn="l"/>
                <a:tab pos="3701659" algn="l"/>
                <a:tab pos="4112428" algn="l"/>
                <a:tab pos="4524776" algn="l"/>
                <a:tab pos="4937125" algn="l"/>
                <a:tab pos="5347894" algn="l"/>
                <a:tab pos="5758663" algn="l"/>
                <a:tab pos="6171011" algn="l"/>
                <a:tab pos="6583360" algn="l"/>
                <a:tab pos="6995709" algn="l"/>
                <a:tab pos="7406477" algn="l"/>
                <a:tab pos="7817246" algn="l"/>
                <a:tab pos="822959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12541" indent="-227503" defTabSz="44710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7609" algn="l"/>
                <a:tab pos="819958" algn="l"/>
                <a:tab pos="1232306" algn="l"/>
                <a:tab pos="1644656" algn="l"/>
                <a:tab pos="2053844" algn="l"/>
                <a:tab pos="2466193" algn="l"/>
                <a:tab pos="2878541" algn="l"/>
                <a:tab pos="3290891" algn="l"/>
                <a:tab pos="3701659" algn="l"/>
                <a:tab pos="4112428" algn="l"/>
                <a:tab pos="4524776" algn="l"/>
                <a:tab pos="4937125" algn="l"/>
                <a:tab pos="5347894" algn="l"/>
                <a:tab pos="5758663" algn="l"/>
                <a:tab pos="6171011" algn="l"/>
                <a:tab pos="6583360" algn="l"/>
                <a:tab pos="6995709" algn="l"/>
                <a:tab pos="7406477" algn="l"/>
                <a:tab pos="7817246" algn="l"/>
                <a:tab pos="822959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67546" indent="-227503" defTabSz="44710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7609" algn="l"/>
                <a:tab pos="819958" algn="l"/>
                <a:tab pos="1232306" algn="l"/>
                <a:tab pos="1644656" algn="l"/>
                <a:tab pos="2053844" algn="l"/>
                <a:tab pos="2466193" algn="l"/>
                <a:tab pos="2878541" algn="l"/>
                <a:tab pos="3290891" algn="l"/>
                <a:tab pos="3701659" algn="l"/>
                <a:tab pos="4112428" algn="l"/>
                <a:tab pos="4524776" algn="l"/>
                <a:tab pos="4937125" algn="l"/>
                <a:tab pos="5347894" algn="l"/>
                <a:tab pos="5758663" algn="l"/>
                <a:tab pos="6171011" algn="l"/>
                <a:tab pos="6583360" algn="l"/>
                <a:tab pos="6995709" algn="l"/>
                <a:tab pos="7406477" algn="l"/>
                <a:tab pos="7817246" algn="l"/>
                <a:tab pos="822959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CE7A01B1-10A7-409F-9064-41E10693068B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33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5618493" y="6457791"/>
            <a:ext cx="4308145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D91518CB-9D77-43F2-8941-0652626C119E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33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15938"/>
            <a:ext cx="3398838" cy="2547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991872" y="3228896"/>
            <a:ext cx="7942895" cy="305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780" tIns="41889" rIns="83780" bIns="41889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" name="Notizen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§ 31</a:t>
            </a:r>
            <a:r>
              <a:rPr lang="de-DE" baseline="0" dirty="0"/>
              <a:t> Abs. 3 S. 1AsylG: Abschiebungsverbote 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50712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D0D33A64-A77A-4C9F-9A20-ECCCAAF32DD5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34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450CF673-13D8-4D03-8ADE-28799F6D7C5E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34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800182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4F674E6B-FFE8-41CF-88C5-20161F41692D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35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BEDFD8A5-D0CB-4FA6-AB4C-83E6A0FFEC25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35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225408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7609" algn="l"/>
                <a:tab pos="819958" algn="l"/>
                <a:tab pos="1232306" algn="l"/>
                <a:tab pos="1644656" algn="l"/>
                <a:tab pos="2053844" algn="l"/>
                <a:tab pos="2466193" algn="l"/>
                <a:tab pos="2878541" algn="l"/>
                <a:tab pos="3290891" algn="l"/>
                <a:tab pos="3701659" algn="l"/>
                <a:tab pos="4112428" algn="l"/>
                <a:tab pos="4524776" algn="l"/>
                <a:tab pos="4937125" algn="l"/>
                <a:tab pos="5347894" algn="l"/>
                <a:tab pos="5758663" algn="l"/>
                <a:tab pos="6171011" algn="l"/>
                <a:tab pos="6583360" algn="l"/>
                <a:tab pos="6995709" algn="l"/>
                <a:tab pos="7406477" algn="l"/>
                <a:tab pos="7817246" algn="l"/>
                <a:tab pos="822959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7609" algn="l"/>
                <a:tab pos="819958" algn="l"/>
                <a:tab pos="1232306" algn="l"/>
                <a:tab pos="1644656" algn="l"/>
                <a:tab pos="2053844" algn="l"/>
                <a:tab pos="2466193" algn="l"/>
                <a:tab pos="2878541" algn="l"/>
                <a:tab pos="3290891" algn="l"/>
                <a:tab pos="3701659" algn="l"/>
                <a:tab pos="4112428" algn="l"/>
                <a:tab pos="4524776" algn="l"/>
                <a:tab pos="4937125" algn="l"/>
                <a:tab pos="5347894" algn="l"/>
                <a:tab pos="5758663" algn="l"/>
                <a:tab pos="6171011" algn="l"/>
                <a:tab pos="6583360" algn="l"/>
                <a:tab pos="6995709" algn="l"/>
                <a:tab pos="7406477" algn="l"/>
                <a:tab pos="7817246" algn="l"/>
                <a:tab pos="822959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7609" algn="l"/>
                <a:tab pos="819958" algn="l"/>
                <a:tab pos="1232306" algn="l"/>
                <a:tab pos="1644656" algn="l"/>
                <a:tab pos="2053844" algn="l"/>
                <a:tab pos="2466193" algn="l"/>
                <a:tab pos="2878541" algn="l"/>
                <a:tab pos="3290891" algn="l"/>
                <a:tab pos="3701659" algn="l"/>
                <a:tab pos="4112428" algn="l"/>
                <a:tab pos="4524776" algn="l"/>
                <a:tab pos="4937125" algn="l"/>
                <a:tab pos="5347894" algn="l"/>
                <a:tab pos="5758663" algn="l"/>
                <a:tab pos="6171011" algn="l"/>
                <a:tab pos="6583360" algn="l"/>
                <a:tab pos="6995709" algn="l"/>
                <a:tab pos="7406477" algn="l"/>
                <a:tab pos="7817246" algn="l"/>
                <a:tab pos="822959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7609" algn="l"/>
                <a:tab pos="819958" algn="l"/>
                <a:tab pos="1232306" algn="l"/>
                <a:tab pos="1644656" algn="l"/>
                <a:tab pos="2053844" algn="l"/>
                <a:tab pos="2466193" algn="l"/>
                <a:tab pos="2878541" algn="l"/>
                <a:tab pos="3290891" algn="l"/>
                <a:tab pos="3701659" algn="l"/>
                <a:tab pos="4112428" algn="l"/>
                <a:tab pos="4524776" algn="l"/>
                <a:tab pos="4937125" algn="l"/>
                <a:tab pos="5347894" algn="l"/>
                <a:tab pos="5758663" algn="l"/>
                <a:tab pos="6171011" algn="l"/>
                <a:tab pos="6583360" algn="l"/>
                <a:tab pos="6995709" algn="l"/>
                <a:tab pos="7406477" algn="l"/>
                <a:tab pos="7817246" algn="l"/>
                <a:tab pos="822959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7609" algn="l"/>
                <a:tab pos="819958" algn="l"/>
                <a:tab pos="1232306" algn="l"/>
                <a:tab pos="1644656" algn="l"/>
                <a:tab pos="2053844" algn="l"/>
                <a:tab pos="2466193" algn="l"/>
                <a:tab pos="2878541" algn="l"/>
                <a:tab pos="3290891" algn="l"/>
                <a:tab pos="3701659" algn="l"/>
                <a:tab pos="4112428" algn="l"/>
                <a:tab pos="4524776" algn="l"/>
                <a:tab pos="4937125" algn="l"/>
                <a:tab pos="5347894" algn="l"/>
                <a:tab pos="5758663" algn="l"/>
                <a:tab pos="6171011" algn="l"/>
                <a:tab pos="6583360" algn="l"/>
                <a:tab pos="6995709" algn="l"/>
                <a:tab pos="7406477" algn="l"/>
                <a:tab pos="7817246" algn="l"/>
                <a:tab pos="822959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02530" indent="-227503" defTabSz="44710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7609" algn="l"/>
                <a:tab pos="819958" algn="l"/>
                <a:tab pos="1232306" algn="l"/>
                <a:tab pos="1644656" algn="l"/>
                <a:tab pos="2053844" algn="l"/>
                <a:tab pos="2466193" algn="l"/>
                <a:tab pos="2878541" algn="l"/>
                <a:tab pos="3290891" algn="l"/>
                <a:tab pos="3701659" algn="l"/>
                <a:tab pos="4112428" algn="l"/>
                <a:tab pos="4524776" algn="l"/>
                <a:tab pos="4937125" algn="l"/>
                <a:tab pos="5347894" algn="l"/>
                <a:tab pos="5758663" algn="l"/>
                <a:tab pos="6171011" algn="l"/>
                <a:tab pos="6583360" algn="l"/>
                <a:tab pos="6995709" algn="l"/>
                <a:tab pos="7406477" algn="l"/>
                <a:tab pos="7817246" algn="l"/>
                <a:tab pos="822959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57535" indent="-227503" defTabSz="44710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7609" algn="l"/>
                <a:tab pos="819958" algn="l"/>
                <a:tab pos="1232306" algn="l"/>
                <a:tab pos="1644656" algn="l"/>
                <a:tab pos="2053844" algn="l"/>
                <a:tab pos="2466193" algn="l"/>
                <a:tab pos="2878541" algn="l"/>
                <a:tab pos="3290891" algn="l"/>
                <a:tab pos="3701659" algn="l"/>
                <a:tab pos="4112428" algn="l"/>
                <a:tab pos="4524776" algn="l"/>
                <a:tab pos="4937125" algn="l"/>
                <a:tab pos="5347894" algn="l"/>
                <a:tab pos="5758663" algn="l"/>
                <a:tab pos="6171011" algn="l"/>
                <a:tab pos="6583360" algn="l"/>
                <a:tab pos="6995709" algn="l"/>
                <a:tab pos="7406477" algn="l"/>
                <a:tab pos="7817246" algn="l"/>
                <a:tab pos="822959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12541" indent="-227503" defTabSz="44710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7609" algn="l"/>
                <a:tab pos="819958" algn="l"/>
                <a:tab pos="1232306" algn="l"/>
                <a:tab pos="1644656" algn="l"/>
                <a:tab pos="2053844" algn="l"/>
                <a:tab pos="2466193" algn="l"/>
                <a:tab pos="2878541" algn="l"/>
                <a:tab pos="3290891" algn="l"/>
                <a:tab pos="3701659" algn="l"/>
                <a:tab pos="4112428" algn="l"/>
                <a:tab pos="4524776" algn="l"/>
                <a:tab pos="4937125" algn="l"/>
                <a:tab pos="5347894" algn="l"/>
                <a:tab pos="5758663" algn="l"/>
                <a:tab pos="6171011" algn="l"/>
                <a:tab pos="6583360" algn="l"/>
                <a:tab pos="6995709" algn="l"/>
                <a:tab pos="7406477" algn="l"/>
                <a:tab pos="7817246" algn="l"/>
                <a:tab pos="822959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67546" indent="-227503" defTabSz="44710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7609" algn="l"/>
                <a:tab pos="819958" algn="l"/>
                <a:tab pos="1232306" algn="l"/>
                <a:tab pos="1644656" algn="l"/>
                <a:tab pos="2053844" algn="l"/>
                <a:tab pos="2466193" algn="l"/>
                <a:tab pos="2878541" algn="l"/>
                <a:tab pos="3290891" algn="l"/>
                <a:tab pos="3701659" algn="l"/>
                <a:tab pos="4112428" algn="l"/>
                <a:tab pos="4524776" algn="l"/>
                <a:tab pos="4937125" algn="l"/>
                <a:tab pos="5347894" algn="l"/>
                <a:tab pos="5758663" algn="l"/>
                <a:tab pos="6171011" algn="l"/>
                <a:tab pos="6583360" algn="l"/>
                <a:tab pos="6995709" algn="l"/>
                <a:tab pos="7406477" algn="l"/>
                <a:tab pos="7817246" algn="l"/>
                <a:tab pos="822959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9C91BA7F-AC12-471F-B4C6-AB60D6FD5D03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36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5618493" y="6457791"/>
            <a:ext cx="4308145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49854C24-FF38-49C9-9EC0-3652418B7965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36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15938"/>
            <a:ext cx="3398838" cy="2547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991872" y="3228896"/>
            <a:ext cx="7942895" cy="305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780" tIns="41889" rIns="83780" bIns="41889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7274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00ACAE55-D643-4436-9371-22937698DD29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37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7E71185D-91D4-462A-8701-A26FCBDAF82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37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49044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59256891-D619-4682-87A5-227ED8F08C51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38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0770E686-32E9-4203-8C97-8C47E1B8D4CF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38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55076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4F912CD2-1177-4A32-9AC1-AC9D2B5F5498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4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5BDFC82F-6D78-44AC-8530-5F20FACE2345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4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76454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C9794D0F-8F4C-41BB-81A7-66F4DC1FE4C0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5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89D2A913-02D0-4CB6-8A10-853010FECCEE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5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4011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B051D565-F18C-4176-8304-C1C0CEB9751F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6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49C0E22E-16C6-4B3D-A2C9-D24065175A8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6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34652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EE9C1358-A80F-4DA6-AA8B-E7654D9517B9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7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F4C888D8-F96D-4A29-8BE3-8D89BF4CA9B0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7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0272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2A64A1B1-0742-4C3C-B29E-E27ED850361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8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8CDC533D-7136-48E5-A8F2-6AD7E78FA6A5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8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66637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3913" algn="l"/>
                <a:tab pos="1238250" algn="l"/>
                <a:tab pos="1652588" algn="l"/>
                <a:tab pos="2063750" algn="l"/>
                <a:tab pos="2478088" algn="l"/>
                <a:tab pos="2892425" algn="l"/>
                <a:tab pos="3306763" algn="l"/>
                <a:tab pos="3719513" algn="l"/>
                <a:tab pos="4132263" algn="l"/>
                <a:tab pos="4546600" algn="l"/>
                <a:tab pos="4960938" algn="l"/>
                <a:tab pos="5373688" algn="l"/>
                <a:tab pos="5786438" algn="l"/>
                <a:tab pos="6200775" algn="l"/>
                <a:tab pos="6615113" algn="l"/>
                <a:tab pos="7029450" algn="l"/>
                <a:tab pos="7442200" algn="l"/>
                <a:tab pos="7854950" algn="l"/>
                <a:tab pos="82692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42789223-F9B4-4D07-BD86-D6B0C0EC8C5F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9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847496" y="9430306"/>
            <a:ext cx="295018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0">
              <a:buSzPct val="100000"/>
            </a:pPr>
            <a:fld id="{2F2F3415-5171-4F5A-9793-98FF3A8F2E2D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hangingPunct="0">
                <a:buSzPct val="100000"/>
              </a:pPr>
              <a:t>9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679227" y="4715154"/>
            <a:ext cx="543922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184" tIns="42091" rIns="84184" bIns="42091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66017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12C92-539E-4DD6-B380-36ADD649471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7353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7BC67-FAF1-44C1-9EBA-0925977EE67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946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83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83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910CD-D49D-4330-81EB-DAAF8F4E14B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582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2A3F2-4A26-4A89-AD22-847890016E7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795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2E637-BDA5-44A2-850E-038105F79FF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2724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15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15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C43BF7-2689-4D88-8663-BEEEE361A85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5592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3A971A-D3D6-4C83-A71C-50188E92439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6415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B290B-5309-4F8F-96CD-2062C56BD56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246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2EC5E-59DC-4676-A5FD-2E3AE694431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812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A605C-267D-4F45-9502-F9935F574F8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3979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B1CCE-C51F-4681-806D-488B6E52284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202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Format des Titeltextes durch Klicken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Format des Gliederungstextes durch Klicken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Siebte Gliederungsebene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de-DE" altLang="de-DE">
              <a:cs typeface="+mn-cs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de-DE" altLang="de-DE">
              <a:cs typeface="+mn-cs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buSzPct val="100000"/>
              <a:defRPr>
                <a:solidFill>
                  <a:srgbClr val="000000"/>
                </a:solidFill>
              </a:defRPr>
            </a:lvl1pPr>
          </a:lstStyle>
          <a:p>
            <a:fld id="{307DC1BB-788A-4815-8545-F5E364674FF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44546A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44546A"/>
          </a:solidFill>
          <a:latin typeface="Arial" panose="020B0604020202020204" pitchFamily="34" charset="0"/>
          <a:cs typeface="Tahoma" panose="020B060403050404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44546A"/>
          </a:solidFill>
          <a:latin typeface="Arial" panose="020B0604020202020204" pitchFamily="34" charset="0"/>
          <a:cs typeface="Tahoma" panose="020B060403050404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44546A"/>
          </a:solidFill>
          <a:latin typeface="Arial" panose="020B0604020202020204" pitchFamily="34" charset="0"/>
          <a:cs typeface="Tahoma" panose="020B060403050404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44546A"/>
          </a:solidFill>
          <a:latin typeface="Arial" panose="020B0604020202020204" pitchFamily="34" charset="0"/>
          <a:cs typeface="Tahoma" panose="020B060403050404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44546A"/>
          </a:solidFill>
          <a:latin typeface="Arial" panose="020B0604020202020204" pitchFamily="34" charset="0"/>
          <a:cs typeface="Tahoma" panose="020B060403050404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44546A"/>
          </a:solidFill>
          <a:latin typeface="Arial" panose="020B0604020202020204" pitchFamily="34" charset="0"/>
          <a:cs typeface="Tahoma" panose="020B060403050404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44546A"/>
          </a:solidFill>
          <a:latin typeface="Arial" panose="020B0604020202020204" pitchFamily="34" charset="0"/>
          <a:cs typeface="Tahoma" panose="020B060403050404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44546A"/>
          </a:solidFill>
          <a:latin typeface="Arial" panose="020B0604020202020204" pitchFamily="34" charset="0"/>
          <a:cs typeface="Tahoma" panose="020B0604030504040204" pitchFamily="34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2.png"/><Relationship Id="rId9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2562" cy="51831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SzPct val="100000"/>
              <a:defRPr/>
            </a:pPr>
            <a:endParaRPr lang="de-DE" altLang="de-DE" sz="32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SzPct val="100000"/>
              <a:defRPr/>
            </a:pPr>
            <a:r>
              <a:rPr lang="de-DE" altLang="de-DE" sz="32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Ringvorlesung: </a:t>
            </a:r>
          </a:p>
          <a:p>
            <a:pPr algn="ctr" hangingPunct="0">
              <a:spcAft>
                <a:spcPts val="1413"/>
              </a:spcAft>
              <a:buSzPct val="100000"/>
              <a:defRPr/>
            </a:pPr>
            <a:r>
              <a:rPr lang="de-DE" altLang="de-DE" sz="32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Grundlagen des Aufenthalts- und Asylrechts an der Universität Heidelberg (SS 2018)</a:t>
            </a:r>
          </a:p>
          <a:p>
            <a:pPr algn="ctr" hangingPunct="0">
              <a:spcAft>
                <a:spcPts val="1413"/>
              </a:spcAft>
              <a:buSzPct val="100000"/>
              <a:defRPr/>
            </a:pPr>
            <a:endParaRPr lang="de-DE" altLang="de-DE" sz="32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SzPct val="100000"/>
              <a:defRPr/>
            </a:pPr>
            <a:r>
              <a:rPr lang="de-DE" altLang="de-DE" sz="32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–</a:t>
            </a:r>
          </a:p>
          <a:p>
            <a:pPr algn="ctr" hangingPunct="0">
              <a:spcAft>
                <a:spcPts val="1413"/>
              </a:spcAft>
              <a:buSzPct val="100000"/>
              <a:defRPr/>
            </a:pPr>
            <a:endParaRPr lang="de-DE" altLang="de-DE" sz="32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SzPct val="100000"/>
              <a:defRPr/>
            </a:pPr>
            <a:r>
              <a:rPr lang="de-DE" altLang="de-DE" sz="32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Asylrecht: Dublin-III-System</a:t>
            </a:r>
          </a:p>
          <a:p>
            <a:pPr algn="r" hangingPunct="0">
              <a:spcAft>
                <a:spcPts val="1413"/>
              </a:spcAft>
              <a:buSzPct val="100000"/>
              <a:defRPr/>
            </a:pPr>
            <a:r>
              <a:rPr lang="de-DE" alt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cs"/>
              </a:rPr>
              <a:t>Stand: 26.05.2018 / AsylG </a:t>
            </a:r>
            <a:r>
              <a:rPr lang="de-DE" alt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cs"/>
              </a:rPr>
              <a:t>i.d</a:t>
            </a:r>
            <a:r>
              <a:rPr lang="de-DE" alt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cs"/>
              </a:rPr>
              <a:t>. durch Art. 2 d. G. v. 20.07.2017 geänderten Fassung (BGBl. I S. 2780)</a:t>
            </a:r>
          </a:p>
          <a:p>
            <a:pPr algn="ctr" hangingPunct="0">
              <a:spcAft>
                <a:spcPts val="1413"/>
              </a:spcAft>
              <a:buSzPct val="100000"/>
              <a:defRPr/>
            </a:pPr>
            <a:endParaRPr lang="de-DE" altLang="de-DE" sz="32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03238" y="895350"/>
            <a:ext cx="9072562" cy="6484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ClrTx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IV. Zuweisung der Zuständigkeit an die Mitgliedstaaten nach der Dublin III-VO</a:t>
            </a: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hangingPunct="0">
              <a:spcAft>
                <a:spcPts val="800"/>
              </a:spcAft>
              <a:buClrTx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Grundsystematik der Zuständigkeitsnormen: </a:t>
            </a:r>
          </a:p>
          <a:p>
            <a:pPr marL="342900" indent="-342900" algn="just" hangingPunct="0">
              <a:spcAft>
                <a:spcPts val="8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anzuwenden sind die in Art. 8 – 15 der VO genannten Kriterien </a:t>
            </a:r>
            <a:r>
              <a:rPr lang="de-DE" altLang="de-DE" sz="2000" b="1" dirty="0">
                <a:solidFill>
                  <a:srgbClr val="000000"/>
                </a:solidFill>
                <a:latin typeface="Arial" panose="020B0604020202020204" pitchFamily="34" charset="0"/>
              </a:rPr>
              <a:t>in aufsteigender Reihenfolge </a:t>
            </a: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(Art. 7 Abs. 1 Dublin III-VO)</a:t>
            </a:r>
          </a:p>
          <a:p>
            <a:pPr marL="342900" indent="-342900" algn="just" hangingPunct="0">
              <a:spcAft>
                <a:spcPts val="8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maßgeblich ist die Situation </a:t>
            </a:r>
            <a:r>
              <a:rPr lang="de-DE" altLang="de-DE" sz="2000" b="1" dirty="0">
                <a:solidFill>
                  <a:srgbClr val="000000"/>
                </a:solidFill>
                <a:latin typeface="Arial" panose="020B0604020202020204" pitchFamily="34" charset="0"/>
              </a:rPr>
              <a:t>bei Stellung des (ersten) Schutzantrags</a:t>
            </a: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 (Art. 7 Abs. 2 Dublin III-VO; Abweichung von § 77 Abs. 1 AsylG)</a:t>
            </a:r>
          </a:p>
          <a:p>
            <a:pPr marL="342900" indent="-342900" algn="just" hangingPunct="0">
              <a:spcAft>
                <a:spcPts val="800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 hangingPunct="0">
              <a:spcAft>
                <a:spcPts val="8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Art. 3 Abs. 2 S. 2 Dublin III-VO: abweichende Zuständigkeit bei </a:t>
            </a:r>
            <a:r>
              <a:rPr lang="de-DE" altLang="de-DE" sz="2000" b="1" dirty="0">
                <a:solidFill>
                  <a:srgbClr val="000000"/>
                </a:solidFill>
                <a:latin typeface="Arial" panose="020B0604020202020204" pitchFamily="34" charset="0"/>
              </a:rPr>
              <a:t>„systemischen Mängeln“ </a:t>
            </a: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im (eigentlich) zuständigen Staat</a:t>
            </a:r>
          </a:p>
          <a:p>
            <a:pPr marL="342900" indent="-342900" algn="just" hangingPunct="0">
              <a:spcAft>
                <a:spcPts val="8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Art. 17 Abs. 1 Dublin III-VO: </a:t>
            </a:r>
            <a:r>
              <a:rPr lang="de-DE" altLang="de-DE" sz="2000" b="1" dirty="0">
                <a:solidFill>
                  <a:srgbClr val="000000"/>
                </a:solidFill>
                <a:latin typeface="Arial" panose="020B0604020202020204" pitchFamily="34" charset="0"/>
              </a:rPr>
              <a:t>„freies“ Selbsteintrittsrecht</a:t>
            </a: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 jedes Staates im Einzelfall (abweichend vom Kriterienkatalog)</a:t>
            </a:r>
          </a:p>
          <a:p>
            <a:pPr marL="342900" indent="-342900" algn="just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Sonderfälle:</a:t>
            </a:r>
          </a:p>
          <a:p>
            <a:pPr marL="717550" lvl="1" indent="-342900" algn="just" hangingPunct="0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Arial" panose="020B0604020202020204" pitchFamily="34" charset="0"/>
              </a:rPr>
              <a:t>Wahrung der Familieneinheit bei abhängigen Personen (Art. 16 Dublin III-VO)</a:t>
            </a:r>
          </a:p>
          <a:p>
            <a:pPr marL="717550" lvl="1" indent="-342900" algn="just" hangingPunct="0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Arial" panose="020B0604020202020204" pitchFamily="34" charset="0"/>
              </a:rPr>
              <a:t>nachträgliche Erteilung eines Aufenthaltstitels (Art. 19 Abs. 1 Dublin III-VO)</a:t>
            </a: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Tx/>
              <a:buChar char="-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03238" y="895350"/>
            <a:ext cx="9072562" cy="6484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ClrTx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V. Zuständigkeitskriterien der Dublin III-VO</a:t>
            </a: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Art. 8 – 11 Dublin III-VO: </a:t>
            </a:r>
            <a:r>
              <a:rPr lang="de-DE" altLang="de-DE" sz="2000" u="sng" dirty="0">
                <a:solidFill>
                  <a:srgbClr val="000000"/>
                </a:solidFill>
                <a:latin typeface="Arial" panose="020B0604020202020204" pitchFamily="34" charset="0"/>
              </a:rPr>
              <a:t>familien</a:t>
            </a: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bezogene Zuständigkeitskriterien</a:t>
            </a:r>
          </a:p>
          <a:p>
            <a:pPr hangingPunct="0">
              <a:spcAft>
                <a:spcPts val="600"/>
              </a:spcAft>
              <a:buClrTx/>
              <a:defRPr/>
            </a:pPr>
            <a:r>
              <a:rPr lang="de-DE" altLang="de-DE" sz="2000" b="1" dirty="0">
                <a:solidFill>
                  <a:srgbClr val="000000"/>
                </a:solidFill>
                <a:latin typeface="Arial" panose="020B0604020202020204" pitchFamily="34" charset="0"/>
              </a:rPr>
              <a:t>		</a:t>
            </a:r>
          </a:p>
          <a:p>
            <a:pPr hangingPunct="0">
              <a:lnSpc>
                <a:spcPct val="80000"/>
              </a:lnSpc>
              <a:spcAft>
                <a:spcPts val="600"/>
              </a:spcAft>
              <a:buClrTx/>
              <a:defRPr/>
            </a:pPr>
            <a:r>
              <a:rPr lang="de-DE" altLang="de-DE" sz="2000" b="1" dirty="0">
                <a:solidFill>
                  <a:srgbClr val="000000"/>
                </a:solidFill>
                <a:latin typeface="Arial" panose="020B0604020202020204" pitchFamily="34" charset="0"/>
              </a:rPr>
              <a:t>		Achtung: </a:t>
            </a: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„Familienangehörige“ im Sinne der Dublin III-VO sind </a:t>
            </a:r>
            <a:r>
              <a:rPr lang="de-DE" altLang="de-DE" sz="2000" u="sng" dirty="0">
                <a:solidFill>
                  <a:srgbClr val="000000"/>
                </a:solidFill>
                <a:latin typeface="Arial" panose="020B0604020202020204" pitchFamily="34" charset="0"/>
              </a:rPr>
              <a:t>nur</a:t>
            </a: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 die in 			</a:t>
            </a:r>
          </a:p>
          <a:p>
            <a:pPr hangingPunct="0">
              <a:lnSpc>
                <a:spcPct val="80000"/>
              </a:lnSpc>
              <a:spcAft>
                <a:spcPts val="600"/>
              </a:spcAft>
              <a:buClrTx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		Art. 2 lit. g) genannten Personen – und auch  nur dann, wenn die Familie 			</a:t>
            </a:r>
          </a:p>
          <a:p>
            <a:pPr hangingPunct="0">
              <a:lnSpc>
                <a:spcPct val="80000"/>
              </a:lnSpc>
              <a:spcAft>
                <a:spcPts val="600"/>
              </a:spcAft>
              <a:buClrTx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		bereits im Herkunftsland bestanden hat </a:t>
            </a:r>
          </a:p>
          <a:p>
            <a:pPr marL="1085850" lvl="1" indent="-342900" hangingPunct="0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Ehegatten</a:t>
            </a:r>
          </a:p>
          <a:p>
            <a:pPr marL="1085850" lvl="1" indent="-342900" hangingPunct="0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u="sng" dirty="0">
                <a:solidFill>
                  <a:srgbClr val="000000"/>
                </a:solidFill>
                <a:latin typeface="Arial" panose="020B0604020202020204" pitchFamily="34" charset="0"/>
              </a:rPr>
              <a:t>minderjährige,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 unverheiratete Kinder</a:t>
            </a:r>
          </a:p>
          <a:p>
            <a:pPr marL="1085850" lvl="1" indent="-342900" hangingPunct="0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Eltern </a:t>
            </a:r>
            <a:r>
              <a:rPr lang="de-DE" altLang="de-DE" u="sng" dirty="0">
                <a:solidFill>
                  <a:srgbClr val="000000"/>
                </a:solidFill>
                <a:latin typeface="Arial" panose="020B0604020202020204" pitchFamily="34" charset="0"/>
              </a:rPr>
              <a:t>minderjähriger,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 unverheirateter Kinder</a:t>
            </a:r>
          </a:p>
          <a:p>
            <a:pPr marL="1085850" lvl="1" indent="-342900" hangingPunct="0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Vormund eines verheiraten, minderjährigen Kindes</a:t>
            </a: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Art. 12 – 15 Dublin III-VO: </a:t>
            </a:r>
            <a:r>
              <a:rPr lang="de-DE" altLang="de-DE" sz="2000" u="sng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einreise</a:t>
            </a: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bezogene Zuständigkeitskriterien</a:t>
            </a: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Art. 3 Abs. 2 S. 1 Dublin III-VO: subsidiäre Zuständigkeit des Antragsstaats</a:t>
            </a: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keine</a:t>
            </a: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solidaritätsbezogenen Kriterien / belastungsbezogenen Kriterien</a:t>
            </a:r>
          </a:p>
          <a:p>
            <a:pPr marL="342900" indent="-342900" hangingPunct="0">
              <a:spcAft>
                <a:spcPts val="1413"/>
              </a:spcAft>
              <a:buClrTx/>
              <a:buFontTx/>
              <a:buChar char="-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03238" y="895350"/>
            <a:ext cx="9072562" cy="6484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ClrTx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V. Zuständigkeitskriterien der Dublin III-VO</a:t>
            </a:r>
          </a:p>
          <a:p>
            <a:pPr algn="ctr" hangingPunct="0">
              <a:spcAft>
                <a:spcPts val="0"/>
              </a:spcAft>
              <a:buClrTx/>
              <a:defRPr/>
            </a:pPr>
            <a:endParaRPr lang="de-DE" altLang="de-DE" sz="9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hangingPunct="0">
              <a:spcAft>
                <a:spcPts val="600"/>
              </a:spcAft>
              <a:buClrTx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Familienbezogene Zuständigkeitskriterien:</a:t>
            </a:r>
          </a:p>
          <a:p>
            <a:pPr marL="342900" indent="-342900" hangingPunct="0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hangingPunct="0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Art. 8 Dublin III-VO: </a:t>
            </a:r>
            <a:r>
              <a:rPr lang="de-DE" altLang="de-DE" sz="2000" u="sng" dirty="0">
                <a:solidFill>
                  <a:srgbClr val="000000"/>
                </a:solidFill>
                <a:latin typeface="Arial" panose="020B0604020202020204" pitchFamily="34" charset="0"/>
              </a:rPr>
              <a:t>unbegleitete</a:t>
            </a: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 Minderjährige</a:t>
            </a:r>
          </a:p>
          <a:p>
            <a:pPr marL="1085850" lvl="1" indent="-342900" hangingPunct="0">
              <a:spcAft>
                <a:spcPts val="0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Abs. 1: maßgeblich ist </a:t>
            </a:r>
            <a:r>
              <a:rPr lang="de-DE" altLang="de-DE" u="sng" dirty="0">
                <a:solidFill>
                  <a:srgbClr val="000000"/>
                </a:solidFill>
                <a:latin typeface="Arial" panose="020B0604020202020204" pitchFamily="34" charset="0"/>
              </a:rPr>
              <a:t>rechtmäßiger Aufenthalt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 eines Familienangehörigen (Art. 2 lit. g) Dublin III-VO) / Geschwisters / ggf. sonstigen Verwandten</a:t>
            </a:r>
          </a:p>
          <a:p>
            <a:pPr marL="1085850" lvl="1" indent="-342900" hangingPunct="0">
              <a:spcAft>
                <a:spcPts val="0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abweichend von Art. 2 lit. g)  Dublin III-VO muss die Familie nicht schon im Herkunftsland bestanden haben (Angehöriger i.w.S.)</a:t>
            </a:r>
          </a:p>
          <a:p>
            <a:pPr marL="1085850" lvl="1" indent="-342900" hangingPunct="0">
              <a:spcAft>
                <a:spcPts val="600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Abs. 4: sonst i.d.R. Zuständigkeit des Antragsstaats</a:t>
            </a:r>
          </a:p>
          <a:p>
            <a:pPr marL="342900" indent="-342900" hangingPunct="0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Art. 9 Dublin III-VO: Zuständigkeit des Staates, in dem ein Familienangehöriger i.w.S. </a:t>
            </a:r>
            <a:r>
              <a:rPr lang="de-DE" altLang="de-DE" sz="2000" u="sng" dirty="0">
                <a:solidFill>
                  <a:srgbClr val="000000"/>
                </a:solidFill>
                <a:latin typeface="Arial" panose="020B0604020202020204" pitchFamily="34" charset="0"/>
              </a:rPr>
              <a:t>als Schutzberechtigter aufenthaltsberechtigt</a:t>
            </a: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 ist</a:t>
            </a:r>
          </a:p>
          <a:p>
            <a:pPr marL="342900" indent="-342900" hangingPunct="0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Art. 10 Dublin III-VO: Zuständigkeit des Staates, in dem Familienangehörige einen  (noch nicht entschiedenen) </a:t>
            </a:r>
            <a:r>
              <a:rPr lang="de-DE" altLang="de-DE" sz="2000" u="sng" dirty="0">
                <a:solidFill>
                  <a:srgbClr val="000000"/>
                </a:solidFill>
                <a:latin typeface="Arial" panose="020B0604020202020204" pitchFamily="34" charset="0"/>
              </a:rPr>
              <a:t>Schutzantrag gestellt</a:t>
            </a: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 haben</a:t>
            </a: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Art. 11 Dublin III-VO: Wahrung der Familieneinheit bei gleichzeitiger Antragstellung mehrerer Familienangehöriger</a:t>
            </a:r>
          </a:p>
          <a:p>
            <a:pPr hangingPunct="0">
              <a:spcAft>
                <a:spcPts val="600"/>
              </a:spcAft>
              <a:buClrTx/>
              <a:defRPr/>
            </a:pPr>
            <a:endParaRPr lang="de-DE" altLang="de-DE" sz="5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hangingPunct="0">
              <a:spcAft>
                <a:spcPts val="600"/>
              </a:spcAft>
              <a:buClrTx/>
              <a:defRPr/>
            </a:pPr>
            <a:r>
              <a:rPr lang="de-DE" altLang="de-DE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Achtung: </a:t>
            </a: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„Familienangehörige“ sind </a:t>
            </a:r>
            <a:r>
              <a:rPr lang="de-DE" altLang="de-DE" sz="2000" u="sng" dirty="0">
                <a:solidFill>
                  <a:srgbClr val="000000"/>
                </a:solidFill>
                <a:latin typeface="Arial" panose="020B0604020202020204" pitchFamily="34" charset="0"/>
              </a:rPr>
              <a:t>nur</a:t>
            </a: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 die in Art. 2 lit. g) genannten Personen, d.h. v.a. Ehegatten und minderjährige Kinder / Eltern minderjähriger Kinder</a:t>
            </a:r>
          </a:p>
          <a:p>
            <a:pPr algn="just" hangingPunct="0">
              <a:spcAft>
                <a:spcPts val="600"/>
              </a:spcAft>
              <a:buClrTx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nur bei (im Einzelfall) „abhängigen Personen“ ermöglicht Art. 16 Dublin III-VO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 ggf. auch die Familienzusammenführung zu / mit erwachsenen Kindern bzw. zu Geschwistern</a:t>
            </a: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Tx/>
              <a:buChar char="-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03238" y="895350"/>
            <a:ext cx="9072562" cy="6484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ClrTx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V. Zuständigkeitskriterien der Dublin III-VO</a:t>
            </a: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hangingPunct="0">
              <a:spcAft>
                <a:spcPts val="600"/>
              </a:spcAft>
              <a:buClrTx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Einreisebezogene Zuständigkeitskriterien: </a:t>
            </a:r>
          </a:p>
          <a:p>
            <a:pPr marL="342900" indent="-342900" hangingPunct="0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hangingPunct="0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Art. 12 Abs. 1, 2 und 4 Dublin III-VO: Einreise mit gültigem Aufenthaltstitel</a:t>
            </a:r>
          </a:p>
          <a:p>
            <a:pPr marL="717550" lvl="1" indent="-342900" hangingPunct="0">
              <a:spcAft>
                <a:spcPts val="600"/>
              </a:spcAft>
              <a:buClrTx/>
              <a:buFontTx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Abs. 1 und 2: Besitz einer gültigen Aufenthaltserlaubnis / eines gültigen Visums im Zeitpunkt der Antragstellung  (Art. 7 Abs. 2 Dublin III-VO)</a:t>
            </a:r>
          </a:p>
          <a:p>
            <a:pPr marL="717550" lvl="1" indent="-342900" hangingPunct="0">
              <a:spcAft>
                <a:spcPts val="600"/>
              </a:spcAft>
              <a:buClrTx/>
              <a:buFontTx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Abs. 4: Einreise in das </a:t>
            </a:r>
            <a:r>
              <a:rPr lang="de-DE" alt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Dublingebiet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 mit (mittlerweile) abgelaufenem Visum / Aufenthaltstitel (Zuständigkeit endet mit Ausreise / 6 bzw. 24 Monate nach Ablauf)</a:t>
            </a:r>
          </a:p>
          <a:p>
            <a:pPr indent="-368300" hangingPunct="0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Art. 13 Dublin III-VO: Illegale Einreise / illegaler Aufenthalt</a:t>
            </a:r>
          </a:p>
          <a:p>
            <a:pPr marL="717550" lvl="1" indent="-342900" hangingPunct="0">
              <a:spcAft>
                <a:spcPts val="600"/>
              </a:spcAft>
              <a:buClrTx/>
              <a:buFontTx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Abs. 1: illegale Einreise aus einem Drittstaat (erlischt 12 Monate nach Einreise)</a:t>
            </a:r>
          </a:p>
          <a:p>
            <a:pPr marL="717550" lvl="1" indent="-342900" hangingPunct="0">
              <a:spcAft>
                <a:spcPts val="600"/>
              </a:spcAft>
              <a:buClrTx/>
              <a:buFontTx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Abs. 2: mindestens 5 Monate ununterbrochener Aufenthalt in einem Mitgliedsstaat</a:t>
            </a:r>
          </a:p>
          <a:p>
            <a:pPr indent="-368300" hangingPunct="0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Art. 14 Dublin III-VO: Visafreie Einreise</a:t>
            </a:r>
          </a:p>
          <a:p>
            <a:pPr indent="-368300" hangingPunct="0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Art. 15 Dublin III-VO: Antragstellung im Transitbereich eines Flughafens</a:t>
            </a:r>
          </a:p>
          <a:p>
            <a:pPr indent="-368300" hangingPunct="0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hangingPunct="0">
              <a:spcAft>
                <a:spcPts val="600"/>
              </a:spcAft>
              <a:buClrTx/>
              <a:defRPr/>
            </a:pPr>
            <a:r>
              <a:rPr lang="de-DE" altLang="de-DE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Achtung: </a:t>
            </a: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Erlöschen der Zuständigkeit durch Ablauf der o.g. Fristen nur, wenn innerhalb der Frist kein Asylantrag gestellt wurde (Art. 7 Abs. 2 Dublin III-VO)</a:t>
            </a:r>
          </a:p>
          <a:p>
            <a:pPr indent="-368300" hangingPunct="0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hangingPunct="0">
              <a:spcAft>
                <a:spcPts val="600"/>
              </a:spcAft>
              <a:buClrTx/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368300" hangingPunct="0">
              <a:spcAft>
                <a:spcPts val="600"/>
              </a:spcAft>
              <a:buClrTx/>
              <a:buFontTx/>
              <a:buChar char="-"/>
              <a:defRPr/>
            </a:pPr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368300" hangingPunct="0">
              <a:spcAft>
                <a:spcPts val="600"/>
              </a:spcAft>
              <a:buClrTx/>
              <a:buFontTx/>
              <a:buChar char="-"/>
              <a:defRPr/>
            </a:pPr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74650" lvl="1" indent="0" hangingPunct="0">
              <a:spcAft>
                <a:spcPts val="600"/>
              </a:spcAft>
              <a:buClrTx/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hangingPunct="0">
              <a:spcAft>
                <a:spcPts val="600"/>
              </a:spcAft>
              <a:buClrTx/>
              <a:buFontTx/>
              <a:buChar char="-"/>
              <a:defRPr/>
            </a:pPr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Tx/>
              <a:buChar char="-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75070" y="877079"/>
            <a:ext cx="9533794" cy="66825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ClrTx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V. Zuständigkeitskriterien der Dublin III-VO</a:t>
            </a: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5222875" lvl="8" indent="0">
              <a:spcAft>
                <a:spcPts val="1413"/>
              </a:spcAft>
              <a:buClrTx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Folgen der einreiseorientierten Zuständigkeitskriterien (ohne Solidaritätsklauseln):</a:t>
            </a:r>
          </a:p>
          <a:p>
            <a:pPr marL="5565775" lvl="8" indent="-342900">
              <a:spcAft>
                <a:spcPts val="1413"/>
              </a:spcAft>
              <a:buClrTx/>
              <a:buFontTx/>
              <a:buChar char="-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theoretisch nahezu Nullbelastung z.B. der Bundesrepublik</a:t>
            </a:r>
          </a:p>
          <a:p>
            <a:pPr marL="5565775" lvl="8" indent="-342900">
              <a:spcAft>
                <a:spcPts val="1413"/>
              </a:spcAft>
              <a:buClrTx/>
              <a:buFontTx/>
              <a:buChar char="-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starke Belastungskonzentration an den Außengrenzen</a:t>
            </a:r>
          </a:p>
          <a:p>
            <a:pPr marL="6007100" lvl="8" indent="-342900"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Griechenland</a:t>
            </a:r>
          </a:p>
          <a:p>
            <a:pPr marL="6007100" lvl="8" indent="-342900"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Bulgarien / Ungarn</a:t>
            </a:r>
          </a:p>
          <a:p>
            <a:pPr marL="6007100" lvl="8" indent="-342900"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Italien</a:t>
            </a:r>
          </a:p>
          <a:p>
            <a:pPr marL="6007100" lvl="8" indent="-342900"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/>
            </a:pPr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hangingPunct="0">
              <a:spcAft>
                <a:spcPts val="0"/>
              </a:spcAft>
              <a:buClrTx/>
              <a:defRPr/>
            </a:pPr>
            <a:endParaRPr lang="de-DE" altLang="de-DE" sz="700" dirty="0">
              <a:solidFill>
                <a:srgbClr val="0070C0"/>
              </a:solidFill>
              <a:latin typeface="Arial" panose="020B0604020202020204" pitchFamily="34" charset="0"/>
              <a:cs typeface="+mn-cs"/>
            </a:endParaRPr>
          </a:p>
          <a:p>
            <a:pPr hangingPunct="0">
              <a:spcAft>
                <a:spcPts val="0"/>
              </a:spcAft>
              <a:buClrTx/>
              <a:defRPr/>
            </a:pPr>
            <a:r>
              <a:rPr lang="de-DE" altLang="de-DE" sz="1400" dirty="0">
                <a:solidFill>
                  <a:srgbClr val="0070C0"/>
                </a:solidFill>
                <a:latin typeface="Arial" panose="020B0604020202020204" pitchFamily="34" charset="0"/>
                <a:cs typeface="+mn-cs"/>
              </a:rPr>
              <a:t>Blau = Dublin-Übereinkommen </a:t>
            </a:r>
          </a:p>
          <a:p>
            <a:pPr hangingPunct="0">
              <a:spcAft>
                <a:spcPts val="0"/>
              </a:spcAft>
              <a:buClrTx/>
              <a:defRPr/>
            </a:pPr>
            <a:r>
              <a:rPr lang="de-DE" altLang="de-DE" sz="1400" dirty="0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Rot = EU-Dänemark-Übereinkommen </a:t>
            </a:r>
          </a:p>
          <a:p>
            <a:pPr hangingPunct="0">
              <a:spcAft>
                <a:spcPts val="0"/>
              </a:spcAft>
              <a:buClrTx/>
              <a:defRPr/>
            </a:pPr>
            <a:r>
              <a:rPr lang="de-DE" altLang="de-DE" sz="1400" dirty="0">
                <a:solidFill>
                  <a:srgbClr val="00B050"/>
                </a:solidFill>
                <a:latin typeface="Arial" panose="020B0604020202020204" pitchFamily="34" charset="0"/>
                <a:cs typeface="+mn-cs"/>
              </a:rPr>
              <a:t>Grün = Nicht-EU-Staat mit Dublin-Übereinkommen</a:t>
            </a:r>
          </a:p>
          <a:p>
            <a:pPr hangingPunct="0">
              <a:spcAft>
                <a:spcPts val="0"/>
              </a:spcAft>
              <a:buClrTx/>
              <a:defRPr/>
            </a:pPr>
            <a:endParaRPr lang="de-DE" altLang="de-DE" sz="1400" dirty="0">
              <a:solidFill>
                <a:schemeClr val="tx1"/>
              </a:solidFill>
              <a:latin typeface="Arial" panose="020B0604020202020204" pitchFamily="34" charset="0"/>
              <a:cs typeface="+mn-cs"/>
            </a:endParaRPr>
          </a:p>
          <a:p>
            <a:pPr hangingPunct="0">
              <a:spcAft>
                <a:spcPts val="0"/>
              </a:spcAft>
              <a:buClrTx/>
              <a:defRPr/>
            </a:pPr>
            <a:r>
              <a:rPr lang="en-US" sz="1050" dirty="0" err="1">
                <a:solidFill>
                  <a:schemeClr val="tx1"/>
                </a:solidFill>
                <a:latin typeface="Arial" panose="020B0604020202020204" pitchFamily="34" charset="0"/>
              </a:rPr>
              <a:t>Bildquelle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</a:rPr>
              <a:t>: Marian Sigler / </a:t>
            </a:r>
            <a:r>
              <a:rPr lang="en-US" sz="1050" dirty="0" err="1">
                <a:solidFill>
                  <a:schemeClr val="tx1"/>
                </a:solidFill>
                <a:latin typeface="Arial" panose="020B0604020202020204" pitchFamily="34" charset="0"/>
              </a:rPr>
              <a:t>Artem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Arial" panose="020B0604020202020204" pitchFamily="34" charset="0"/>
              </a:rPr>
              <a:t>Karimov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</a:rPr>
              <a:t>;  CC A-SA (http://creativecommons.org/licenses/by-sa/2.5/)</a:t>
            </a:r>
          </a:p>
          <a:p>
            <a:pPr algn="ctr" hangingPunct="0">
              <a:spcAft>
                <a:spcPts val="0"/>
              </a:spcAft>
              <a:buClrTx/>
              <a:defRPr/>
            </a:pPr>
            <a:endParaRPr lang="de-DE" altLang="de-DE" sz="1600" dirty="0">
              <a:solidFill>
                <a:schemeClr val="tx1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331913"/>
            <a:ext cx="51276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03238" y="895350"/>
            <a:ext cx="9072562" cy="6484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ClrTx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VI. Flüchtlingskrise auf der Balkanroute 2015</a:t>
            </a: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r" hangingPunct="0">
              <a:spcAft>
                <a:spcPts val="0"/>
              </a:spcAft>
              <a:buClrTx/>
              <a:defRPr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hangingPunct="0">
              <a:spcAft>
                <a:spcPts val="0"/>
              </a:spcAft>
              <a:buClrTx/>
              <a:defRPr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Bildquelle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: Pass3456  CC BY-SA 4.0 (http://creativecommons.org/licenses/by-sa/4.0) [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Diagramm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] / DPA [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sonstige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Bilder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]</a:t>
            </a: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Tx/>
              <a:buChar char="-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81" y="1977819"/>
            <a:ext cx="5566288" cy="432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3" y="1311250"/>
            <a:ext cx="3776000" cy="2124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296" y="4546088"/>
            <a:ext cx="4480000" cy="252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59" y="4804388"/>
            <a:ext cx="3238419" cy="216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66" y="1311250"/>
            <a:ext cx="3238808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7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03238" y="895350"/>
            <a:ext cx="9072562" cy="6484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ClrTx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VI. Flüchtlingskrise auf der Balkanroute 2015</a:t>
            </a: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hangingPunct="0">
              <a:spcAft>
                <a:spcPts val="1413"/>
              </a:spcAft>
              <a:buClrTx/>
              <a:defRPr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Bildquelle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: Pass3456  CC BY-SA 4.0 (http://creativecommons.org/licenses/by-sa/4.0) [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Diagramm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] </a:t>
            </a: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8" y="2051645"/>
            <a:ext cx="3238808" cy="3960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382577" y="1607829"/>
            <a:ext cx="66980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solidFill>
                  <a:schemeClr val="tx1"/>
                </a:solidFill>
                <a:latin typeface="+mj-lt"/>
              </a:rPr>
              <a:t>EuGH, Urteil v. 26.7.2017 – C-646/16, Jafari: </a:t>
            </a:r>
          </a:p>
          <a:p>
            <a:pPr algn="just"/>
            <a:endParaRPr lang="de-DE" dirty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Tx/>
              <a:buChar char="-"/>
            </a:pPr>
            <a:r>
              <a:rPr lang="de-DE" dirty="0">
                <a:solidFill>
                  <a:schemeClr val="tx1"/>
                </a:solidFill>
                <a:latin typeface="+mj-lt"/>
              </a:rPr>
              <a:t>auch geduldete Einreise zum Zweck der Durchreise ist „illegale Einreise“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i.S.d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. Art. 13 Abs. 1 Dublin III-VO und begründet die Zuständigkeit des Einreisestaates (Verantwortungsprinzip) (Rn. 59 ff., 92)</a:t>
            </a:r>
          </a:p>
          <a:p>
            <a:pPr marL="285750" indent="-285750" algn="just">
              <a:buFontTx/>
              <a:buChar char="-"/>
            </a:pPr>
            <a:endParaRPr lang="de-DE" dirty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Tx/>
              <a:buChar char="-"/>
            </a:pPr>
            <a:r>
              <a:rPr lang="de-DE" dirty="0">
                <a:solidFill>
                  <a:schemeClr val="tx1"/>
                </a:solidFill>
                <a:latin typeface="+mj-lt"/>
              </a:rPr>
              <a:t>auch keine Durchbrechung des Verantwortungsprinzips bei „außergewöhnlich hoher Zahl schutzbegehrender Drittstaats-angehöriger“ (= kein Solidaritätsmechanismus) (Rn. 93 ff.)</a:t>
            </a:r>
          </a:p>
          <a:p>
            <a:pPr marL="285750" indent="-285750" algn="just">
              <a:buFontTx/>
              <a:buChar char="-"/>
            </a:pPr>
            <a:endParaRPr lang="de-DE" dirty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Tx/>
              <a:buChar char="-"/>
            </a:pPr>
            <a:r>
              <a:rPr lang="de-DE" dirty="0">
                <a:solidFill>
                  <a:schemeClr val="tx1"/>
                </a:solidFill>
                <a:latin typeface="+mj-lt"/>
              </a:rPr>
              <a:t>aber: Hinweis des EuGH auf Art. 17 Abs. 1 Dublin III-VO: Möglichkeit des freiwilligen Selbsteintritts der Mitglieds-staaten (freiwillige Solidarität) (Rn. 100)</a:t>
            </a:r>
          </a:p>
          <a:p>
            <a:pPr marL="285750" indent="-285750" algn="just">
              <a:buFontTx/>
              <a:buChar char="-"/>
            </a:pPr>
            <a:endParaRPr lang="de-DE" dirty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Tx/>
              <a:buChar char="-"/>
            </a:pPr>
            <a:r>
              <a:rPr lang="de-DE" dirty="0">
                <a:solidFill>
                  <a:schemeClr val="tx1"/>
                </a:solidFill>
                <a:latin typeface="+mj-lt"/>
              </a:rPr>
              <a:t>zudem: Art. 3 Abs. 2 UA 2 Dublin III-VO: keine Überstellung, wenn eine Überlastung des zuständigen Staates zu „systemischen Mängeln“ des Asylsystems führt  (Rn. 101)</a:t>
            </a:r>
          </a:p>
          <a:p>
            <a:pPr algn="just"/>
            <a:endParaRPr lang="de-DE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979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03238" y="895350"/>
            <a:ext cx="9072562" cy="6484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ClrTx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VII. Durchbrechung der Zuständigkeitskriterien</a:t>
            </a: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600"/>
              </a:spcAft>
              <a:buClrTx/>
              <a:buFontTx/>
              <a:buChar char="-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hangingPunct="0">
              <a:spcAft>
                <a:spcPts val="18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Art. 17 Dublin III-VO: Freies Selbsteintrittsrecht der Mitgliedsstaaten</a:t>
            </a:r>
          </a:p>
          <a:p>
            <a:pPr marL="982663" indent="-342900" hangingPunct="0">
              <a:spcAft>
                <a:spcPts val="600"/>
              </a:spcAft>
              <a:buClrTx/>
              <a:buFontTx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Anspruch auf Ausübung des Selbsteintrittsrechts / des Ermessens?</a:t>
            </a:r>
          </a:p>
          <a:p>
            <a:pPr marL="982663" indent="-342900" hangingPunct="0">
              <a:spcAft>
                <a:spcPts val="600"/>
              </a:spcAft>
              <a:buClrTx/>
              <a:buFontTx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Verhältnis zu familienbezogenen Zuständigkeitskriterien?</a:t>
            </a:r>
          </a:p>
          <a:p>
            <a:pPr marL="982663" indent="-342900" hangingPunct="0">
              <a:spcAft>
                <a:spcPts val="600"/>
              </a:spcAft>
              <a:buClrTx/>
              <a:buFontTx/>
              <a:buChar char="-"/>
              <a:defRPr/>
            </a:pPr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hangingPunct="0">
              <a:spcAft>
                <a:spcPts val="18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Art. 3 Abs. 2 UA 2 und 3 Dublin III-VO: Durchbrechung der Zuständigkeitskriterien bei </a:t>
            </a: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„systemischen Mängeln“</a:t>
            </a: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 des Asylsystems im Zielstaat</a:t>
            </a:r>
          </a:p>
          <a:p>
            <a:pPr marL="982663" indent="-342900" hangingPunct="0">
              <a:spcAft>
                <a:spcPts val="600"/>
              </a:spcAft>
              <a:buClrTx/>
              <a:buFontTx/>
              <a:buChar char="-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S. 2: Fortsetzung der Prüfung der Zuständigkeitskriterien</a:t>
            </a:r>
          </a:p>
          <a:p>
            <a:pPr marL="982663" indent="-342900" hangingPunct="0">
              <a:spcAft>
                <a:spcPts val="600"/>
              </a:spcAft>
              <a:buClrTx/>
              <a:buFontTx/>
              <a:buChar char="-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S. 3: Selbsteintrittspflicht bei Ausfall aller zuständigen Mitgliedsstaaten</a:t>
            </a:r>
          </a:p>
          <a:p>
            <a:pPr indent="-368300" hangingPunct="0">
              <a:spcAft>
                <a:spcPts val="600"/>
              </a:spcAft>
              <a:buClrTx/>
              <a:buFontTx/>
              <a:buChar char="-"/>
              <a:defRPr/>
            </a:pPr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74650" lvl="1" indent="0" hangingPunct="0">
              <a:spcAft>
                <a:spcPts val="600"/>
              </a:spcAft>
              <a:buClrTx/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hangingPunct="0">
              <a:spcAft>
                <a:spcPts val="600"/>
              </a:spcAft>
              <a:buClrTx/>
              <a:buFontTx/>
              <a:buChar char="-"/>
              <a:defRPr/>
            </a:pPr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Tx/>
              <a:buChar char="-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03238" y="895350"/>
            <a:ext cx="9072562" cy="6484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ClrTx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VII. Durchbrechung der Zuständigkeitskriterien</a:t>
            </a: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hangingPunct="0">
              <a:spcAft>
                <a:spcPts val="600"/>
              </a:spcAft>
              <a:buClrTx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Begriff der „systemischen Mängel“:</a:t>
            </a:r>
          </a:p>
          <a:p>
            <a:pPr hangingPunct="0">
              <a:spcAft>
                <a:spcPts val="600"/>
              </a:spcAft>
              <a:buClrTx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hangingPunct="0"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EGMR, Urt. v. 21.01.2011 – 30696/09; M.S.S./Belgien u. Griechenland –: </a:t>
            </a:r>
          </a:p>
          <a:p>
            <a:pPr hangingPunct="0">
              <a:spcAft>
                <a:spcPts val="1200"/>
              </a:spcAft>
              <a:buClrTx/>
              <a:tabLst>
                <a:tab pos="3540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	Überstellung im Rahmen des Dublin-Verfahrens kann Art. 3 EMRK verletzen </a:t>
            </a:r>
          </a:p>
          <a:p>
            <a:pPr marL="342900" indent="-342900" hangingPunct="0"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 hangingPunct="0"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EuGH, Urt. v. 21.12.2011 – C-411/10; N.S. u.a. –, Rn. 86 ff.: </a:t>
            </a:r>
          </a:p>
          <a:p>
            <a:pPr marL="354013" algn="just" hangingPunct="0">
              <a:spcAft>
                <a:spcPts val="1200"/>
              </a:spcAft>
              <a:buClrTx/>
              <a:tabLst>
                <a:tab pos="3540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Überstellung unzulässig, wenn wegen „systemischer Mängel des Asylverfahrens und der Aufnahmebedingungen“ eine unmenschliche oder erniedrigende Behandlung im Zielstaat droht</a:t>
            </a:r>
          </a:p>
          <a:p>
            <a:pPr marL="342900" indent="-342900" hangingPunct="0"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 hangingPunct="0"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z.B. VGH Bad.-Württ., Urt. v. 13.10.2016 – A 11 S 1596/16 –: </a:t>
            </a:r>
          </a:p>
          <a:p>
            <a:pPr marL="354013" algn="just" hangingPunct="0">
              <a:spcAft>
                <a:spcPts val="1200"/>
              </a:spcAft>
              <a:buClrTx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„systemischer Mangel“ schon dann, wenn sich das Risiko „nicht zufällig oder aufgrund einzelner Fehlleistungen“, sondern „vorhersehbar und regelhaft“ gerade (auch) im Hinblick auf den Betroffenen verwirklichen wird </a:t>
            </a:r>
          </a:p>
          <a:p>
            <a:pPr marL="342900" indent="-342900" hangingPunct="0">
              <a:spcAft>
                <a:spcPts val="600"/>
              </a:spcAft>
              <a:buClrTx/>
              <a:buFontTx/>
              <a:buChar char="-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Tx/>
              <a:buChar char="-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03238" y="895350"/>
            <a:ext cx="9072562" cy="6484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ClrTx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VII. Durchbrechung der Zuständigkeitskriterien</a:t>
            </a:r>
          </a:p>
          <a:p>
            <a:pPr hangingPunct="0">
              <a:spcAft>
                <a:spcPts val="600"/>
              </a:spcAft>
              <a:buClrTx/>
              <a:defRPr/>
            </a:pPr>
            <a:endParaRPr lang="de-DE" altLang="de-DE" sz="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hangingPunct="0">
              <a:spcAft>
                <a:spcPts val="600"/>
              </a:spcAft>
              <a:buClrTx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Beispiele für „systemische Mängel“:</a:t>
            </a:r>
          </a:p>
          <a:p>
            <a:pPr hangingPunct="0">
              <a:spcAft>
                <a:spcPts val="600"/>
              </a:spcAft>
              <a:buClrTx/>
              <a:defRPr/>
            </a:pPr>
            <a:endParaRPr lang="de-DE" altLang="de-DE" sz="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366712" hangingPunct="0">
              <a:spcAft>
                <a:spcPts val="600"/>
              </a:spcAft>
              <a:buClrTx/>
              <a:buFontTx/>
              <a:buChar char="-"/>
              <a:defRPr/>
            </a:pP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Italien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 (v.a. 2013; weitgehend überholt)</a:t>
            </a:r>
          </a:p>
          <a:p>
            <a:pPr marL="719138" lvl="1" indent="-342900" algn="just" hangingPunct="0">
              <a:spcAft>
                <a:spcPts val="0"/>
              </a:spcAft>
              <a:buClrTx/>
              <a:buFontTx/>
              <a:buChar char="-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z.B. EGMR, Urt. v. 05.02.2015 – 51328/10, A.M.E. ./. Niederlande –: Überstellung alleinstehender gesunder Männer (mittlerweile) unbedenklich</a:t>
            </a:r>
          </a:p>
          <a:p>
            <a:pPr marL="719138" lvl="1" indent="-342900" algn="just" hangingPunct="0">
              <a:spcAft>
                <a:spcPts val="0"/>
              </a:spcAft>
              <a:buClrTx/>
              <a:buFontTx/>
              <a:buChar char="-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anders bei „vulnerablen Personen“, EGMR, Urt. v. 04.11.2014 – 29217/12, </a:t>
            </a:r>
            <a:r>
              <a:rPr lang="de-DE" altLang="de-D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Tarakhel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./. Schweiz – (z.B. Familien mit Kindern); vgl. z.B. VG Trier, Beschl. v. 15.03.2017 – 5 L 1846/17.TR – für schwangere Frau), solange individuelle Garantieerklärung fehlt</a:t>
            </a:r>
          </a:p>
          <a:p>
            <a:pPr marL="719138" lvl="1" indent="-342900" algn="just" hangingPunct="0">
              <a:spcAft>
                <a:spcPts val="0"/>
              </a:spcAft>
              <a:buClrTx/>
              <a:buFontTx/>
              <a:buChar char="-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aber: VGH Bad.-Württ., Beschl. v. 15.03.2017 – A 11 S 2151/16 –: Eilvorlage an den EuGH, ob Mängel der Aufnahmebedingungen (Obdachlosigkeit etc.) nach Zuerkennung eines Schutzstatus systemische Mängel im Sinne der Dublin III-Richtlinie begründen können; verneinend jüngst VG Karlsruhe, Urt. v. 22.3.2018 – A 5 K 15921/17 –, juris</a:t>
            </a:r>
          </a:p>
          <a:p>
            <a:pPr indent="-366712" hangingPunct="0">
              <a:spcAft>
                <a:spcPts val="600"/>
              </a:spcAft>
              <a:buClrTx/>
              <a:buFontTx/>
              <a:buChar char="-"/>
              <a:defRPr/>
            </a:pPr>
            <a:endParaRPr lang="de-DE" altLang="de-DE" sz="105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366712" hangingPunct="0">
              <a:spcAft>
                <a:spcPts val="600"/>
              </a:spcAft>
              <a:buClrTx/>
              <a:buFontTx/>
              <a:buChar char="-"/>
              <a:defRPr/>
            </a:pP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Griechenland</a:t>
            </a:r>
          </a:p>
          <a:p>
            <a:pPr indent="-366712" hangingPunct="0">
              <a:spcAft>
                <a:spcPts val="600"/>
              </a:spcAft>
              <a:buClrTx/>
              <a:buFontTx/>
              <a:buChar char="-"/>
              <a:defRPr/>
            </a:pPr>
            <a:endParaRPr lang="de-DE" altLang="de-DE" sz="1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indent="-366712" hangingPunct="0">
              <a:spcAft>
                <a:spcPts val="0"/>
              </a:spcAft>
              <a:buClrTx/>
              <a:buFontTx/>
              <a:buChar char="-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Überstellungen war seit 2011 ausgesetzt</a:t>
            </a:r>
          </a:p>
          <a:p>
            <a:pPr lvl="1" indent="-366712" hangingPunct="0">
              <a:spcAft>
                <a:spcPts val="0"/>
              </a:spcAft>
              <a:buClrTx/>
              <a:buFontTx/>
              <a:buChar char="-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weiterhin keine Überstellung „vulnerabler“ Personen</a:t>
            </a:r>
          </a:p>
          <a:p>
            <a:pPr lvl="1" indent="-366712" hangingPunct="0">
              <a:spcAft>
                <a:spcPts val="0"/>
              </a:spcAft>
              <a:buClrTx/>
              <a:buFontTx/>
              <a:buChar char="-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seit März 2017: Versuche / Pläne der Überstellung sonstiger Personen bei Zusicherung ordnungsgemäßer Aufnahmebedingungen durch Griechenland</a:t>
            </a:r>
          </a:p>
          <a:p>
            <a:pPr lvl="1" indent="-366712" hangingPunct="0">
              <a:spcAft>
                <a:spcPts val="0"/>
              </a:spcAft>
              <a:buClrTx/>
              <a:buFontTx/>
              <a:buChar char="-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vgl. aber z.B. BVerfG, Beschl. v. 08.05.2017 – 2 BvR 157/17 – zur Überstellung anerkannter Schutzberechtigter nach Griechenland</a:t>
            </a:r>
          </a:p>
          <a:p>
            <a:pPr lvl="1" indent="-366712" hangingPunct="0">
              <a:spcAft>
                <a:spcPts val="0"/>
              </a:spcAft>
              <a:buClrTx/>
              <a:buFontTx/>
              <a:buChar char="-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aktuell: VG Düsseldorf, Urt. v. 19.12.2017 – 12 K 15680/17.A –, juris, Rn. 22 ff.: weiterhin systemische Mängel in Griechenland</a:t>
            </a:r>
          </a:p>
          <a:p>
            <a:pPr lvl="1" indent="-366712" hangingPunct="0">
              <a:spcAft>
                <a:spcPts val="0"/>
              </a:spcAft>
              <a:buClrTx/>
              <a:buFontTx/>
              <a:buChar char="-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praktisch: 2017 ist keine Überstellung nach Griechenland erfolgt</a:t>
            </a:r>
          </a:p>
        </p:txBody>
      </p:sp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03238" y="895350"/>
            <a:ext cx="9072562" cy="6484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571500" indent="-571500" algn="ctr" hangingPunct="0">
              <a:spcAft>
                <a:spcPts val="1413"/>
              </a:spcAft>
              <a:buClrTx/>
              <a:buFontTx/>
              <a:buAutoNum type="romanUcPeriod"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Recht auf Asyl und Recht auf Zugang zum Asylverfahren</a:t>
            </a:r>
          </a:p>
          <a:p>
            <a:pPr algn="just" hangingPunct="0">
              <a:spcAft>
                <a:spcPts val="1413"/>
              </a:spcAft>
              <a:buClrTx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just" hangingPunct="0">
              <a:spcAft>
                <a:spcPts val="1413"/>
              </a:spcAft>
              <a:buClrTx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Ein Recht auf Schutz vor politischer Verfolgung </a:t>
            </a:r>
            <a:r>
              <a:rPr lang="de-DE" alt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i.w.S</a:t>
            </a: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. ist geregelt in</a:t>
            </a:r>
          </a:p>
          <a:p>
            <a:pPr marL="457200" indent="-457200" hangingPunct="0">
              <a:spcAft>
                <a:spcPts val="600"/>
              </a:spcAft>
              <a:buClrTx/>
              <a:buFontTx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RL 2011/95/EU (Qualifikationsrichtlinie)</a:t>
            </a:r>
          </a:p>
          <a:p>
            <a:pPr marL="457200" indent="-457200" hangingPunct="0">
              <a:spcAft>
                <a:spcPts val="600"/>
              </a:spcAft>
              <a:buClrTx/>
              <a:buFontTx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GFK (Genfer Flüchtlingskonvention)</a:t>
            </a:r>
          </a:p>
          <a:p>
            <a:pPr marL="457200" indent="-457200" hangingPunct="0">
              <a:spcAft>
                <a:spcPts val="600"/>
              </a:spcAft>
              <a:buClrTx/>
              <a:buFontTx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Art. 16a Abs. 1 GG</a:t>
            </a:r>
          </a:p>
          <a:p>
            <a:pPr marL="457200" indent="-457200" hangingPunct="0">
              <a:spcAft>
                <a:spcPts val="1413"/>
              </a:spcAft>
              <a:buClrTx/>
              <a:buFontTx/>
              <a:buChar char="-"/>
              <a:defRPr/>
            </a:pPr>
            <a:endParaRPr lang="de-DE" altLang="de-DE" sz="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just" hangingPunct="0">
              <a:spcAft>
                <a:spcPts val="1413"/>
              </a:spcAft>
              <a:buClrTx/>
              <a:defRPr/>
            </a:pPr>
            <a:r>
              <a:rPr lang="de-DE" altLang="de-DE" sz="23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Aber: Keines der o.g. Regelwerke begründet ein Recht auf Einreise zur Durchführung eines Asylverfahrens.</a:t>
            </a:r>
          </a:p>
          <a:p>
            <a:pPr algn="just" hangingPunct="0">
              <a:spcAft>
                <a:spcPts val="1413"/>
              </a:spcAft>
              <a:buClrTx/>
              <a:defRPr/>
            </a:pPr>
            <a:r>
              <a:rPr lang="de-DE" altLang="de-DE" sz="23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Die „Verfahrensrichtlinie“ RL 2013/32/EU sieht ggf. ein Recht zur Einreise bei Antragstellung „an der Grenze“ vor (Art. 43 Abs. 2 S. 2), setzt aber Zugang zur jeweiligen Grenze voraus. </a:t>
            </a:r>
          </a:p>
          <a:p>
            <a:pPr algn="just" hangingPunct="0">
              <a:spcAft>
                <a:spcPts val="1413"/>
              </a:spcAft>
              <a:buClrTx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=&gt; Recht auf Asyl ≠ Recht auf Zugang zum Asylverfahren</a:t>
            </a:r>
          </a:p>
        </p:txBody>
      </p:sp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03238" y="895350"/>
            <a:ext cx="9072562" cy="6484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ClrTx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VII. Durchbrechung der Zuständigkeitskriterien</a:t>
            </a:r>
          </a:p>
          <a:p>
            <a:pPr hangingPunct="0">
              <a:spcAft>
                <a:spcPts val="600"/>
              </a:spcAft>
              <a:buClrTx/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hangingPunct="0">
              <a:spcAft>
                <a:spcPts val="600"/>
              </a:spcAft>
              <a:buClrTx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Beispiele für „systemische Mängel“:</a:t>
            </a:r>
          </a:p>
          <a:p>
            <a:pPr hangingPunct="0">
              <a:spcAft>
                <a:spcPts val="600"/>
              </a:spcAft>
              <a:buClrTx/>
              <a:defRPr/>
            </a:pPr>
            <a:endParaRPr lang="de-DE" altLang="de-DE" sz="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366712" hangingPunct="0">
              <a:spcAft>
                <a:spcPts val="600"/>
              </a:spcAft>
              <a:buClrTx/>
              <a:buFontTx/>
              <a:buChar char="-"/>
              <a:defRPr/>
            </a:pPr>
            <a:endParaRPr lang="de-DE" altLang="de-DE" sz="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366712" hangingPunct="0">
              <a:spcAft>
                <a:spcPts val="600"/>
              </a:spcAft>
              <a:buClrTx/>
              <a:buFontTx/>
              <a:buChar char="-"/>
              <a:defRPr/>
            </a:pP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Ungarn</a:t>
            </a:r>
          </a:p>
          <a:p>
            <a:pPr lvl="1" indent="-366712" hangingPunct="0">
              <a:spcAft>
                <a:spcPts val="600"/>
              </a:spcAft>
              <a:buClrTx/>
              <a:buFontTx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VGH Bad.-Württ., Urt. v. 13.10.2016 – A 11 S 1596/16 –: Überstellung generell unzulässig</a:t>
            </a:r>
          </a:p>
          <a:p>
            <a:pPr lvl="1" indent="-366712" hangingPunct="0">
              <a:spcAft>
                <a:spcPts val="600"/>
              </a:spcAft>
              <a:buClrTx/>
              <a:buFontTx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Ursachen  (u.a.): </a:t>
            </a:r>
          </a:p>
          <a:p>
            <a:pPr lvl="2" indent="-366712" hangingPunct="0">
              <a:spcAft>
                <a:spcPts val="600"/>
              </a:spcAft>
              <a:buClrTx/>
              <a:buFontTx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systematische Inhaftierungen</a:t>
            </a:r>
          </a:p>
          <a:p>
            <a:pPr lvl="2" indent="-366712" hangingPunct="0">
              <a:spcAft>
                <a:spcPts val="600"/>
              </a:spcAft>
              <a:buClrTx/>
              <a:buFontTx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Kettenabschiebungen nach Griechenland, Türkei, Syrien</a:t>
            </a:r>
          </a:p>
          <a:p>
            <a:pPr lvl="2" indent="-366712" hangingPunct="0">
              <a:spcAft>
                <a:spcPts val="600"/>
              </a:spcAft>
              <a:buClrTx/>
              <a:buFontTx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Rechtsschutzdefizite</a:t>
            </a:r>
          </a:p>
          <a:p>
            <a:pPr hangingPunct="0">
              <a:spcAft>
                <a:spcPts val="600"/>
              </a:spcAft>
              <a:buClrTx/>
              <a:defRPr/>
            </a:pPr>
            <a:endParaRPr lang="de-DE" altLang="de-DE" sz="10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hangingPunct="0">
              <a:spcAft>
                <a:spcPts val="600"/>
              </a:spcAft>
              <a:buClrTx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Unklare Rechtslage: </a:t>
            </a:r>
          </a:p>
          <a:p>
            <a:pPr hangingPunct="0">
              <a:spcAft>
                <a:spcPts val="600"/>
              </a:spcAft>
              <a:buClrTx/>
              <a:defRPr/>
            </a:pPr>
            <a:endParaRPr lang="de-DE" altLang="de-DE" sz="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19138" lvl="1" indent="-342900" hangingPunct="0">
              <a:spcAft>
                <a:spcPts val="0"/>
              </a:spcAft>
              <a:buClrTx/>
              <a:buFontTx/>
              <a:buChar char="-"/>
              <a:defRPr/>
            </a:pP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Bulgarien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 (bejahend z.B. </a:t>
            </a:r>
            <a:r>
              <a:rPr lang="de-DE" alt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Saarl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. OVG, Urt. v. 19.4.2018 – 2 A 737/17 –, juris, Rn. 18 ff.; Hess. VGH, Urt. v. 04.11.2016 – 3 A 1292/16.A –; verneinend z.B. VG Greifswald, Beschl. v. 28.11.2017 – 6 B 2336/17 As HGW –, juris, Rn. 7 ff.)</a:t>
            </a:r>
          </a:p>
          <a:p>
            <a:pPr marL="719138" lvl="1" indent="-342900" hangingPunct="0">
              <a:spcAft>
                <a:spcPts val="0"/>
              </a:spcAft>
              <a:buClrTx/>
              <a:buFontTx/>
              <a:buChar char="-"/>
              <a:defRPr/>
            </a:pPr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19138" lvl="1" indent="-342900" hangingPunct="0">
              <a:spcAft>
                <a:spcPts val="0"/>
              </a:spcAft>
              <a:buClrTx/>
              <a:buFontTx/>
              <a:buChar char="-"/>
              <a:defRPr/>
            </a:pP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Rumänien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 (offen gelassen in OVG NRW, Beschl. v. 29.07.2016 – 11 A 752/15.A –; verneinend z.B. VG Karlsruhe, Beschl. v. 12.9.2017 – A 1 K 10625/17 –)</a:t>
            </a:r>
          </a:p>
          <a:p>
            <a:pPr hangingPunct="0">
              <a:spcAft>
                <a:spcPts val="600"/>
              </a:spcAft>
              <a:buClrTx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2"/>
          <p:cNvSpPr txBox="1">
            <a:spLocks noChangeArrowheads="1"/>
          </p:cNvSpPr>
          <p:nvPr/>
        </p:nvSpPr>
        <p:spPr bwMode="auto">
          <a:xfrm>
            <a:off x="474663" y="876300"/>
            <a:ext cx="9072562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VIII. Praxis des Dublin-Verfahrens</a:t>
            </a: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11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r>
              <a:rPr lang="de-DE" altLang="de-DE" sz="1100" b="1" dirty="0">
                <a:solidFill>
                  <a:srgbClr val="000000"/>
                </a:solidFill>
                <a:latin typeface="Arial" panose="020B0604020202020204" pitchFamily="34" charset="0"/>
              </a:rPr>
              <a:t>Quelle: BAMF, Schlüsselzahlen Asyl 1. </a:t>
            </a:r>
            <a:r>
              <a:rPr lang="de-DE" altLang="de-DE" sz="1100" b="1" dirty="0" err="1">
                <a:solidFill>
                  <a:srgbClr val="000000"/>
                </a:solidFill>
                <a:latin typeface="Arial" panose="020B0604020202020204" pitchFamily="34" charset="0"/>
              </a:rPr>
              <a:t>Hj</a:t>
            </a:r>
            <a:r>
              <a:rPr lang="de-DE" altLang="de-DE" sz="1100" b="1" dirty="0">
                <a:solidFill>
                  <a:srgbClr val="000000"/>
                </a:solidFill>
                <a:latin typeface="Arial" panose="020B0604020202020204" pitchFamily="34" charset="0"/>
              </a:rPr>
              <a:t>. 2017</a:t>
            </a: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buSzPct val="100000"/>
              <a:buFont typeface="Times New Roman" panose="02020603050405020304" pitchFamily="18" charset="0"/>
              <a:buNone/>
            </a:pPr>
            <a:endParaRPr lang="de-DE" altLang="de-DE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D4BF7D-3C96-4B7B-9764-72DDFCB24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1" y="1498050"/>
            <a:ext cx="4461461" cy="57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F1DA2F7-8352-4515-8651-8C7905452F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280" y="3131765"/>
            <a:ext cx="5184576" cy="2381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2"/>
          <p:cNvSpPr txBox="1">
            <a:spLocks noChangeArrowheads="1"/>
          </p:cNvSpPr>
          <p:nvPr/>
        </p:nvSpPr>
        <p:spPr bwMode="auto">
          <a:xfrm>
            <a:off x="474663" y="876300"/>
            <a:ext cx="9072562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0"/>
              </a:spcAft>
              <a:buSzPct val="100000"/>
              <a:buFont typeface="Times New Roman" panose="02020603050405020304" pitchFamily="18" charset="0"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Asylantragszahlen vor …</a:t>
            </a: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…und nach Schließung der Balkanroute</a:t>
            </a:r>
          </a:p>
          <a:p>
            <a:pPr algn="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r>
              <a:rPr lang="de-DE" altLang="de-DE" sz="1100" b="1" dirty="0">
                <a:solidFill>
                  <a:srgbClr val="000000"/>
                </a:solidFill>
                <a:latin typeface="Arial" panose="020B0604020202020204" pitchFamily="34" charset="0"/>
              </a:rPr>
              <a:t>Quelle: BAMF, Aktuelle Zahlen Oktober 2017</a:t>
            </a: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buSzPct val="100000"/>
              <a:buFont typeface="Times New Roman" panose="02020603050405020304" pitchFamily="18" charset="0"/>
              <a:buNone/>
            </a:pPr>
            <a:endParaRPr lang="de-DE" altLang="de-DE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56" y="847725"/>
            <a:ext cx="8246250" cy="540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746192E-981E-4AA9-954F-08E4105C15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44" y="852150"/>
            <a:ext cx="8239125" cy="539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2"/>
          <p:cNvSpPr txBox="1">
            <a:spLocks noChangeArrowheads="1"/>
          </p:cNvSpPr>
          <p:nvPr/>
        </p:nvSpPr>
        <p:spPr bwMode="auto">
          <a:xfrm>
            <a:off x="474663" y="876300"/>
            <a:ext cx="9072562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Gesamtzahl der Asylanträge im Jahr 2017</a:t>
            </a: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Summe: ca. 200.000 Asylanträge</a:t>
            </a:r>
          </a:p>
          <a:p>
            <a:pPr algn="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r>
              <a:rPr lang="de-DE" altLang="de-DE" sz="1100" b="1" dirty="0">
                <a:solidFill>
                  <a:srgbClr val="000000"/>
                </a:solidFill>
                <a:latin typeface="Arial" panose="020B0604020202020204" pitchFamily="34" charset="0"/>
              </a:rPr>
              <a:t>Quelle: BAMF, Aktuelle Zahlen Januar 2018</a:t>
            </a: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buSzPct val="100000"/>
              <a:buFont typeface="Times New Roman" panose="02020603050405020304" pitchFamily="18" charset="0"/>
              <a:buNone/>
            </a:pPr>
            <a:endParaRPr lang="de-DE" altLang="de-DE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89DBCE-4F10-4D1C-BFC6-1BFFD643F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159" y="1636591"/>
            <a:ext cx="517956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4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2"/>
          <p:cNvSpPr txBox="1">
            <a:spLocks noChangeArrowheads="1"/>
          </p:cNvSpPr>
          <p:nvPr/>
        </p:nvSpPr>
        <p:spPr bwMode="auto">
          <a:xfrm>
            <a:off x="474663" y="876300"/>
            <a:ext cx="9072562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VII. Praxis des Dublin-Verfahrens</a:t>
            </a: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>
                <a:solidFill>
                  <a:srgbClr val="000000"/>
                </a:solidFill>
                <a:latin typeface="Arial" panose="020B0604020202020204" pitchFamily="34" charset="0"/>
              </a:rPr>
              <a:t>Übernahmeersuchen aus Deutschland an die Mitgliedstaaten 2017</a:t>
            </a: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</a:pPr>
            <a:endParaRPr lang="de-DE" altLang="de-DE" sz="11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0"/>
              </a:spcAft>
              <a:buSzPct val="100000"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0"/>
              </a:spcAft>
              <a:buSzPct val="100000"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Summe: ca. 64.000 Zuständigkeitsanfragen </a:t>
            </a:r>
          </a:p>
          <a:p>
            <a:pPr algn="r" hangingPunct="0">
              <a:spcAft>
                <a:spcPts val="1413"/>
              </a:spcAft>
              <a:buSzPct val="100000"/>
            </a:pPr>
            <a:r>
              <a:rPr lang="de-DE" altLang="de-DE" sz="1000" b="1" dirty="0">
                <a:solidFill>
                  <a:srgbClr val="000000"/>
                </a:solidFill>
                <a:latin typeface="Arial" panose="020B0604020202020204" pitchFamily="34" charset="0"/>
              </a:rPr>
              <a:t>Quelle: BAMF, Aktuelle Zahlen Januar 2018</a:t>
            </a:r>
            <a:endParaRPr lang="de-DE" altLang="de-DE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11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r>
              <a:rPr lang="de-DE" altLang="de-DE" sz="1100" b="1" dirty="0">
                <a:solidFill>
                  <a:srgbClr val="000000"/>
                </a:solidFill>
                <a:latin typeface="Arial" panose="020B0604020202020204" pitchFamily="34" charset="0"/>
              </a:rPr>
              <a:t>Quelle: BAMF, Aktuelle Zahlen April 2017</a:t>
            </a: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spcAft>
                <a:spcPts val="1413"/>
              </a:spcAft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hangingPunct="0">
              <a:buSzPct val="100000"/>
              <a:buFont typeface="Times New Roman" panose="02020603050405020304" pitchFamily="18" charset="0"/>
              <a:buNone/>
            </a:pPr>
            <a:endParaRPr lang="de-DE" altLang="de-DE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63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4DB9EDC-9FFB-4E1D-96B6-2580A4C2B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34" y="1877987"/>
            <a:ext cx="6640894" cy="46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74663" y="876300"/>
            <a:ext cx="9072562" cy="668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ClrTx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VIII. Praxis des Dublin-Verfahrens</a:t>
            </a: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hangingPunct="0">
              <a:spcAft>
                <a:spcPts val="1413"/>
              </a:spcAft>
              <a:buClrTx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Beispielszahlen Januar – Dezember 2017: </a:t>
            </a:r>
          </a:p>
          <a:p>
            <a:pPr marL="342900" indent="-342900" hangingPunct="0">
              <a:spcAft>
                <a:spcPts val="1413"/>
              </a:spcAft>
              <a:buClrTx/>
              <a:buFontTx/>
              <a:buChar char="-"/>
              <a:defRPr/>
            </a:pPr>
            <a:r>
              <a:rPr lang="de-DE" alt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ca. 200.000 Asylanträge</a:t>
            </a:r>
          </a:p>
          <a:p>
            <a:pPr marL="342900" indent="-342900" hangingPunct="0">
              <a:spcAft>
                <a:spcPts val="1413"/>
              </a:spcAft>
              <a:buClrTx/>
              <a:buFontTx/>
              <a:buChar char="-"/>
              <a:defRPr/>
            </a:pPr>
            <a:r>
              <a:rPr lang="de-DE" alt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ca. 64.000 Zuständigkeitsanfragen</a:t>
            </a:r>
          </a:p>
          <a:p>
            <a:pPr marL="342900" indent="-342900" hangingPunct="0">
              <a:spcAft>
                <a:spcPts val="1413"/>
              </a:spcAft>
              <a:buClrTx/>
              <a:buFontTx/>
              <a:buChar char="-"/>
              <a:defRPr/>
            </a:pPr>
            <a:r>
              <a:rPr lang="de-DE" alt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ca. 47.000 Übernahmeerklärungen der Mitgliedsstaaten</a:t>
            </a:r>
          </a:p>
          <a:p>
            <a:pPr marL="342900" indent="-342900" hangingPunct="0">
              <a:spcAft>
                <a:spcPts val="1413"/>
              </a:spcAft>
              <a:buClrTx/>
              <a:buFontTx/>
              <a:buChar char="-"/>
              <a:defRPr/>
            </a:pPr>
            <a:endParaRPr lang="de-DE" altLang="de-DE" sz="2000" b="1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Tx/>
              <a:buChar char="-"/>
              <a:defRPr/>
            </a:pPr>
            <a:r>
              <a:rPr lang="de-DE" alt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Überstellungsquote:</a:t>
            </a:r>
          </a:p>
          <a:p>
            <a:pPr marL="628650" lvl="1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7.102 tatsächliche Überstellungen</a:t>
            </a:r>
          </a:p>
          <a:p>
            <a:pPr marL="628650" lvl="1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Quote daher: Überstellung in 3,5 % der Asylverfahren und in ca. 15 % der tatsächlich möglichen Fälle</a:t>
            </a:r>
          </a:p>
          <a:p>
            <a:pPr marL="628650" lvl="1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b="1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285750" indent="-285750" hangingPunct="0">
              <a:spcAft>
                <a:spcPts val="1413"/>
              </a:spcAft>
              <a:buClrTx/>
              <a:buFontTx/>
              <a:buChar char="-"/>
              <a:defRPr/>
            </a:pP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zudem: den 7.102 Überstellungen in Mitgliedsstaaten stehen 2017 8.754 Überstellungen aus Mitgliedstaaten gegenüber</a:t>
            </a:r>
          </a:p>
          <a:p>
            <a:pPr marL="285750" lvl="1" indent="0" algn="r" hangingPunct="0">
              <a:spcAft>
                <a:spcPts val="1413"/>
              </a:spcAft>
              <a:buClrTx/>
              <a:defRPr/>
            </a:pPr>
            <a:r>
              <a:rPr lang="de-DE" alt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Quellen: </a:t>
            </a:r>
            <a:r>
              <a:rPr lang="de-DE" altLang="de-DE" sz="1400" b="1" dirty="0">
                <a:solidFill>
                  <a:srgbClr val="000000"/>
                </a:solidFill>
                <a:latin typeface="Arial" panose="020B0604020202020204" pitchFamily="34" charset="0"/>
              </a:rPr>
              <a:t>BAMF, Aktuelle Zahlen Januar 2018; Statistik BAMF Referat 02 aus MARIS</a:t>
            </a:r>
            <a:endParaRPr lang="de-DE" altLang="de-DE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lvl="1" indent="0" hangingPunct="0">
              <a:spcAft>
                <a:spcPts val="1413"/>
              </a:spcAft>
              <a:buClrTx/>
              <a:defRPr/>
            </a:pPr>
            <a:endParaRPr lang="de-DE" altLang="de-DE" b="1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r" hangingPunct="0">
              <a:spcAft>
                <a:spcPts val="1413"/>
              </a:spcAft>
              <a:buClrTx/>
              <a:defRPr/>
            </a:pPr>
            <a:endParaRPr lang="de-DE" altLang="de-DE" sz="1100" b="1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r" hangingPunct="0">
              <a:spcAft>
                <a:spcPts val="1413"/>
              </a:spcAft>
              <a:buClrTx/>
              <a:defRPr/>
            </a:pPr>
            <a:r>
              <a:rPr lang="de-DE" altLang="de-DE" sz="11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Quelle: BAMF, Asylgeschäftsstatistik April 2017</a:t>
            </a: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2400" b="1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0"/>
              </a:spcAft>
              <a:buClrTx/>
              <a:defRPr/>
            </a:pPr>
            <a:endParaRPr lang="de-DE" altLang="de-DE" sz="1600" dirty="0">
              <a:solidFill>
                <a:schemeClr val="tx1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604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03238" y="895350"/>
            <a:ext cx="9072562" cy="6484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ClrTx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IX. Aufnahme- und Wiederaufnahmeverfahren</a:t>
            </a: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600"/>
              </a:spcAft>
              <a:buClrTx/>
              <a:buFontTx/>
              <a:buChar char="-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hangingPunct="0">
              <a:spcAft>
                <a:spcPts val="18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Art. 21 – 22 Dublin III-VO: Aufnahmeverfahren</a:t>
            </a:r>
          </a:p>
          <a:p>
            <a:pPr marL="717550" indent="-342900" hangingPunct="0">
              <a:spcAft>
                <a:spcPts val="0"/>
              </a:spcAft>
              <a:buClrTx/>
              <a:buFontTx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wenn erstmals ein Antrag auf internationalen Schutz gestellt wird</a:t>
            </a:r>
          </a:p>
          <a:p>
            <a:pPr marL="717550" indent="-342900" hangingPunct="0">
              <a:spcAft>
                <a:spcPts val="600"/>
              </a:spcAft>
              <a:buClrTx/>
              <a:buFontTx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bei Zweitanträgen:</a:t>
            </a:r>
          </a:p>
          <a:p>
            <a:pPr marL="1085850" lvl="1" indent="-342900" hangingPunct="0"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bei mindestens dreimonatigem Aufenthalt außerhalb des </a:t>
            </a:r>
            <a:r>
              <a:rPr lang="de-DE" altLang="de-D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Dublingebiets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nach Rücknahme / Ablehnung des Erstantrags (Art. 19 Abs. 2 UA 2 Dublin III-VO)</a:t>
            </a:r>
          </a:p>
          <a:p>
            <a:pPr marL="1085850" lvl="1" indent="-342900" hangingPunct="0">
              <a:spcAft>
                <a:spcPts val="12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bei Abschiebung aus dem </a:t>
            </a:r>
            <a:r>
              <a:rPr lang="de-DE" altLang="de-D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Dublingebiet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nach Rücknahme / Ablehnung des Erstantrags (Art. 19 Abs. 3 UA 2 Dublin III-VO)</a:t>
            </a:r>
          </a:p>
          <a:p>
            <a:pPr marL="342900" indent="-342900" hangingPunct="0">
              <a:spcAft>
                <a:spcPts val="18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Art. 23 – 24 Dublin III-VO: Wiederaufnahmeverfahren </a:t>
            </a:r>
          </a:p>
          <a:p>
            <a:pPr marL="660400" lvl="1" hangingPunct="0">
              <a:spcAft>
                <a:spcPts val="0"/>
              </a:spcAft>
              <a:buClrTx/>
              <a:buFontTx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bei Ausreise während des Zuständigkeitsbestimmungsverfahrens nach Erstantrag (Art. 18 Abs. 1 lit. b) Dublin III-VO)</a:t>
            </a:r>
          </a:p>
          <a:p>
            <a:pPr marL="660400" lvl="1" hangingPunct="0">
              <a:spcAft>
                <a:spcPts val="0"/>
              </a:spcAft>
              <a:buClrTx/>
              <a:buFontTx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bei Ausreise nach Rücknahme des Erstantrags (Art. 18 Abs. 1 lit. c) Dublin III-VO)</a:t>
            </a:r>
          </a:p>
          <a:p>
            <a:pPr marL="660400" lvl="1" hangingPunct="0">
              <a:spcAft>
                <a:spcPts val="0"/>
              </a:spcAft>
              <a:buClrTx/>
              <a:buFontTx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bei Ausreise nach Ablehnung des Erstantrags (Art. 18 Abs. 1 lit. d) Dublin III-VO)</a:t>
            </a:r>
          </a:p>
          <a:p>
            <a:pPr marL="374650" lvl="1" indent="0" hangingPunct="0">
              <a:spcAft>
                <a:spcPts val="0"/>
              </a:spcAft>
              <a:buClrTx/>
              <a:defRPr/>
            </a:pPr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68300" lvl="1" indent="-368300" hangingPunct="0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nicht in Dublin-VO geregelt: Rücküberstellung nach </a:t>
            </a:r>
            <a:r>
              <a:rPr lang="de-DE" altLang="de-DE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erfolgr</a:t>
            </a: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 Erstantrag („unechte Dublin-Verfahren“; § 29 Abs. 1 Nr. 2 AsylG)</a:t>
            </a:r>
          </a:p>
          <a:p>
            <a:pPr marL="660400" lvl="1" hangingPunct="0">
              <a:spcAft>
                <a:spcPts val="0"/>
              </a:spcAft>
              <a:buClrTx/>
              <a:buFontTx/>
              <a:buChar char="-"/>
              <a:defRPr/>
            </a:pPr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Tx/>
              <a:buChar char="-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895350"/>
            <a:ext cx="9504362" cy="6484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ClrTx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IX. Aufnahmeverfahren</a:t>
            </a: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600"/>
              </a:spcAft>
              <a:buClrTx/>
              <a:buFontTx/>
              <a:buChar char="-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Art. 21 Dublin III-VO: Aufnahmegesuch</a:t>
            </a:r>
          </a:p>
          <a:p>
            <a:pPr marL="628650" lvl="1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Aufnahmegesuch an den (vermeintlich) zuständigen Staat binnen 3 / 2 Monaten (Abs. 1 UA 1, 2)</a:t>
            </a:r>
          </a:p>
          <a:p>
            <a:pPr marL="628650" lvl="1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bei Fristablauf: Zuständigkeitsübergang auf ersuchenden Staat (Abs. 1 UA 3)</a:t>
            </a:r>
          </a:p>
          <a:p>
            <a:pPr indent="-4572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Art. 22 Dublin III-VO: Antwort auf Aufnahmegesuch</a:t>
            </a:r>
          </a:p>
          <a:p>
            <a:pPr marL="628650" lvl="1" indent="-363538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Überprüfung durch ersuchten Staat aufgrund von „Beweismitteln und Indizien“ binnen 2 / 1 Monat(en) [Art. 22 Abs. 1 – 5 Dublin III-VO]</a:t>
            </a:r>
          </a:p>
          <a:p>
            <a:pPr marL="628650" lvl="1" indent="-363538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bei Fristablauf: Zuständigkeitsübergang auf den ersuchten Staat (Abs. 7) </a:t>
            </a:r>
          </a:p>
          <a:p>
            <a:pPr indent="-4572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28650" lvl="1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1085850" lvl="1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Tx/>
              <a:buChar char="-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895350"/>
            <a:ext cx="9504362" cy="6484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ClrTx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IX. Wiederaufnahmeverfahren</a:t>
            </a: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Art. 23 Dublin III-VO: Wiederaufnahmegesuch bei erneuter Antragstellung in anderem Mitgliedsstaat </a:t>
            </a:r>
          </a:p>
          <a:p>
            <a:pPr marL="628650" lvl="1" indent="-342900" hangingPunct="0">
              <a:spcAft>
                <a:spcPts val="0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Wiederaufnahmegesuch an den (vermeintlich) zuständigen Staat binnen 3 / 2 Monaten (Abs. 1 UA 1, 2)</a:t>
            </a:r>
          </a:p>
          <a:p>
            <a:pPr marL="628650" lvl="1" indent="-342900" hangingPunct="0">
              <a:spcAft>
                <a:spcPts val="600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bei Fristablauf: Zuständigkeitsübergang auf ersuchenden Staat (Abs. 3</a:t>
            </a: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)</a:t>
            </a: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Art. 24 Dublin III-VO: Wiederaufnahmegesuch, wenn kein erneuter Antrag gestellt wurde</a:t>
            </a:r>
          </a:p>
          <a:p>
            <a:pPr marL="628650" lvl="1" indent="-342900" hangingPunct="0">
              <a:spcAft>
                <a:spcPts val="0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Wiederaufnahmegesuch an den (vermeintlich) zuständigen Staat binnen 2 Monaten (Abs. 1, 2)</a:t>
            </a:r>
          </a:p>
          <a:p>
            <a:pPr marL="628650" lvl="1" indent="-342900" hangingPunct="0">
              <a:spcAft>
                <a:spcPts val="0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bei Fristablauf: Zuständigkeitsübergang auf ersuchenden Staat (Abs. 3)</a:t>
            </a:r>
          </a:p>
          <a:p>
            <a:pPr marL="628650" lvl="1" indent="-342900" hangingPunct="0">
              <a:spcAft>
                <a:spcPts val="600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bei rechtskräftiger Ablehnung des Erstantrags: Wiederaufnahmegesuch oder Abschiebung in Drittstaat (i.d.R. Herkunftsstaat) [Abs. 4]</a:t>
            </a:r>
          </a:p>
          <a:p>
            <a:pPr indent="-4572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Art. 25 Dublin III-VO: Antwort auf Aufnahmegesuch</a:t>
            </a:r>
          </a:p>
          <a:p>
            <a:pPr marL="628650" lvl="1" indent="-363538" hangingPunct="0">
              <a:spcAft>
                <a:spcPts val="0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Überprüfung durch ersuchten Staat aufgrund von „Beweismitteln und Indizien“ binnen Monat / 2 Wochen (Art. 25 Abs. 1 Dublin III-VO)</a:t>
            </a:r>
          </a:p>
          <a:p>
            <a:pPr marL="628650" lvl="1" indent="-363538" hangingPunct="0">
              <a:spcAft>
                <a:spcPts val="0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bei Fristablauf: Zuständigkeitsübergang auf den ersuchten Staat (Abs. 2) </a:t>
            </a:r>
          </a:p>
          <a:p>
            <a:pPr indent="-4572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28650" lvl="1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1085850" lvl="1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Tx/>
              <a:buChar char="-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665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895350"/>
            <a:ext cx="9504362" cy="6484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ClrTx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X. Verfahrensgarantien</a:t>
            </a:r>
          </a:p>
          <a:p>
            <a:pPr marL="457200" indent="-4572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32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457200" indent="-457200" algn="just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Art. 4 Dublin III-VO: Recht auf schriftliche (und ggf. übersetzte)  Information des Betroffenen über das Verfahren (Kriterien, Abläufe) und seine Rechte (Anhörung, Rechtsbehelfe etc.)</a:t>
            </a:r>
          </a:p>
          <a:p>
            <a:pPr marL="457200" indent="-457200" algn="just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457200" indent="-457200" algn="just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Art. 5 Dublin III-VO: Persönliches Gespräch („Anhörung“) </a:t>
            </a:r>
          </a:p>
          <a:p>
            <a:pPr marL="457200" indent="-457200" algn="just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457200" indent="-457200" algn="just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Art. 6 Dublin III-VO: Sondergarantien für (unbegleitete) Minderjährige</a:t>
            </a: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indent="-4572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28650" lvl="1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1085850" lvl="1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Tx/>
              <a:buChar char="-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686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03238" y="847725"/>
            <a:ext cx="9361610" cy="6484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717550" indent="-571500" hangingPunct="0">
              <a:spcAft>
                <a:spcPts val="1413"/>
              </a:spcAft>
              <a:buClrTx/>
              <a:buFontTx/>
              <a:buAutoNum type="romanUcPeriod"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Recht auf Asyl und Recht auf Zugang zum Asylverfahren</a:t>
            </a:r>
          </a:p>
          <a:p>
            <a:pPr marL="717550" indent="-571500" hangingPunct="0">
              <a:spcAft>
                <a:spcPts val="1413"/>
              </a:spcAft>
              <a:buClrTx/>
              <a:buFontTx/>
              <a:buAutoNum type="romanUcPeriod"/>
              <a:defRPr/>
            </a:pPr>
            <a:endParaRPr lang="de-DE" altLang="de-DE" sz="900" b="1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457200" indent="-4572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Genfer Flüchtlingskonvention (GFK)</a:t>
            </a:r>
          </a:p>
          <a:p>
            <a:pPr marL="717550" lvl="1" indent="-457200" hangingPunct="0">
              <a:spcAft>
                <a:spcPts val="600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Art. 31 GFK: </a:t>
            </a:r>
          </a:p>
          <a:p>
            <a:pPr marL="895350" lvl="2" indent="-266700" hangingPunct="0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Entfall der Strafbarkeit der illegalen Einreise bei unverzüglicher Asylantragstellung</a:t>
            </a:r>
          </a:p>
          <a:p>
            <a:pPr marL="895350" lvl="2" indent="-266700" hangingPunct="0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d.h.: Einreise wird nicht bestraft, bleibt aber illegal (BVerfG, Beschl. v. 08.12.2014 – 2 BvR 450/11 –, juris, Rn. 22 m. Anm. Röder, Asylmagazin 2015, 144 ff.)</a:t>
            </a:r>
          </a:p>
          <a:p>
            <a:pPr marL="717550" lvl="1" indent="-457200" hangingPunct="0">
              <a:spcAft>
                <a:spcPts val="1413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aber: Art. 33 GFK: Verbot der Zurückschiebung in Gebiete, in denen Verfolgung droht (Refoulement-Verbot)</a:t>
            </a:r>
          </a:p>
          <a:p>
            <a:pPr marL="457200" indent="-4572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Europäische Menschenrechtskonvention (EMRK): </a:t>
            </a:r>
          </a:p>
          <a:p>
            <a:pPr marL="717550" lvl="1" indent="-457200" hangingPunct="0">
              <a:spcAft>
                <a:spcPts val="600"/>
              </a:spcAft>
              <a:buClrTx/>
              <a:buFont typeface="Symbol" panose="05050102010706020507" pitchFamily="18" charset="2"/>
              <a:buChar char="-"/>
              <a:tabLst>
                <a:tab pos="0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EMRK enthält kein Recht auf Asyl oder auf Erteilung einer Aufenthaltserlaubnis (EGMR, Urt. v. 18.10.2011 – 24147/11, I./Niederlande –, Rn. 43)</a:t>
            </a:r>
          </a:p>
          <a:p>
            <a:pPr marL="717550" lvl="1" indent="-457200" hangingPunct="0">
              <a:spcAft>
                <a:spcPts val="600"/>
              </a:spcAft>
              <a:buClrTx/>
              <a:buFont typeface="Symbol" panose="05050102010706020507" pitchFamily="18" charset="2"/>
              <a:buChar char="-"/>
              <a:tabLst>
                <a:tab pos="0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de-DE" altLang="de-DE" sz="16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717550" lvl="1" indent="-457200" hangingPunct="0">
              <a:spcAft>
                <a:spcPts val="600"/>
              </a:spcAft>
              <a:buClrTx/>
              <a:buFont typeface="Symbol" panose="05050102010706020507" pitchFamily="18" charset="2"/>
              <a:buChar char="-"/>
              <a:tabLst>
                <a:tab pos="0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aber: Abschiebung kann gegen Art. 3 EMRK verstoßen, wenn im Zielstaat unmenschliche Behandlung droht (z.B. EGMR, Urt. v. 13.12.2016 – 41738/10, </a:t>
            </a:r>
            <a:r>
              <a:rPr lang="de-DE" altLang="de-DE" sz="1600" dirty="0" err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Paposhvili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/Belgien –, Rn. 173 ff.)</a:t>
            </a:r>
          </a:p>
          <a:p>
            <a:pPr marL="717550" lvl="1" indent="-457200" hangingPunct="0">
              <a:spcAft>
                <a:spcPts val="0"/>
              </a:spcAft>
              <a:buClrTx/>
              <a:buFont typeface="Symbol" panose="05050102010706020507" pitchFamily="18" charset="2"/>
              <a:buChar char="-"/>
              <a:tabLst>
                <a:tab pos="0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aber: Zurückschiebung bei illegalem Grenzübertritt ohne Sachprüfung verletzt Art. 4 des 4. Zusatzprotokolls (Verbot der Kollektivausweisung) und Art. 13 EMRK (Recht auf wirksame Beschwerde) (EGMR, Urt. v. 3.10.2017 – 8675/15; 8697/15, N.D. &amp; N.T./Spanien –, Rn. 102 ff.)</a:t>
            </a:r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895350"/>
            <a:ext cx="9504362" cy="6484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ClrTx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XI. Verfahrensabschluss</a:t>
            </a: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457200" indent="-457200" hangingPunct="0">
              <a:spcAft>
                <a:spcPts val="8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bei Zuständigkeit der BRD </a:t>
            </a:r>
          </a:p>
          <a:p>
            <a:pPr marL="736600" lvl="1" hangingPunct="0">
              <a:spcAft>
                <a:spcPts val="0"/>
              </a:spcAft>
              <a:buClrTx/>
              <a:buFont typeface="Symbol" panose="05050102010706020507" pitchFamily="18" charset="2"/>
              <a:buChar char="-"/>
              <a:tabLst>
                <a:tab pos="0" algn="l"/>
                <a:tab pos="447675" algn="l"/>
                <a:tab pos="62865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kein formeller Abschluss des Dublin-Verfahrens durch Bescheid</a:t>
            </a:r>
          </a:p>
          <a:p>
            <a:pPr marL="736600" lvl="1" hangingPunct="0">
              <a:spcAft>
                <a:spcPts val="800"/>
              </a:spcAft>
              <a:buClrTx/>
              <a:buFont typeface="Symbol" panose="05050102010706020507" pitchFamily="18" charset="2"/>
              <a:buChar char="-"/>
              <a:tabLst>
                <a:tab pos="0" algn="l"/>
                <a:tab pos="447675" algn="l"/>
                <a:tab pos="62865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Übergehen in Prüfung des Schutzstatus nach allgemeinen Regeln</a:t>
            </a:r>
          </a:p>
          <a:p>
            <a:pPr marL="457200" indent="-457200" hangingPunct="0">
              <a:spcAft>
                <a:spcPts val="8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bei Zuständigkeit eines anderen </a:t>
            </a:r>
            <a:r>
              <a:rPr lang="de-DE" alt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Dublinstaats</a:t>
            </a: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738187" lvl="1" hangingPunct="0">
              <a:spcAft>
                <a:spcPts val="600"/>
              </a:spcAft>
              <a:buClrTx/>
              <a:buFont typeface="Symbol" panose="05050102010706020507" pitchFamily="18" charset="2"/>
              <a:buChar char="-"/>
              <a:tabLst>
                <a:tab pos="0" algn="l"/>
                <a:tab pos="447675" algn="l"/>
                <a:tab pos="71755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Zustellung der „Überstellungsentscheidung“ (Art. 26 Abs. 1 Dublin III-VO)</a:t>
            </a:r>
          </a:p>
          <a:p>
            <a:pPr marL="738187" lvl="1" hangingPunct="0">
              <a:spcAft>
                <a:spcPts val="800"/>
              </a:spcAft>
              <a:buClrTx/>
              <a:buFont typeface="Symbol" panose="05050102010706020507" pitchFamily="18" charset="2"/>
              <a:buChar char="-"/>
              <a:tabLst>
                <a:tab pos="0" algn="l"/>
                <a:tab pos="447675" algn="l"/>
                <a:tab pos="71755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im nationalen Recht: Ablehnung des Asylantrags als unzulässig (§ 29 Abs. 1 Nr. 1 lit. a) AsylG) + Abschiebungsan</a:t>
            </a:r>
            <a:r>
              <a:rPr lang="de-DE" altLang="de-DE" u="sng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ordnung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(§ 34a Abs. 1 S. 1 AsylG)</a:t>
            </a:r>
          </a:p>
          <a:p>
            <a:pPr marL="1092200" lvl="2" indent="-285750" hangingPunct="0">
              <a:spcAft>
                <a:spcPts val="600"/>
              </a:spcAft>
              <a:buClrTx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982663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Abschiebungs</a:t>
            </a:r>
            <a:r>
              <a:rPr lang="de-DE" altLang="de-DE" u="sng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anordnung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setzt voraus, dass „feststeht, dass die Abschiebung durchgeführt werden kann“ (§ 34a Abs. 1 S. 1 AsylG)</a:t>
            </a:r>
          </a:p>
          <a:p>
            <a:pPr marL="1092200" lvl="2" indent="-285750" hangingPunct="0">
              <a:spcAft>
                <a:spcPts val="600"/>
              </a:spcAft>
              <a:buClrTx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982663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d.h.: Prüfung von (zielstaatsbezogenen) Abschiebungsverboten (§ 60 Abs. 5 und 7 AufenthG; § 31 Abs. 3 S. 1 AsylG) und Duldungsgründen (§ 60a AufenthG)</a:t>
            </a:r>
          </a:p>
          <a:p>
            <a:pPr marL="1092200" lvl="2" indent="-285750" hangingPunct="0">
              <a:spcAft>
                <a:spcPts val="600"/>
              </a:spcAft>
              <a:buClrTx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982663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wenn Abschiebungsverbote / Duldungsgründe vorliegen:</a:t>
            </a:r>
          </a:p>
          <a:p>
            <a:pPr marL="1455737" lvl="3" indent="-285750" hangingPunct="0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Abschiebungs</a:t>
            </a:r>
            <a:r>
              <a:rPr lang="de-DE" altLang="de-DE" u="sng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androhung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(§ 34a Abs. 1 S. 4 AsylG)</a:t>
            </a:r>
          </a:p>
          <a:p>
            <a:pPr marL="1455737" lvl="3" indent="-285750" hangingPunct="0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aber: mit Ablauf der Überstellungsfrist (Art. 29 Abs. 2 Dublin III-VO) „droht“ Zuständigkeitsübergang auf den Mitgliedstaat </a:t>
            </a:r>
          </a:p>
          <a:p>
            <a:pPr marL="598487" lvl="1" hangingPunct="0">
              <a:spcAft>
                <a:spcPts val="0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ggf. verwaltungsgerichtlicher Rechtsschutz gegen die Überstellungsentscheidung</a:t>
            </a: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indent="-4572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28650" lvl="1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1085850" lvl="1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Tx/>
              <a:buChar char="-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706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895350"/>
            <a:ext cx="9504362" cy="6484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ClrTx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XII. Überstellungsverfahren</a:t>
            </a: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32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algn="just" hangingPunct="0">
              <a:spcAft>
                <a:spcPts val="1413"/>
              </a:spcAft>
              <a:buClrTx/>
              <a:buFontTx/>
              <a:buChar char="-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Art. 29 Abs. 1 Dublin III-VO: Überstellung (= Abschiebung oder freiwillige Ausreise) binnen 6 Monaten erforderlich </a:t>
            </a:r>
          </a:p>
          <a:p>
            <a:pPr marL="628650" lvl="1" indent="-342900" hangingPunct="0">
              <a:spcAft>
                <a:spcPts val="600"/>
              </a:spcAft>
              <a:buClrTx/>
              <a:buFontTx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Frist(neu)beginn mit Annahme des Aufnahmegesuchs oder nach Entfall der aufschiebenden Wirkung eines Rechtsbehelfs</a:t>
            </a:r>
          </a:p>
          <a:p>
            <a:pPr marL="628650" lvl="1" indent="-342900" hangingPunct="0">
              <a:spcAft>
                <a:spcPts val="600"/>
              </a:spcAft>
              <a:buClrTx/>
              <a:buFontTx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Verlängerung auf bis zu 12 Monate bei Haft / bis zu 18 Monate, wenn „flüchtig“ (Art. 29 Abs. 2 S. 2 Dublin III-VO)</a:t>
            </a:r>
          </a:p>
          <a:p>
            <a:pPr marL="628650" lvl="1" indent="-342900" hangingPunct="0">
              <a:spcAft>
                <a:spcPts val="600"/>
              </a:spcAft>
              <a:buClrTx/>
              <a:buFontTx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aktuell: VGH Bad.-Württ., Beschl. v. 15.03.2017 – A 11 S 2151/16 –: Vorlage an den EuGH zur Auslegung von Art. 29 Abs. 3 Dublin III-VO</a:t>
            </a:r>
          </a:p>
          <a:p>
            <a:pPr marL="628650" lvl="1" indent="-342900" hangingPunct="0">
              <a:spcAft>
                <a:spcPts val="600"/>
              </a:spcAft>
              <a:buClrTx/>
              <a:buFontTx/>
              <a:buChar char="-"/>
              <a:defRPr/>
            </a:pPr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 hangingPunct="0">
              <a:spcAft>
                <a:spcPts val="600"/>
              </a:spcAft>
              <a:buClrTx/>
              <a:buFontTx/>
              <a:buChar char="-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Art. 29 Abs. 2 S. 1 Dublin III-VO: Zuständigkeitsübergang nach 			Fristablauf</a:t>
            </a:r>
          </a:p>
          <a:p>
            <a:pPr indent="-457200" hangingPunct="0">
              <a:spcAft>
                <a:spcPts val="600"/>
              </a:spcAft>
              <a:buClrTx/>
              <a:buFontTx/>
              <a:buChar char="-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1085850" lvl="1" indent="-342900" hangingPunct="0">
              <a:spcAft>
                <a:spcPts val="1413"/>
              </a:spcAft>
              <a:buClrTx/>
              <a:buFontTx/>
              <a:buChar char="-"/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32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32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457200" indent="-457200" hangingPunct="0">
              <a:spcAft>
                <a:spcPts val="800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indent="-4572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28650" lvl="1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1085850" lvl="1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Tx/>
              <a:buChar char="-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727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03238" y="912813"/>
            <a:ext cx="9070975" cy="6181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ClrTx/>
              <a:buFontTx/>
              <a:buNone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XIII. Rechtsschutz  – „Dublin-Bescheid“</a:t>
            </a:r>
          </a:p>
          <a:p>
            <a:pPr marL="463550" algn="just" hangingPunct="0">
              <a:spcAft>
                <a:spcPts val="0"/>
              </a:spcAft>
              <a:buClrTx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just" hangingPunct="0">
              <a:spcAft>
                <a:spcPts val="0"/>
              </a:spcAft>
              <a:buClrTx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just" hangingPunct="0">
              <a:spcAft>
                <a:spcPts val="0"/>
              </a:spcAft>
              <a:buClrTx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algn="just" hangingPunct="0">
              <a:spcAft>
                <a:spcPts val="0"/>
              </a:spcAft>
              <a:buClrTx/>
              <a:buFontTx/>
              <a:buChar char="-"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457200" indent="-457200" algn="just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2" y="2168526"/>
            <a:ext cx="7439025" cy="4991100"/>
          </a:xfrm>
          <a:prstGeom prst="rect">
            <a:avLst/>
          </a:prstGeom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8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23875" y="911225"/>
            <a:ext cx="9072563" cy="6181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ClrTx/>
              <a:buFontTx/>
              <a:buNone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XIII. Rechtsschutz – „Dublin-Bescheid“</a:t>
            </a:r>
          </a:p>
          <a:p>
            <a:pPr marL="463550" algn="just" hangingPunct="0">
              <a:spcAft>
                <a:spcPts val="0"/>
              </a:spcAft>
              <a:buClrTx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just" hangingPunct="0">
              <a:spcAft>
                <a:spcPts val="0"/>
              </a:spcAft>
              <a:buClrTx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Typische </a:t>
            </a:r>
            <a:r>
              <a:rPr lang="de-DE" altLang="de-DE" sz="2000" b="1" dirty="0" err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Bescheidtenorierung</a:t>
            </a:r>
            <a:r>
              <a:rPr lang="de-DE" alt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: </a:t>
            </a:r>
          </a:p>
          <a:p>
            <a:pPr algn="just" hangingPunct="0">
              <a:spcAft>
                <a:spcPts val="0"/>
              </a:spcAft>
              <a:buClrTx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just" hangingPunct="0">
              <a:spcAft>
                <a:spcPts val="0"/>
              </a:spcAft>
              <a:buClrTx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457200" indent="-457200" algn="just" hangingPunct="0">
              <a:spcAft>
                <a:spcPts val="0"/>
              </a:spcAft>
              <a:buClrTx/>
              <a:buFont typeface="Times New Roman" panose="02020603050405020304" pitchFamily="18" charset="0"/>
              <a:buAutoNum type="arabicPeriod"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Der Antrag wird als unzulässig abgelehnt.</a:t>
            </a:r>
          </a:p>
          <a:p>
            <a:pPr marL="457200" indent="-457200" algn="just" hangingPunct="0">
              <a:spcAft>
                <a:spcPts val="0"/>
              </a:spcAft>
              <a:buClrTx/>
              <a:buFont typeface="Times New Roman" panose="02020603050405020304" pitchFamily="18" charset="0"/>
              <a:buAutoNum type="arabicPeriod"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457200" indent="-457200" algn="just" hangingPunct="0">
              <a:spcAft>
                <a:spcPts val="0"/>
              </a:spcAft>
              <a:buClrTx/>
              <a:buFont typeface="Times New Roman" panose="02020603050405020304" pitchFamily="18" charset="0"/>
              <a:buAutoNum type="arabicPeriod"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Abschiebungsverbote nach § 60 Abs. 5 und 7 S. 1 AufenthG liegen nicht vor. </a:t>
            </a:r>
          </a:p>
          <a:p>
            <a:pPr marL="457200" indent="-457200" algn="just" hangingPunct="0">
              <a:spcAft>
                <a:spcPts val="0"/>
              </a:spcAft>
              <a:buClrTx/>
              <a:buFont typeface="Times New Roman" panose="02020603050405020304" pitchFamily="18" charset="0"/>
              <a:buAutoNum type="arabicPeriod"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457200" indent="-457200" algn="just" hangingPunct="0">
              <a:spcAft>
                <a:spcPts val="0"/>
              </a:spcAft>
              <a:buClrTx/>
              <a:buFont typeface="Times New Roman" panose="02020603050405020304" pitchFamily="18" charset="0"/>
              <a:buAutoNum type="arabicPeriod"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Die Abschiebung nach Schweden wird angeordnet.</a:t>
            </a:r>
          </a:p>
          <a:p>
            <a:pPr marL="457200" indent="-457200" algn="just" hangingPunct="0">
              <a:spcAft>
                <a:spcPts val="0"/>
              </a:spcAft>
              <a:buClrTx/>
              <a:buFont typeface="Times New Roman" panose="02020603050405020304" pitchFamily="18" charset="0"/>
              <a:buAutoNum type="arabicPeriod"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457200" indent="-457200" algn="just" hangingPunct="0">
              <a:spcAft>
                <a:spcPts val="0"/>
              </a:spcAft>
              <a:buClrTx/>
              <a:buFont typeface="Times New Roman" panose="02020603050405020304" pitchFamily="18" charset="0"/>
              <a:buAutoNum type="arabicPeriod"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Das gesetzliche Einreise- und Aufenthaltsverbot gemäß § 11 Abs. 1 AufenthG wird auf 3 Monate ab dem Tag der Ausreise befristet.</a:t>
            </a:r>
          </a:p>
          <a:p>
            <a:pPr algn="just" hangingPunct="0">
              <a:spcAft>
                <a:spcPts val="0"/>
              </a:spcAft>
              <a:buClrTx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just" hangingPunct="0">
              <a:spcAft>
                <a:spcPts val="0"/>
              </a:spcAft>
              <a:buClrTx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algn="just" hangingPunct="0">
              <a:spcAft>
                <a:spcPts val="0"/>
              </a:spcAft>
              <a:buClrTx/>
              <a:buFontTx/>
              <a:buChar char="-"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457200" indent="-457200" algn="just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7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895350"/>
            <a:ext cx="9504362" cy="6484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ClrTx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XIII. Rechtsschutz (prozessual)</a:t>
            </a:r>
          </a:p>
          <a:p>
            <a:pPr hangingPunct="0">
              <a:spcAft>
                <a:spcPts val="1413"/>
              </a:spcAft>
              <a:buClrTx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	</a:t>
            </a:r>
          </a:p>
          <a:p>
            <a:pPr hangingPunct="0">
              <a:spcAft>
                <a:spcPts val="1413"/>
              </a:spcAft>
              <a:buClrTx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Im Hauptsacheverfahren: </a:t>
            </a:r>
          </a:p>
          <a:p>
            <a:pPr marL="717550" lvl="1" indent="-342900" algn="just" hangingPunct="0"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Anfechtungsklage, Klagefrist 1 Woche (§§ 74 Abs. 1 HS 2, § 34a Abs. 2 S. 1 AsylG)</a:t>
            </a:r>
          </a:p>
          <a:p>
            <a:pPr marL="374650" lvl="1" indent="0" algn="just" hangingPunct="0">
              <a:spcAft>
                <a:spcPts val="0"/>
              </a:spcAft>
              <a:buClrTx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       		</a:t>
            </a:r>
            <a:r>
              <a:rPr lang="de-DE" altLang="de-DE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(P) 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zusätzlich Leistungs- oder Verpflichtungsklage auf Fortsetzung des Verfahrens          </a:t>
            </a:r>
          </a:p>
          <a:p>
            <a:pPr marL="374650" lvl="1" indent="0" algn="just" hangingPunct="0">
              <a:spcAft>
                <a:spcPts val="0"/>
              </a:spcAft>
              <a:buClrTx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       		bzw. auf Zuerkennung des Flüchtlingsstatus?</a:t>
            </a:r>
          </a:p>
          <a:p>
            <a:pPr marL="1708150" lvl="2" indent="-342900" algn="just" hangingPunct="0">
              <a:spcAft>
                <a:spcPts val="0"/>
              </a:spcAft>
              <a:buClrTx/>
              <a:buFont typeface="Symbol" panose="05050102010706020507" pitchFamily="18" charset="2"/>
              <a:buChar char="-"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BVerwG, Urt. v. 27.10.2015 – 1 C 32/14 –, juris, Rn. 13 ff.: 	</a:t>
            </a:r>
            <a:r>
              <a:rPr lang="de-DE" altLang="de-DE" sz="1600" b="1" dirty="0">
                <a:solidFill>
                  <a:srgbClr val="000000"/>
                </a:solidFill>
                <a:latin typeface="Arial" panose="020B0604020202020204" pitchFamily="34" charset="0"/>
              </a:rPr>
              <a:t>nein</a:t>
            </a:r>
          </a:p>
          <a:p>
            <a:pPr marL="1708150" lvl="2" indent="-342900" algn="just" hangingPunct="0">
              <a:spcAft>
                <a:spcPts val="0"/>
              </a:spcAft>
              <a:buClrTx/>
              <a:buFont typeface="Symbol" panose="05050102010706020507" pitchFamily="18" charset="2"/>
              <a:buChar char="-"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Grund: Trennung zw. Zuständigkeitsbestimmungs- und Anerkennungsverfahren</a:t>
            </a:r>
          </a:p>
          <a:p>
            <a:pPr hangingPunct="0">
              <a:spcAft>
                <a:spcPts val="0"/>
              </a:spcAft>
              <a:buClrTx/>
              <a:defRPr/>
            </a:pPr>
            <a:endParaRPr lang="de-DE" altLang="de-DE" sz="12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719138" lvl="1" indent="-342900" hangingPunct="0">
              <a:spcAft>
                <a:spcPts val="1400"/>
              </a:spcAft>
              <a:buClr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14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Klagefrist: </a:t>
            </a:r>
          </a:p>
          <a:p>
            <a:pPr marL="1119188" lvl="2" indent="-342900" hangingPunct="0">
              <a:spcAft>
                <a:spcPts val="1400"/>
              </a:spcAft>
              <a:buClrTx/>
              <a:buFont typeface="Symbol" panose="05050102010706020507" pitchFamily="18" charset="2"/>
              <a:buChar char="-"/>
              <a:tabLst>
                <a:tab pos="0" algn="l"/>
                <a:tab pos="447675" algn="l"/>
                <a:tab pos="896938" algn="l"/>
                <a:tab pos="13414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bei Abschiebungsanordnung </a:t>
            </a:r>
            <a:r>
              <a:rPr lang="de-DE" altLang="de-DE" sz="16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eine Woche 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(§ 74 Abs. 1 HS 2, § 34a Abs. 2 S. 1 AsylG)</a:t>
            </a:r>
          </a:p>
          <a:p>
            <a:pPr marL="1119188" lvl="2" indent="-342900" hangingPunct="0">
              <a:spcAft>
                <a:spcPts val="1400"/>
              </a:spcAft>
              <a:buClrTx/>
              <a:buFont typeface="Symbol" panose="05050102010706020507" pitchFamily="18" charset="2"/>
              <a:buChar char="-"/>
              <a:tabLst>
                <a:tab pos="0" algn="l"/>
                <a:tab pos="447675" algn="l"/>
                <a:tab pos="896938" algn="l"/>
                <a:tab pos="13414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bei Abschiebungsandrohung zwei Wochen (§ 74 Abs. 1 HS 1 AsylG)</a:t>
            </a:r>
          </a:p>
          <a:p>
            <a:pPr marL="719138" lvl="1" indent="-342900" hangingPunct="0">
              <a:spcAft>
                <a:spcPts val="1400"/>
              </a:spcAft>
              <a:buClr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14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Begründungsfrist: ein Monat (§ 74 Abs. 2 AsylG)</a:t>
            </a:r>
          </a:p>
          <a:p>
            <a:pPr marL="719138" lvl="1" indent="-342900" hangingPunct="0">
              <a:spcAft>
                <a:spcPts val="1400"/>
              </a:spcAft>
              <a:buClr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14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719138" lvl="1" indent="-342900" hangingPunct="0">
              <a:spcAft>
                <a:spcPts val="1400"/>
              </a:spcAft>
              <a:buClr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14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76238" lvl="1" indent="0" hangingPunct="0"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14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0" lvl="1" indent="0" algn="ctr" hangingPunct="0"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14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[Vgl. zu Einzelheiten die entsprechenden Folien der Veranstaltung zum Rechtsschutz im Asylverfahren]</a:t>
            </a:r>
          </a:p>
          <a:p>
            <a:pPr hangingPunct="0">
              <a:spcAft>
                <a:spcPts val="1413"/>
              </a:spcAft>
              <a:buClrTx/>
              <a:defRPr/>
            </a:pPr>
            <a:endParaRPr lang="de-DE" altLang="de-DE" sz="8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1085850" lvl="1" indent="-342900" hangingPunct="0">
              <a:spcAft>
                <a:spcPts val="1413"/>
              </a:spcAft>
              <a:buClrTx/>
              <a:buFontTx/>
              <a:buChar char="-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171450" indent="-17145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indent="-4572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28650" lvl="1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1085850" lvl="1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Tx/>
              <a:buChar char="-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747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895350"/>
            <a:ext cx="9504362" cy="6484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ClrTx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XIII. Rechtsschutz (prozessual)</a:t>
            </a:r>
          </a:p>
          <a:p>
            <a:pPr marL="342900" indent="-342900" hangingPunct="0">
              <a:spcAft>
                <a:spcPts val="1413"/>
              </a:spcAft>
              <a:buClrTx/>
              <a:buFontTx/>
              <a:buChar char="-"/>
              <a:defRPr/>
            </a:pPr>
            <a:endParaRPr lang="de-DE" altLang="de-DE" sz="9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hangingPunct="0">
              <a:spcAft>
                <a:spcPts val="1413"/>
              </a:spcAft>
              <a:buClrTx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Flankierender Eilrechtsschutzantrag? (§ 80 Abs. 5 S. 1 VwGO)</a:t>
            </a:r>
          </a:p>
          <a:p>
            <a:pPr marL="342900" indent="-342900" hangingPunct="0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gegen die Abschiebungsanordnung (§ 34a Abs. 1 S. 1 AsylG)</a:t>
            </a:r>
          </a:p>
          <a:p>
            <a:pPr marL="719138" lvl="1" indent="-342900" hangingPunct="0">
              <a:spcAft>
                <a:spcPts val="0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unbedingt erwägenswert, da sofortige Abschiebung droht (!)</a:t>
            </a:r>
          </a:p>
          <a:p>
            <a:pPr marL="719138" lvl="1" indent="-342900" hangingPunct="0">
              <a:spcAft>
                <a:spcPts val="0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Klage hat keine aufschiebende Wirkung, </a:t>
            </a: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keine Ausreisefrist erforderlich 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(§ 34a  Abs. 1 S. 3 AsylG)</a:t>
            </a:r>
            <a:endParaRPr lang="de-DE" altLang="de-DE" b="1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719138" lvl="1" indent="-342900" hangingPunct="0">
              <a:spcAft>
                <a:spcPts val="0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Eilantrag verhindert die Überstellung jedenfalls bis zur Entscheidung über den Eilantrag (§ 34a Abs. 2 S. 2 AsylG)</a:t>
            </a:r>
          </a:p>
          <a:p>
            <a:pPr marL="719138" lvl="1" indent="-342900" hangingPunct="0">
              <a:spcAft>
                <a:spcPts val="0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Antragsfrist: eine Woche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(§ 34a Abs. 2 S. 1 AsylG)</a:t>
            </a:r>
          </a:p>
          <a:p>
            <a:pPr marL="719138" lvl="1" indent="-342900" hangingPunct="0">
              <a:spcAft>
                <a:spcPts val="600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Achtung: Eilantrag verzögert Ablauf der Überstellungsfrist (BVerwG, Urt. v. 26. 05.2016 – 1 C 15/15 –, juris, Rn. 11) und kann daher im Einzelfall auch nachteilig sein</a:t>
            </a:r>
          </a:p>
          <a:p>
            <a:pPr marL="719138" lvl="1" indent="-342900" algn="just" hangingPunct="0">
              <a:spcAft>
                <a:spcPts val="600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Prüfungsmaßstab: </a:t>
            </a:r>
          </a:p>
          <a:p>
            <a:pPr marL="1074738" lvl="1" indent="-342900" algn="just" hangingPunct="0"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summarische Prüfung der Sach- und Rechtslage / Interessenabwägung</a:t>
            </a:r>
          </a:p>
          <a:p>
            <a:pPr marL="1074738" lvl="1" indent="-342900" algn="just" hangingPunct="0"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keine Anwendung des „ernstliche Zweifel“-Maßstabs des § 36 Abs. 4 AsylG</a:t>
            </a:r>
          </a:p>
          <a:p>
            <a:pPr marL="342900" indent="-342900" hangingPunct="0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gegen eine statt der Abschiebungsanordnung ergangene Abschiebungsandrohung (§ 34a Abs. 1 S. 4 AsylG):</a:t>
            </a:r>
          </a:p>
          <a:p>
            <a:pPr marL="717550" lvl="1" hangingPunct="0">
              <a:spcAft>
                <a:spcPts val="600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Eilantrag entbehrlich, da Ausreisefrist erst nach Bestandskraft beginnt (§ 38 Abs. 1 AsylG)</a:t>
            </a:r>
          </a:p>
          <a:p>
            <a:pPr marL="717550" lvl="1" hangingPunct="0">
              <a:spcAft>
                <a:spcPts val="600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Achtung: schon die Klage verzögert den Ablauf der Überstellungsfrist (vgl. BVerwG, Urt. v. 26. 05.2016 – 1 C 15/15 –, juris, Rn. 11) und kann daher im Einzelfall auch nachteilig sein</a:t>
            </a:r>
          </a:p>
          <a:p>
            <a:pPr marL="1074738" lvl="1" indent="-342900" hangingPunct="0">
              <a:spcAft>
                <a:spcPts val="600"/>
              </a:spcAft>
              <a:buClrTx/>
              <a:buFontTx/>
              <a:buChar char="-"/>
              <a:defRPr/>
            </a:pPr>
            <a:endParaRPr lang="de-DE" altLang="de-DE" sz="16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1085850" lvl="1" indent="-342900" hangingPunct="0">
              <a:spcAft>
                <a:spcPts val="1413"/>
              </a:spcAft>
              <a:buClrTx/>
              <a:buFontTx/>
              <a:buChar char="-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171450" indent="-17145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indent="-4572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28650" lvl="1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1085850" lvl="1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Tx/>
              <a:buChar char="-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768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85775" y="895350"/>
            <a:ext cx="9235057" cy="6181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ClrTx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XIII. Rechtsschutz (prozessual)</a:t>
            </a:r>
          </a:p>
          <a:p>
            <a:pPr marL="463550" algn="just" hangingPunct="0">
              <a:spcAft>
                <a:spcPts val="0"/>
              </a:spcAft>
              <a:buClrTx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just" hangingPunct="0">
              <a:spcAft>
                <a:spcPts val="0"/>
              </a:spcAft>
              <a:buClrTx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Zusammenfassung – sachdienliche Rechtsschutzanträge: </a:t>
            </a:r>
          </a:p>
          <a:p>
            <a:pPr algn="just" hangingPunct="0">
              <a:spcAft>
                <a:spcPts val="0"/>
              </a:spcAft>
              <a:buClrTx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just" hangingPunct="0">
              <a:spcAft>
                <a:spcPts val="600"/>
              </a:spcAft>
              <a:buClrTx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sz="22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Eilrechtsschutz:		Antragsfrist: eine Woche (§ 34a Abs. 2 S. 1 AsylG)</a:t>
            </a:r>
          </a:p>
          <a:p>
            <a:pPr hangingPunct="0">
              <a:spcAft>
                <a:spcPts val="0"/>
              </a:spcAft>
              <a:buClrTx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Es wird beantragt, die aufschiebende Wirkung der Klage vom 09.04.2017 gegen Ziffer 3 des Bescheids vom 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05.04.2017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anzuordnen. </a:t>
            </a:r>
          </a:p>
          <a:p>
            <a:pPr algn="just" hangingPunct="0">
              <a:spcAft>
                <a:spcPts val="0"/>
              </a:spcAft>
              <a:buClrTx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0" lvl="1" indent="0" algn="just" hangingPunct="0">
              <a:spcAft>
                <a:spcPts val="0"/>
              </a:spcAft>
              <a:buClrTx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Klageverfahren: 		Klagefrist: eine Woche </a:t>
            </a:r>
          </a:p>
          <a:p>
            <a:pPr marL="0" lvl="1" indent="0" algn="just" hangingPunct="0">
              <a:spcAft>
                <a:spcPts val="0"/>
              </a:spcAft>
              <a:buClrTx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						(§§ 74 Abs. 1 HS 2, § 34a Abs. 2 S. 1 AsylG)</a:t>
            </a:r>
          </a:p>
          <a:p>
            <a:pPr algn="just" hangingPunct="0">
              <a:spcAft>
                <a:spcPts val="0"/>
              </a:spcAft>
              <a:buClrTx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just" hangingPunct="0">
              <a:spcAft>
                <a:spcPts val="0"/>
              </a:spcAft>
              <a:buClrTx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Es wird beantragt, die Ziffern 1 - 3 des Bescheides vom 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05.04.2017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aufzuheben.</a:t>
            </a:r>
          </a:p>
          <a:p>
            <a:pPr algn="just" hangingPunct="0">
              <a:spcAft>
                <a:spcPts val="0"/>
              </a:spcAft>
              <a:buClrTx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just" hangingPunct="0">
              <a:spcAft>
                <a:spcPts val="0"/>
              </a:spcAft>
              <a:buClrTx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[</a:t>
            </a: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Hilfsweise wird beantragt, die Beklagte unter Aufhebung von Ziffer 2 des Bescheids zur Feststellung zu verpflichten, dass Abschiebungsverbote gem. § 60 Abs. 5 und 7 AufenthG vorliegen.] </a:t>
            </a:r>
          </a:p>
          <a:p>
            <a:pPr algn="just" hangingPunct="0">
              <a:spcAft>
                <a:spcPts val="0"/>
              </a:spcAft>
              <a:buClrTx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just" hangingPunct="0">
              <a:spcAft>
                <a:spcPts val="0"/>
              </a:spcAft>
              <a:buClrTx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[Wenn ausnahmsweise zweckmäßig:] </a:t>
            </a:r>
          </a:p>
          <a:p>
            <a:pPr algn="just" hangingPunct="0">
              <a:spcAft>
                <a:spcPts val="0"/>
              </a:spcAft>
              <a:buClrTx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Hilfsweise wird beantragt, die Beklagte unter Aufhebung der Ziffer 3 des Bescheides vom </a:t>
            </a: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05.04.2017 </a:t>
            </a: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zu verpflichten, das gesetzliche Einreiseverbot des § 11 Abs. 1 AufenthG auf X Monate zu befristen / unter Beachtung der Rechtsauffassung des Gerichts erneut über die Dauer des gesetzlichen Einreise- und Aufenthaltsverbots zu entscheiden. </a:t>
            </a:r>
          </a:p>
          <a:p>
            <a:pPr algn="just" hangingPunct="0">
              <a:spcAft>
                <a:spcPts val="0"/>
              </a:spcAft>
              <a:buClrTx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de-DE" altLang="de-DE" sz="16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just" hangingPunct="0">
              <a:spcAft>
                <a:spcPts val="0"/>
              </a:spcAft>
              <a:buClrTx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algn="just" hangingPunct="0">
              <a:spcAft>
                <a:spcPts val="0"/>
              </a:spcAft>
              <a:buClrTx/>
              <a:buFontTx/>
              <a:buChar char="-"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457200" indent="-457200" algn="just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6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3" y="895350"/>
            <a:ext cx="9504362" cy="6484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ClrTx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XIII. Rechtsschutz (materiell)</a:t>
            </a:r>
          </a:p>
          <a:p>
            <a:pPr hangingPunct="0">
              <a:spcAft>
                <a:spcPts val="1413"/>
              </a:spcAft>
              <a:buClrTx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gegen die Ablehnung des Asylantrags als unzulässig nach § 29 Abs. 1 Nr. 1 AsylG:</a:t>
            </a:r>
          </a:p>
          <a:p>
            <a:pPr marL="457200" indent="-4572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Verfahrensmängel</a:t>
            </a:r>
          </a:p>
          <a:p>
            <a:pPr marL="733425" lvl="1" hangingPunct="0">
              <a:spcAft>
                <a:spcPts val="1413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z.B. unterbliebene Anhörung nach Art. 5 Dublin III-VO (Drittschutz bzw. Rechtswidrigkeits-</a:t>
            </a:r>
            <a:r>
              <a:rPr lang="de-DE" altLang="de-DE" sz="1600" dirty="0" err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zusammenhang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str.; vgl. BVerfG, Beschl. v. 17.01.2017 – 2 BvR 2013/16 – m.w.N.; vgl. zum Gebot der „zeitnahen“ Anhörung auch 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VGH Bad.-Württ., Beschl. v. 02.05.2017 – A 4 S 1001/17 –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)</a:t>
            </a:r>
          </a:p>
          <a:p>
            <a:pPr marL="457200" indent="-4572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fehlerhafte Anwendung des Zuständigkeitskatalogs</a:t>
            </a:r>
          </a:p>
          <a:p>
            <a:pPr marL="733425" lvl="1" hangingPunct="0">
              <a:spcAft>
                <a:spcPts val="0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EuGH, Urt. v. 07.06.2016 – C-63/15, </a:t>
            </a:r>
            <a:r>
              <a:rPr lang="de-DE" altLang="de-DE" sz="1600" dirty="0" err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Ghezelbash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: drittschützend</a:t>
            </a:r>
          </a:p>
          <a:p>
            <a:pPr marL="733425" lvl="1" hangingPunct="0">
              <a:spcAft>
                <a:spcPts val="800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anders noch EuGH, Urt. v. 10.12.2013 – C-394/12, </a:t>
            </a:r>
            <a:r>
              <a:rPr lang="de-DE" altLang="de-DE" sz="1600" dirty="0" err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Abdullahi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– zur Dublin II-VO</a:t>
            </a:r>
          </a:p>
          <a:p>
            <a:pPr marL="457200" indent="-457200" hangingPunct="0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Fristen (grundsätzlich drittschützend; anders noch die h.R. zu Dublin II)</a:t>
            </a:r>
          </a:p>
          <a:p>
            <a:pPr marL="717550" lvl="1" hangingPunct="0">
              <a:spcAft>
                <a:spcPts val="0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EuGH, Urt. v. 26.7.2017 – C-670/16, </a:t>
            </a:r>
            <a:r>
              <a:rPr lang="de-DE" altLang="de-DE" sz="1600" dirty="0" err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Mengesteab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: </a:t>
            </a:r>
            <a:r>
              <a:rPr lang="de-DE" altLang="de-DE" sz="1600" dirty="0" err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Aufnahmeersuchensfrist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selbst dann drittschützend, wenn der verspätet angefragte Staat aufnahmebereit ist</a:t>
            </a:r>
          </a:p>
          <a:p>
            <a:pPr marL="717550" lvl="1" hangingPunct="0">
              <a:spcAft>
                <a:spcPts val="0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EuGH, Urt. v. 07.06.2016 – C-155/15, Karim: materielle Fristen, z.B. Art. 19 Abs. 2 Dublin III-VO, sind drittschützend</a:t>
            </a:r>
          </a:p>
          <a:p>
            <a:pPr marL="717550" lvl="1" hangingPunct="0">
              <a:spcAft>
                <a:spcPts val="600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EuGH, Urt. v. 25.10.2017 – C-201/16, </a:t>
            </a:r>
            <a:r>
              <a:rPr lang="de-DE" altLang="de-DE" sz="1600" dirty="0" err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Shiri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: Überstellungsfrist selbst dann drittschützend, wenn der Aufnahmestaat die Überstellung nicht ablehnt</a:t>
            </a:r>
          </a:p>
          <a:p>
            <a:pPr marL="457200" indent="-457200" hangingPunct="0">
              <a:spcAft>
                <a:spcPts val="8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systemische Mängel (s.o.)</a:t>
            </a:r>
          </a:p>
          <a:p>
            <a:pPr marL="457200" indent="-4572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Selbsteintrittspflicht aus anderen Gründen (z.B. dauerhafte Duldungsgründe)</a:t>
            </a: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indent="-4572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28650" lvl="1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1085850" lvl="1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Tx/>
              <a:buChar char="-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788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0362" y="895350"/>
            <a:ext cx="9720263" cy="6484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ClrTx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XIII. Rechtsschutz (materiell)</a:t>
            </a:r>
          </a:p>
          <a:p>
            <a:pPr hangingPunct="0">
              <a:spcAft>
                <a:spcPts val="1413"/>
              </a:spcAft>
              <a:buClrTx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hangingPunct="0">
              <a:spcAft>
                <a:spcPts val="1413"/>
              </a:spcAft>
              <a:buClrTx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gegen die Abschiebungsanordnung:</a:t>
            </a: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steht und fällt mit der Unzulässigkeitsentscheidung (BVerwG, Urt. v. 16.11.2015 – 1 C 4/15)</a:t>
            </a: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zusätzlich: Erfordernis der „feststehenden Möglichkeit der Durchführung der Abschiebung“</a:t>
            </a:r>
          </a:p>
          <a:p>
            <a:pPr marL="744538" lvl="1" hangingPunct="0">
              <a:spcAft>
                <a:spcPts val="1413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zielstaatsbezogene Abschiebungsverbote (§ 60 Abs. 5 und 7 AufenthG, § 31 Abs. 3 S. 1 AsylG)</a:t>
            </a:r>
          </a:p>
          <a:p>
            <a:pPr marL="744538" lvl="1" hangingPunct="0">
              <a:spcAft>
                <a:spcPts val="1413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Duldungsgründe (§ 60a </a:t>
            </a:r>
            <a:r>
              <a:rPr lang="de-DE" altLang="de-DE" sz="1600" dirty="0" err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AufenthG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)</a:t>
            </a:r>
          </a:p>
          <a:p>
            <a:pPr marL="1201738" lvl="2" indent="-342900" hangingPunct="0">
              <a:spcAft>
                <a:spcPts val="1413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rechtliche Unmöglichkeit (z.B. Reiseunfähigkeit)</a:t>
            </a:r>
          </a:p>
          <a:p>
            <a:pPr marL="1201738" lvl="2" indent="-342900" hangingPunct="0">
              <a:spcAft>
                <a:spcPts val="1413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tatsächliche Unmöglichkeit (z.B. fehlende Übernahmebereitschaft des Zielstaats)</a:t>
            </a:r>
          </a:p>
          <a:p>
            <a:pPr marL="1085850" lvl="1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Tx/>
              <a:buChar char="-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808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03238" y="895350"/>
            <a:ext cx="9072562" cy="6484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571500" indent="-571500" algn="ctr" hangingPunct="0">
              <a:spcAft>
                <a:spcPts val="1413"/>
              </a:spcAft>
              <a:buClrTx/>
              <a:buFontTx/>
              <a:buAutoNum type="romanUcPeriod"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Recht auf Asyl und Recht auf Zugang zum Asylverfahren</a:t>
            </a:r>
          </a:p>
          <a:p>
            <a:pPr algn="just" hangingPunct="0">
              <a:spcAft>
                <a:spcPts val="1413"/>
              </a:spcAft>
              <a:buClrTx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just" hangingPunct="0">
              <a:spcAft>
                <a:spcPts val="1413"/>
              </a:spcAft>
              <a:buClrTx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Art. 79 Abs. 2 lit. a AEUV: </a:t>
            </a:r>
          </a:p>
          <a:p>
            <a:pPr algn="just" hangingPunct="0">
              <a:spcAft>
                <a:spcPts val="1413"/>
              </a:spcAft>
              <a:buClrTx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Unionsrechtliche Normsetzungsbefugnis für die „Einreise- und Aufenthaltsvoraussetzungen […] für einen langfristigen Aufenthalt“</a:t>
            </a:r>
          </a:p>
          <a:p>
            <a:pPr marL="457200" indent="-457200" algn="just" hangingPunct="0">
              <a:spcAft>
                <a:spcPts val="600"/>
              </a:spcAft>
              <a:buClrTx/>
              <a:buFontTx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z.B. RL 2003/86/EG (Familienzusammenführungsrichtlinie) </a:t>
            </a:r>
          </a:p>
          <a:p>
            <a:pPr marL="457200" indent="-457200" algn="just" hangingPunct="0">
              <a:spcAft>
                <a:spcPts val="600"/>
              </a:spcAft>
              <a:buClrTx/>
              <a:buFontTx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aber: im Bereich des </a:t>
            </a: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Aufenthalts zu humanitären Zwecken 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hat die Union bislang </a:t>
            </a: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keinen Gebrauch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von dieser Kompetenz </a:t>
            </a: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gemacht</a:t>
            </a:r>
          </a:p>
          <a:p>
            <a:pPr marL="457200" indent="-457200" algn="just" hangingPunct="0">
              <a:spcAft>
                <a:spcPts val="600"/>
              </a:spcAft>
              <a:buClrTx/>
              <a:buFontTx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VO 810/2009 (Visakodex) betrifft </a:t>
            </a: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nur Visa für Kurzaufenthalte 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von bis zu 90 Tagen (Art. 62 Nr. 2 lit. b) EGV i.V.m. Art. 2 Nr. 2 Visakodex)</a:t>
            </a:r>
          </a:p>
          <a:p>
            <a:pPr marL="457200" indent="-457200" algn="just" hangingPunct="0">
              <a:spcAft>
                <a:spcPts val="600"/>
              </a:spcAft>
              <a:buClrTx/>
              <a:buFontTx/>
              <a:buChar char="-"/>
              <a:defRPr/>
            </a:pPr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just" hangingPunct="0">
              <a:spcAft>
                <a:spcPts val="600"/>
              </a:spcAft>
              <a:buClrTx/>
              <a:defRPr/>
            </a:pP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Folge: </a:t>
            </a:r>
          </a:p>
          <a:p>
            <a:pPr marL="452438" indent="-452438" algn="just" hangingPunct="0">
              <a:spcAft>
                <a:spcPts val="600"/>
              </a:spcAft>
              <a:buClrTx/>
              <a:buFontTx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kein unionsrechtlicher Anspruch auf Einreise zu humanitären Zwecken, daher auch Anwendungsbereich der Unionsgrundrechte nicht eröffnet (Art. 51 GRC)</a:t>
            </a:r>
          </a:p>
          <a:p>
            <a:pPr marL="457200" indent="-457200" algn="just" hangingPunct="0">
              <a:spcAft>
                <a:spcPts val="600"/>
              </a:spcAft>
              <a:buClrTx/>
              <a:buFontTx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d.h.: Erteilung von Visa für die Durchführung eines Asylverfahrens ist Sache des nationalen Rechts (EuGH, Urt. v. 07.03.2017 – C-638/16 PPU –) </a:t>
            </a:r>
          </a:p>
          <a:p>
            <a:pPr marL="571500" indent="-571500" algn="ctr" hangingPunct="0">
              <a:spcAft>
                <a:spcPts val="1413"/>
              </a:spcAft>
              <a:buClrTx/>
              <a:buFontTx/>
              <a:buAutoNum type="romanUcPeriod"/>
              <a:defRPr/>
            </a:pPr>
            <a:endParaRPr lang="de-DE" altLang="de-DE" sz="32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03238" y="895350"/>
            <a:ext cx="9072562" cy="6484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571500" indent="-571500" algn="ctr" hangingPunct="0">
              <a:spcAft>
                <a:spcPts val="1413"/>
              </a:spcAft>
              <a:buClrTx/>
              <a:buFontTx/>
              <a:buAutoNum type="romanUcPeriod"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Recht auf Asyl und Recht auf Zugang zum Asylverfahren</a:t>
            </a:r>
          </a:p>
          <a:p>
            <a:pPr marL="571500" indent="-571500" algn="ctr" hangingPunct="0">
              <a:spcAft>
                <a:spcPts val="1413"/>
              </a:spcAft>
              <a:buClrTx/>
              <a:buFontTx/>
              <a:buAutoNum type="romanUcPeriod"/>
              <a:defRPr/>
            </a:pPr>
            <a:endParaRPr lang="de-DE" altLang="de-DE" sz="700" b="1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457200" indent="-4572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§§ 22, 23 AufenthG: Aufnahme u.a. aus humanitären Gründen </a:t>
            </a:r>
          </a:p>
          <a:p>
            <a:pPr marL="801688" lvl="1" indent="-342900" hangingPunct="0">
              <a:spcAft>
                <a:spcPts val="0"/>
              </a:spcAft>
              <a:buClrTx/>
              <a:buFontTx/>
              <a:buChar char="-"/>
              <a:tabLst>
                <a:tab pos="0" algn="l"/>
                <a:tab pos="447675" algn="l"/>
                <a:tab pos="8032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setzt (teilweise) Anordnung durch oberste Landes- / Bundesbehörde voraus</a:t>
            </a:r>
          </a:p>
          <a:p>
            <a:pPr marL="801688" lvl="1" indent="-342900" hangingPunct="0">
              <a:spcAft>
                <a:spcPts val="0"/>
              </a:spcAft>
              <a:buClrTx/>
              <a:buFontTx/>
              <a:buChar char="-"/>
              <a:tabLst>
                <a:tab pos="0" algn="l"/>
                <a:tab pos="447675" algn="l"/>
                <a:tab pos="8032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keine allgemeine Auffangnorm für humanitäre Notlagen</a:t>
            </a:r>
          </a:p>
          <a:p>
            <a:pPr marL="801688" lvl="1" indent="-342900" hangingPunct="0">
              <a:spcAft>
                <a:spcPts val="600"/>
              </a:spcAft>
              <a:buClrTx/>
              <a:buFontTx/>
              <a:buChar char="-"/>
              <a:tabLst>
                <a:tab pos="0" algn="l"/>
                <a:tab pos="447675" algn="l"/>
                <a:tab pos="8032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ermöglicht Einreise / Visaerteilung in Sonderfällen unabhängig v. Asyl</a:t>
            </a:r>
          </a:p>
          <a:p>
            <a:pPr marL="801688" lvl="1" indent="-342900" hangingPunct="0">
              <a:spcAft>
                <a:spcPts val="600"/>
              </a:spcAft>
              <a:buClrTx/>
              <a:buFontTx/>
              <a:buChar char="-"/>
              <a:tabLst>
                <a:tab pos="0" algn="l"/>
                <a:tab pos="447675" algn="l"/>
                <a:tab pos="8032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Asylantragstellung nach Einreise bleibt möglich, ist aber nicht Ziel der Regelung</a:t>
            </a:r>
          </a:p>
          <a:p>
            <a:pPr marL="1085850" lvl="1" indent="-342900" hangingPunct="0">
              <a:spcAft>
                <a:spcPts val="600"/>
              </a:spcAft>
              <a:buClrTx/>
              <a:buFontTx/>
              <a:buChar char="-"/>
              <a:defRPr/>
            </a:pPr>
            <a:endParaRPr lang="de-DE" altLang="de-DE" sz="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457200" indent="-4572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§ 24 AufenthG: Aufenthalt zum vorübergehenden Schutz</a:t>
            </a:r>
          </a:p>
          <a:p>
            <a:pPr marL="801688" lvl="1" indent="-342900" hangingPunct="0">
              <a:spcAft>
                <a:spcPts val="0"/>
              </a:spcAft>
              <a:buClrTx/>
              <a:buFontTx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setzt Schutzgewährung durch EU voraus </a:t>
            </a:r>
          </a:p>
          <a:p>
            <a:pPr marL="801688" lvl="1" indent="-342900" hangingPunct="0">
              <a:spcAft>
                <a:spcPts val="600"/>
              </a:spcAft>
              <a:buClrTx/>
              <a:buFontTx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ermöglicht Einreise / Visaerteilung in Sonderfällen unabhängig v. Asyl</a:t>
            </a:r>
          </a:p>
          <a:p>
            <a:pPr marL="1085850" lvl="1" indent="-342900" hangingPunct="0">
              <a:spcAft>
                <a:spcPts val="600"/>
              </a:spcAft>
              <a:buClrTx/>
              <a:buFontTx/>
              <a:buChar char="-"/>
              <a:defRPr/>
            </a:pPr>
            <a:endParaRPr lang="de-DE" altLang="de-DE" sz="7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457200" indent="-4572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§ 25 Abs. 1, 2 AufenthG: Aufenthaltserlaubnis f.  </a:t>
            </a: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anerkannte</a:t>
            </a: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Asylberechtigte / Flüchtlinge / subsidiär Schutzberechtigte</a:t>
            </a:r>
          </a:p>
          <a:p>
            <a:pPr marL="801688" lvl="1" indent="-342900" hangingPunct="0">
              <a:spcAft>
                <a:spcPts val="0"/>
              </a:spcAft>
              <a:buClrTx/>
              <a:buFontTx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setzt bestehenden Schutzstatus voraus</a:t>
            </a:r>
          </a:p>
          <a:p>
            <a:pPr marL="801688" lvl="1" indent="-342900" hangingPunct="0">
              <a:spcAft>
                <a:spcPts val="0"/>
              </a:spcAft>
              <a:buClrTx/>
              <a:buFontTx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ermöglicht keine Einreise / Visaerteilung zum Zweck der Antragstellung </a:t>
            </a:r>
          </a:p>
          <a:p>
            <a:pPr marL="457200" indent="-4572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03238" y="895350"/>
            <a:ext cx="9289602" cy="6484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717550" indent="-571500" hangingPunct="0">
              <a:spcAft>
                <a:spcPts val="1413"/>
              </a:spcAft>
              <a:buClrTx/>
              <a:buFontTx/>
              <a:buAutoNum type="romanUcPeriod"/>
              <a:tabLst>
                <a:tab pos="0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Recht auf Asyl und Recht auf Zugang zum Asylverfahren</a:t>
            </a:r>
          </a:p>
          <a:p>
            <a:pPr hangingPunct="0">
              <a:spcAft>
                <a:spcPts val="1413"/>
              </a:spcAft>
              <a:buClrTx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hangingPunct="0">
              <a:spcAft>
                <a:spcPts val="1413"/>
              </a:spcAft>
              <a:buClrTx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Fazit: </a:t>
            </a: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Unionsrecht, Völkerrecht und nationales Recht begründen jeweils kein Recht auf Einreise zum Zweck der Asylantragstellung</a:t>
            </a: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nach tatsächlich erfolgter Einreise / Antragstellung an der Grenze ist der Einreisestaat dennoch (grundsätzlich) zur Prüfung des Asylbegehrens verpflichtet</a:t>
            </a: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(unbefriedigende) Folge: </a:t>
            </a:r>
          </a:p>
          <a:p>
            <a:pPr marL="717550" lvl="1" indent="-342900" hangingPunct="0">
              <a:spcAft>
                <a:spcPts val="0"/>
              </a:spcAft>
              <a:buClrTx/>
              <a:buFont typeface="Symbol" panose="05050102010706020507" pitchFamily="18" charset="2"/>
              <a:buChar char="-"/>
              <a:tabLst>
                <a:tab pos="0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keine gesicherte Zugangsmöglichkeit des Asylbegehrenden</a:t>
            </a:r>
          </a:p>
          <a:p>
            <a:pPr marL="717550" lvl="1" indent="-342900" hangingPunct="0">
              <a:spcAft>
                <a:spcPts val="0"/>
              </a:spcAft>
              <a:buClrTx/>
              <a:buFont typeface="Symbol" panose="05050102010706020507" pitchFamily="18" charset="2"/>
              <a:buChar char="-"/>
              <a:tabLst>
                <a:tab pos="0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Asylbegehrende müssen/können Asylprüfung ggf. durch illegale Einreise in Staat ihrer Wahl / Antragstellung an der Grenze erzwingen</a:t>
            </a:r>
          </a:p>
          <a:p>
            <a:pPr marL="717550" lvl="1" indent="-342900" hangingPunct="0">
              <a:spcAft>
                <a:spcPts val="0"/>
              </a:spcAft>
              <a:buClrTx/>
              <a:buFont typeface="Symbol" panose="05050102010706020507" pitchFamily="18" charset="2"/>
              <a:buChar char="-"/>
              <a:tabLst>
                <a:tab pos="0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Zuständigkeit ggf. abhängig von  Zufälligkeiten</a:t>
            </a:r>
          </a:p>
          <a:p>
            <a:pPr marL="717550" lvl="1" indent="-342900" hangingPunct="0">
              <a:spcAft>
                <a:spcPts val="1200"/>
              </a:spcAft>
              <a:buClrTx/>
              <a:buFont typeface="Symbol" panose="05050102010706020507" pitchFamily="18" charset="2"/>
              <a:buChar char="-"/>
              <a:tabLst>
                <a:tab pos="0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Gefahr des „Asyltourismus“ / „</a:t>
            </a:r>
            <a:r>
              <a:rPr lang="de-DE" altLang="de-DE" dirty="0" err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forum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</a:t>
            </a:r>
            <a:r>
              <a:rPr lang="de-DE" altLang="de-DE" dirty="0" err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shopping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“</a:t>
            </a: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Lösungsansatz (teilweise): Dublin-Regime</a:t>
            </a: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03238" y="895350"/>
            <a:ext cx="9072562" cy="6484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ClrTx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II. Dublin-Rechtsregime / Verordnung(en)</a:t>
            </a:r>
          </a:p>
          <a:p>
            <a:pPr hangingPunct="0">
              <a:spcAft>
                <a:spcPts val="1413"/>
              </a:spcAft>
              <a:buClrTx/>
              <a:defRPr/>
            </a:pP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Dublin I-Abkommen 1990 (DÜ)</a:t>
            </a:r>
          </a:p>
          <a:p>
            <a:pPr marL="1085850" lvl="1" indent="-342900" hangingPunct="0">
              <a:spcAft>
                <a:spcPts val="1413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völkerrechtlicher Vertrag, in Kraft seit 1997</a:t>
            </a:r>
          </a:p>
          <a:p>
            <a:pPr marL="1085850" lvl="1" indent="-342900" hangingPunct="0">
              <a:spcAft>
                <a:spcPts val="1413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ab 2003 ersetzt durch VO (EG) Nr. 343/2003 (Dublin-II-Verordnung)</a:t>
            </a: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VO (EG) Nr. 343/2003 (Dublin-II-Verordnung)</a:t>
            </a:r>
          </a:p>
          <a:p>
            <a:pPr marL="1085850" lvl="1" indent="-342900" hangingPunct="0">
              <a:spcAft>
                <a:spcPts val="1413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EG-Verordnung, in Kraft seit 2003</a:t>
            </a:r>
          </a:p>
          <a:p>
            <a:pPr marL="1085850" lvl="1" indent="-342900" hangingPunct="0">
              <a:spcAft>
                <a:spcPts val="1413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ab 2013 ersetzt durch VO (EU) Nr. 604/2013 (Dublin-III-Verordnung)</a:t>
            </a: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VO (EU) Nr. 604/2013 (Dublin-III-Verordnung)</a:t>
            </a:r>
          </a:p>
          <a:p>
            <a:pPr marL="1085850" lvl="1" indent="-342900" hangingPunct="0">
              <a:spcAft>
                <a:spcPts val="1413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EU-Verordnung, in Kraft seit 19.07.2013</a:t>
            </a:r>
          </a:p>
          <a:p>
            <a:pPr marL="1085850" lvl="1" indent="-342900" hangingPunct="0">
              <a:spcAft>
                <a:spcPts val="1413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Dublin IV-Verordnung seit 2016 in Planung; aktueller Stand unklar</a:t>
            </a:r>
          </a:p>
          <a:p>
            <a:pPr marL="1485900" lvl="2" indent="-342900" hangingPunct="0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Reaktion auf „Asylkrise“ 2016</a:t>
            </a:r>
          </a:p>
          <a:p>
            <a:pPr marL="1485900" lvl="2" indent="-342900" hangingPunct="0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Anliegen v.a.: Schaffung eines „Verteilungsschlüssels“ auf die Mitgliedstaaten bei Überlastung nationaler Asylsysteme</a:t>
            </a:r>
          </a:p>
          <a:p>
            <a:pPr marL="1085850" lvl="1" indent="-342900" hangingPunct="0">
              <a:spcAft>
                <a:spcPts val="1413"/>
              </a:spcAft>
              <a:buClrTx/>
              <a:buFontTx/>
              <a:buChar char="-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Tx/>
              <a:buChar char="-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03238" y="895350"/>
            <a:ext cx="9072562" cy="6484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ClrTx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III. Ziele der Dublin-III-Verordnung</a:t>
            </a: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9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algn="just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2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Zuweisung der Zuständigkeit an die Mitgliedstaaten</a:t>
            </a:r>
            <a:r>
              <a:rPr lang="de-DE" altLang="de-DE" sz="2200" dirty="0">
                <a:solidFill>
                  <a:srgbClr val="000000"/>
                </a:solidFill>
                <a:latin typeface="Arial" panose="020B0604020202020204" pitchFamily="34" charset="0"/>
              </a:rPr>
              <a:t> (v.a.) nach dem Verantwortungsprinzip </a:t>
            </a:r>
          </a:p>
          <a:p>
            <a:pPr marL="342900" indent="-342900" algn="just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2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„Prinzip des gegenseitigen Vertrauens“ in die Beachtung der Grundrechte und des Refoulement-Verbots durch die jeweiligen Mitgliedstaaten</a:t>
            </a:r>
          </a:p>
          <a:p>
            <a:pPr marL="342900" indent="-342900" algn="just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2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Ermöglichung der Überstellung (= Abschiebung) in den zuständigen Staat ohne eigene Asylprüfung (und ohne Gefahr des „Refoulement“, d.h. der Kettenabschiebung in Verfolgerstaaten ohne Sachprüfung)</a:t>
            </a:r>
          </a:p>
          <a:p>
            <a:pPr marL="342900" indent="-342900" algn="just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2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Schaffung eines Systems für die effektive Klärung der Zuständigkeit (Vermeidung des „</a:t>
            </a:r>
            <a:r>
              <a:rPr lang="de-DE" altLang="de-DE" sz="2200" dirty="0" err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refugee</a:t>
            </a:r>
            <a:r>
              <a:rPr lang="de-DE" altLang="de-DE" sz="22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in </a:t>
            </a:r>
            <a:r>
              <a:rPr lang="de-DE" altLang="de-DE" sz="2200" dirty="0" err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orbit</a:t>
            </a:r>
            <a:r>
              <a:rPr lang="de-DE" altLang="de-DE" sz="22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“)</a:t>
            </a:r>
          </a:p>
          <a:p>
            <a:pPr marL="342900" indent="-342900" algn="just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2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aber: </a:t>
            </a:r>
          </a:p>
          <a:p>
            <a:pPr marL="628650" lvl="1" indent="-342900" algn="just" hangingPunct="0">
              <a:spcAft>
                <a:spcPts val="1413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regelt nur Zuständigkeitsverteilung, aber kein Recht auf Zugang zum Dublin-Gebiet</a:t>
            </a:r>
          </a:p>
          <a:p>
            <a:pPr marL="628650" lvl="1" indent="-342900" algn="just" hangingPunct="0">
              <a:spcAft>
                <a:spcPts val="1413"/>
              </a:spcAft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Verantwortungsprinzip enthält keinen „Solidaritätsmechanismus“ zur gleichmäßigen Verteilung der Flüchtlinge</a:t>
            </a:r>
          </a:p>
          <a:p>
            <a:pPr marL="1085850" lvl="1" indent="-342900" algn="just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2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Tx/>
              <a:buChar char="-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03238" y="895350"/>
            <a:ext cx="9072562" cy="6484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spcAft>
                <a:spcPts val="1413"/>
              </a:spcAft>
              <a:buClrTx/>
              <a:defRPr/>
            </a:pPr>
            <a:r>
              <a:rPr lang="de-DE" alt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IV. Zuweisung der Zuständigkeit an die Mitgliedstaaten nach der Dublin III-VO</a:t>
            </a:r>
          </a:p>
          <a:p>
            <a:pPr algn="ctr" hangingPunct="0">
              <a:spcAft>
                <a:spcPts val="1413"/>
              </a:spcAft>
              <a:buClrTx/>
              <a:defRPr/>
            </a:pPr>
            <a:endParaRPr lang="de-DE" altLang="de-DE" sz="11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hangingPunct="0">
              <a:spcAft>
                <a:spcPts val="800"/>
              </a:spcAft>
              <a:buClrTx/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System der Dublin III-VO: </a:t>
            </a:r>
          </a:p>
          <a:p>
            <a:pPr hangingPunct="0">
              <a:spcAft>
                <a:spcPts val="800"/>
              </a:spcAft>
              <a:buClrTx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 hangingPunct="0">
              <a:spcAft>
                <a:spcPts val="8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Anspruch auf internationalen Schutz wird nur in einem einzelnen Mitgliedsstaat geprüft (kein „Asyltourismus“; Art. 3 Abs. 1 S. 2 Dublin III-VO)</a:t>
            </a:r>
          </a:p>
          <a:p>
            <a:pPr marL="342900" indent="-342900" algn="just" hangingPunct="0">
              <a:spcAft>
                <a:spcPts val="800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 hangingPunct="0">
              <a:spcAft>
                <a:spcPts val="8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bei (erstmaliger) Stellung eines Antrags auf internationalen Schutz: Einleitung des </a:t>
            </a:r>
            <a:r>
              <a:rPr lang="de-DE" altLang="de-DE" sz="2000" b="1" dirty="0">
                <a:solidFill>
                  <a:srgbClr val="000000"/>
                </a:solidFill>
                <a:latin typeface="Arial" panose="020B0604020202020204" pitchFamily="34" charset="0"/>
              </a:rPr>
              <a:t>Zuständigkeitsbestimmungsverfahrens</a:t>
            </a: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 (Art. 20 Abs. 1 Dublin III-VO)</a:t>
            </a:r>
          </a:p>
          <a:p>
            <a:pPr marL="630238" indent="-263525" algn="just" hangingPunct="0">
              <a:spcAft>
                <a:spcPts val="800"/>
              </a:spcAft>
              <a:buClrTx/>
              <a:buFontTx/>
              <a:buChar char="-"/>
              <a:tabLst>
                <a:tab pos="0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z.B. Antragstellung unmittelbar nach Einreise </a:t>
            </a:r>
          </a:p>
          <a:p>
            <a:pPr marL="630238" indent="-263525" algn="just" hangingPunct="0">
              <a:spcAft>
                <a:spcPts val="800"/>
              </a:spcAft>
              <a:buClrTx/>
              <a:buFontTx/>
              <a:buChar char="-"/>
              <a:tabLst>
                <a:tab pos="0" algn="l"/>
                <a:tab pos="4476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z.B. Antragstellung bei Aufgriff durch die Polizei nach längerem illegalen Aufenthalt</a:t>
            </a:r>
          </a:p>
          <a:p>
            <a:pPr marL="342900" indent="-342900" algn="just" hangingPunct="0">
              <a:spcAft>
                <a:spcPts val="800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 hangingPunct="0">
              <a:spcAft>
                <a:spcPts val="8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im Anschluss: ggf. </a:t>
            </a:r>
            <a:r>
              <a:rPr lang="de-DE" altLang="de-DE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Aufnahme- / Wiederaufnahmeverfahren </a:t>
            </a: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(Art. 21 ff. Dublin III-VO)</a:t>
            </a:r>
          </a:p>
          <a:p>
            <a:pPr marL="342900" indent="-342900" algn="just" hangingPunct="0">
              <a:spcAft>
                <a:spcPts val="800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 hangingPunct="0">
              <a:spcAft>
                <a:spcPts val="8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im Anschluss: ggf. </a:t>
            </a:r>
            <a:r>
              <a:rPr lang="de-DE" altLang="de-DE" sz="2000" b="1" dirty="0">
                <a:solidFill>
                  <a:srgbClr val="000000"/>
                </a:solidFill>
                <a:latin typeface="Arial" panose="020B0604020202020204" pitchFamily="34" charset="0"/>
              </a:rPr>
              <a:t>Überstellungsverfahren</a:t>
            </a: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</a:rPr>
              <a:t> (Art. 29 Dublin III-VO)</a:t>
            </a:r>
          </a:p>
          <a:p>
            <a:pPr marL="342900" indent="-342900" algn="just" hangingPunct="0">
              <a:spcAft>
                <a:spcPts val="800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Tx/>
              <a:buChar char="-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hangingPunct="0">
              <a:spcAft>
                <a:spcPts val="1413"/>
              </a:spcAft>
              <a:buClrTx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52463"/>
            <a:ext cx="6053137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742950"/>
            <a:ext cx="43592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0">
              <a:buSzPct val="100000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RaVG Dr. Philipp Wittmann (VG Karlsruhe / Wissenschaftlicher Mitarbeiter am BVerfG) – Dublin III-System</a:t>
            </a:r>
            <a:b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Tahoma"/>
      </a:majorFont>
      <a:minorFont>
        <a:latin typeface="Arial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4659</Words>
  <Application>Microsoft Office PowerPoint</Application>
  <PresentationFormat>Benutzerdefiniert</PresentationFormat>
  <Paragraphs>705</Paragraphs>
  <Slides>38</Slides>
  <Notes>38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8" baseType="lpstr">
      <vt:lpstr>Microsoft YaHei</vt:lpstr>
      <vt:lpstr>Arial</vt:lpstr>
      <vt:lpstr>Arial Unicode MS</vt:lpstr>
      <vt:lpstr>Calibri</vt:lpstr>
      <vt:lpstr>Courier New</vt:lpstr>
      <vt:lpstr>Symbol</vt:lpstr>
      <vt:lpstr>Tahoma</vt:lpstr>
      <vt:lpstr>Times New Roman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Philipp Wittmann (VG Karlsruhe) – Verfassung als Rahmenordnung für technische Innovationen</dc:title>
  <dc:subject/>
  <dc:creator>Dr. Philipp Wittmann</dc:creator>
  <cp:keywords/>
  <dc:description/>
  <cp:lastModifiedBy>Philipp</cp:lastModifiedBy>
  <cp:revision>301</cp:revision>
  <cp:lastPrinted>2017-11-28T11:17:09Z</cp:lastPrinted>
  <dcterms:created xsi:type="dcterms:W3CDTF">2009-04-16T11:32:32Z</dcterms:created>
  <dcterms:modified xsi:type="dcterms:W3CDTF">2018-05-29T21:42:56Z</dcterms:modified>
</cp:coreProperties>
</file>