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84" r:id="rId3"/>
    <p:sldId id="279" r:id="rId4"/>
    <p:sldId id="294" r:id="rId5"/>
    <p:sldId id="295" r:id="rId6"/>
    <p:sldId id="260" r:id="rId7"/>
    <p:sldId id="276" r:id="rId8"/>
    <p:sldId id="263" r:id="rId9"/>
    <p:sldId id="299" r:id="rId10"/>
    <p:sldId id="277" r:id="rId11"/>
    <p:sldId id="291" r:id="rId12"/>
    <p:sldId id="288" r:id="rId13"/>
    <p:sldId id="274" r:id="rId14"/>
    <p:sldId id="275" r:id="rId15"/>
    <p:sldId id="282" r:id="rId16"/>
    <p:sldId id="290" r:id="rId17"/>
    <p:sldId id="270" r:id="rId18"/>
    <p:sldId id="272" r:id="rId19"/>
    <p:sldId id="289" r:id="rId20"/>
    <p:sldId id="293" r:id="rId21"/>
    <p:sldId id="296" r:id="rId22"/>
    <p:sldId id="273" r:id="rId23"/>
    <p:sldId id="261" r:id="rId24"/>
    <p:sldId id="297" r:id="rId25"/>
    <p:sldId id="280" r:id="rId26"/>
    <p:sldId id="292" r:id="rId27"/>
    <p:sldId id="298" r:id="rId28"/>
  </p:sldIdLst>
  <p:sldSz cx="10080625" cy="7559675"/>
  <p:notesSz cx="9926638" cy="6797675"/>
  <p:defaultTextStyle>
    <a:defPPr>
      <a:defRPr lang="en-GB"/>
    </a:defPPr>
    <a:lvl1pPr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831" userDrawn="1">
          <p15:clr>
            <a:srgbClr val="A4A3A4"/>
          </p15:clr>
        </p15:guide>
        <p15:guide id="2" pos="28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95" autoAdjust="0"/>
  </p:normalViewPr>
  <p:slideViewPr>
    <p:cSldViewPr showGuides="1">
      <p:cViewPr>
        <p:scale>
          <a:sx n="100" d="100"/>
          <a:sy n="100" d="100"/>
        </p:scale>
        <p:origin x="-582" y="171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1831"/>
        <p:guide pos="28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a:t>Mass influx – yearly number of asylum claims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e-DE"/>
        </a:p>
      </c:txPr>
    </c:title>
    <c:autoTitleDeleted val="0"/>
    <c:plotArea>
      <c:layout>
        <c:manualLayout>
          <c:layoutTarget val="inner"/>
          <c:xMode val="edge"/>
          <c:yMode val="edge"/>
          <c:x val="5.2802157784937478E-2"/>
          <c:y val="8.3107937841243179E-2"/>
          <c:w val="0.90065270525497165"/>
          <c:h val="0.8797759162926978"/>
        </c:manualLayout>
      </c:layout>
      <c:barChart>
        <c:barDir val="bar"/>
        <c:grouping val="clustered"/>
        <c:varyColors val="0"/>
        <c:ser>
          <c:idx val="0"/>
          <c:order val="0"/>
          <c:tx>
            <c:strRef>
              <c:f>Tabelle1!$B$1</c:f>
              <c:strCache>
                <c:ptCount val="1"/>
                <c:pt idx="0">
                  <c:v>Datenreihe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Tabelle1!$A$2:$A$11</c:f>
              <c:numCache>
                <c:formatCode>General</c:formatCode>
                <c:ptCount val="10"/>
                <c:pt idx="0">
                  <c:v>1983</c:v>
                </c:pt>
                <c:pt idx="1">
                  <c:v>1984</c:v>
                </c:pt>
                <c:pt idx="2">
                  <c:v>1985</c:v>
                </c:pt>
                <c:pt idx="3">
                  <c:v>1986</c:v>
                </c:pt>
                <c:pt idx="4">
                  <c:v>1987</c:v>
                </c:pt>
                <c:pt idx="5">
                  <c:v>1988</c:v>
                </c:pt>
                <c:pt idx="6">
                  <c:v>1989</c:v>
                </c:pt>
                <c:pt idx="7">
                  <c:v>1990</c:v>
                </c:pt>
                <c:pt idx="8">
                  <c:v>1991</c:v>
                </c:pt>
                <c:pt idx="9">
                  <c:v>1992</c:v>
                </c:pt>
              </c:numCache>
            </c:numRef>
          </c:cat>
          <c:val>
            <c:numRef>
              <c:f>Tabelle1!$B$2:$B$11</c:f>
              <c:numCache>
                <c:formatCode>#,##0</c:formatCode>
                <c:ptCount val="10"/>
                <c:pt idx="0">
                  <c:v>19737</c:v>
                </c:pt>
                <c:pt idx="1">
                  <c:v>35278</c:v>
                </c:pt>
                <c:pt idx="2">
                  <c:v>73832</c:v>
                </c:pt>
                <c:pt idx="3">
                  <c:v>99650</c:v>
                </c:pt>
                <c:pt idx="4">
                  <c:v>57379</c:v>
                </c:pt>
                <c:pt idx="5">
                  <c:v>103076</c:v>
                </c:pt>
                <c:pt idx="6">
                  <c:v>121315</c:v>
                </c:pt>
                <c:pt idx="7">
                  <c:v>193063</c:v>
                </c:pt>
                <c:pt idx="8">
                  <c:v>256112</c:v>
                </c:pt>
                <c:pt idx="9">
                  <c:v>438191</c:v>
                </c:pt>
              </c:numCache>
            </c:numRef>
          </c:val>
          <c:extLst>
            <c:ext xmlns:c16="http://schemas.microsoft.com/office/drawing/2014/chart" uri="{C3380CC4-5D6E-409C-BE32-E72D297353CC}">
              <c16:uniqueId val="{00000000-9BD8-4673-A113-BEF8072D8510}"/>
            </c:ext>
          </c:extLst>
        </c:ser>
        <c:ser>
          <c:idx val="1"/>
          <c:order val="1"/>
          <c:tx>
            <c:strRef>
              <c:f>Tabelle1!$C$1</c:f>
              <c:strCache>
                <c:ptCount val="1"/>
                <c:pt idx="0">
                  <c:v>Spalte1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Tabelle1!$A$2:$A$11</c:f>
              <c:numCache>
                <c:formatCode>General</c:formatCode>
                <c:ptCount val="10"/>
                <c:pt idx="0">
                  <c:v>1983</c:v>
                </c:pt>
                <c:pt idx="1">
                  <c:v>1984</c:v>
                </c:pt>
                <c:pt idx="2">
                  <c:v>1985</c:v>
                </c:pt>
                <c:pt idx="3">
                  <c:v>1986</c:v>
                </c:pt>
                <c:pt idx="4">
                  <c:v>1987</c:v>
                </c:pt>
                <c:pt idx="5">
                  <c:v>1988</c:v>
                </c:pt>
                <c:pt idx="6">
                  <c:v>1989</c:v>
                </c:pt>
                <c:pt idx="7">
                  <c:v>1990</c:v>
                </c:pt>
                <c:pt idx="8">
                  <c:v>1991</c:v>
                </c:pt>
                <c:pt idx="9">
                  <c:v>1992</c:v>
                </c:pt>
              </c:numCache>
            </c:numRef>
          </c:cat>
          <c:val>
            <c:numRef>
              <c:f>Tabelle1!$C$2:$C$11</c:f>
              <c:numCache>
                <c:formatCode>General</c:formatCode>
                <c:ptCount val="10"/>
              </c:numCache>
            </c:numRef>
          </c:val>
          <c:extLst>
            <c:ext xmlns:c16="http://schemas.microsoft.com/office/drawing/2014/chart" uri="{C3380CC4-5D6E-409C-BE32-E72D297353CC}">
              <c16:uniqueId val="{00000001-9BD8-4673-A113-BEF8072D8510}"/>
            </c:ext>
          </c:extLst>
        </c:ser>
        <c:ser>
          <c:idx val="2"/>
          <c:order val="2"/>
          <c:tx>
            <c:strRef>
              <c:f>Tabelle1!$D$1</c:f>
              <c:strCache>
                <c:ptCount val="1"/>
                <c:pt idx="0">
                  <c:v>Spalte2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Tabelle1!$A$2:$A$11</c:f>
              <c:numCache>
                <c:formatCode>General</c:formatCode>
                <c:ptCount val="10"/>
                <c:pt idx="0">
                  <c:v>1983</c:v>
                </c:pt>
                <c:pt idx="1">
                  <c:v>1984</c:v>
                </c:pt>
                <c:pt idx="2">
                  <c:v>1985</c:v>
                </c:pt>
                <c:pt idx="3">
                  <c:v>1986</c:v>
                </c:pt>
                <c:pt idx="4">
                  <c:v>1987</c:v>
                </c:pt>
                <c:pt idx="5">
                  <c:v>1988</c:v>
                </c:pt>
                <c:pt idx="6">
                  <c:v>1989</c:v>
                </c:pt>
                <c:pt idx="7">
                  <c:v>1990</c:v>
                </c:pt>
                <c:pt idx="8">
                  <c:v>1991</c:v>
                </c:pt>
                <c:pt idx="9">
                  <c:v>1992</c:v>
                </c:pt>
              </c:numCache>
            </c:numRef>
          </c:cat>
          <c:val>
            <c:numRef>
              <c:f>Tabelle1!$D$2:$D$11</c:f>
              <c:numCache>
                <c:formatCode>General</c:formatCode>
                <c:ptCount val="10"/>
              </c:numCache>
            </c:numRef>
          </c:val>
          <c:extLst>
            <c:ext xmlns:c16="http://schemas.microsoft.com/office/drawing/2014/chart" uri="{C3380CC4-5D6E-409C-BE32-E72D297353CC}">
              <c16:uniqueId val="{00000002-9BD8-4673-A113-BEF8072D8510}"/>
            </c:ext>
          </c:extLst>
        </c:ser>
        <c:dLbls>
          <c:dLblPos val="outEnd"/>
          <c:showLegendKey val="0"/>
          <c:showVal val="1"/>
          <c:showCatName val="0"/>
          <c:showSerName val="0"/>
          <c:showPercent val="0"/>
          <c:showBubbleSize val="0"/>
        </c:dLbls>
        <c:gapWidth val="100"/>
        <c:axId val="414633856"/>
        <c:axId val="414634248"/>
      </c:barChart>
      <c:catAx>
        <c:axId val="41463385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414634248"/>
        <c:crosses val="autoZero"/>
        <c:auto val="1"/>
        <c:lblAlgn val="ctr"/>
        <c:lblOffset val="100"/>
        <c:noMultiLvlLbl val="0"/>
      </c:catAx>
      <c:valAx>
        <c:axId val="414634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414633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a:t>Mass influx – yearly number of asylum claims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e-DE"/>
        </a:p>
      </c:txPr>
    </c:title>
    <c:autoTitleDeleted val="0"/>
    <c:plotArea>
      <c:layout>
        <c:manualLayout>
          <c:layoutTarget val="inner"/>
          <c:xMode val="edge"/>
          <c:yMode val="edge"/>
          <c:x val="5.8027914593851697E-2"/>
          <c:y val="7.3028139437211259E-2"/>
          <c:w val="0.90065270525497165"/>
          <c:h val="0.8797759162926978"/>
        </c:manualLayout>
      </c:layout>
      <c:barChart>
        <c:barDir val="bar"/>
        <c:grouping val="clustered"/>
        <c:varyColors val="0"/>
        <c:ser>
          <c:idx val="0"/>
          <c:order val="0"/>
          <c:tx>
            <c:strRef>
              <c:f>Tabelle1!$B$1</c:f>
              <c:strCache>
                <c:ptCount val="1"/>
                <c:pt idx="0">
                  <c:v>Datenreihe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Tabelle1!$A$2:$A$27</c:f>
              <c:numCache>
                <c:formatCode>General</c:formatCode>
                <c:ptCount val="2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numCache>
            </c:numRef>
          </c:cat>
          <c:val>
            <c:numRef>
              <c:f>Tabelle1!$B$2:$B$27</c:f>
              <c:numCache>
                <c:formatCode>#,##0</c:formatCode>
                <c:ptCount val="26"/>
                <c:pt idx="0">
                  <c:v>19737</c:v>
                </c:pt>
                <c:pt idx="1">
                  <c:v>35278</c:v>
                </c:pt>
                <c:pt idx="2">
                  <c:v>73832</c:v>
                </c:pt>
                <c:pt idx="3">
                  <c:v>99650</c:v>
                </c:pt>
                <c:pt idx="4">
                  <c:v>57379</c:v>
                </c:pt>
                <c:pt idx="5">
                  <c:v>103076</c:v>
                </c:pt>
                <c:pt idx="6">
                  <c:v>121315</c:v>
                </c:pt>
                <c:pt idx="7">
                  <c:v>193063</c:v>
                </c:pt>
                <c:pt idx="8">
                  <c:v>256112</c:v>
                </c:pt>
                <c:pt idx="9">
                  <c:v>438191</c:v>
                </c:pt>
                <c:pt idx="10">
                  <c:v>322599</c:v>
                </c:pt>
                <c:pt idx="11">
                  <c:v>127210</c:v>
                </c:pt>
                <c:pt idx="12">
                  <c:v>166951</c:v>
                </c:pt>
                <c:pt idx="13">
                  <c:v>149193</c:v>
                </c:pt>
                <c:pt idx="14">
                  <c:v>151700</c:v>
                </c:pt>
                <c:pt idx="15">
                  <c:v>143429</c:v>
                </c:pt>
                <c:pt idx="16">
                  <c:v>138319</c:v>
                </c:pt>
                <c:pt idx="17">
                  <c:v>117648</c:v>
                </c:pt>
                <c:pt idx="18">
                  <c:v>118306</c:v>
                </c:pt>
                <c:pt idx="19">
                  <c:v>91471</c:v>
                </c:pt>
                <c:pt idx="20">
                  <c:v>67848</c:v>
                </c:pt>
                <c:pt idx="21">
                  <c:v>50152</c:v>
                </c:pt>
                <c:pt idx="22">
                  <c:v>42908</c:v>
                </c:pt>
                <c:pt idx="23">
                  <c:v>30100</c:v>
                </c:pt>
                <c:pt idx="24">
                  <c:v>30303</c:v>
                </c:pt>
                <c:pt idx="25">
                  <c:v>28018</c:v>
                </c:pt>
              </c:numCache>
            </c:numRef>
          </c:val>
          <c:extLst>
            <c:ext xmlns:c16="http://schemas.microsoft.com/office/drawing/2014/chart" uri="{C3380CC4-5D6E-409C-BE32-E72D297353CC}">
              <c16:uniqueId val="{00000000-9BD8-4673-A113-BEF8072D8510}"/>
            </c:ext>
          </c:extLst>
        </c:ser>
        <c:ser>
          <c:idx val="1"/>
          <c:order val="1"/>
          <c:tx>
            <c:strRef>
              <c:f>Tabelle1!$C$1</c:f>
              <c:strCache>
                <c:ptCount val="1"/>
                <c:pt idx="0">
                  <c:v>Spalte1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Tabelle1!$A$2:$A$27</c:f>
              <c:numCache>
                <c:formatCode>General</c:formatCode>
                <c:ptCount val="2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numCache>
            </c:numRef>
          </c:cat>
          <c:val>
            <c:numRef>
              <c:f>Tabelle1!$C$2:$C$27</c:f>
              <c:numCache>
                <c:formatCode>General</c:formatCode>
                <c:ptCount val="26"/>
              </c:numCache>
            </c:numRef>
          </c:val>
          <c:extLst>
            <c:ext xmlns:c16="http://schemas.microsoft.com/office/drawing/2014/chart" uri="{C3380CC4-5D6E-409C-BE32-E72D297353CC}">
              <c16:uniqueId val="{00000001-9BD8-4673-A113-BEF8072D8510}"/>
            </c:ext>
          </c:extLst>
        </c:ser>
        <c:ser>
          <c:idx val="2"/>
          <c:order val="2"/>
          <c:tx>
            <c:strRef>
              <c:f>Tabelle1!$D$1</c:f>
              <c:strCache>
                <c:ptCount val="1"/>
                <c:pt idx="0">
                  <c:v>Spalte2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Tabelle1!$A$2:$A$27</c:f>
              <c:numCache>
                <c:formatCode>General</c:formatCode>
                <c:ptCount val="2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numCache>
            </c:numRef>
          </c:cat>
          <c:val>
            <c:numRef>
              <c:f>Tabelle1!$D$2:$D$27</c:f>
              <c:numCache>
                <c:formatCode>General</c:formatCode>
                <c:ptCount val="26"/>
              </c:numCache>
            </c:numRef>
          </c:val>
          <c:extLst>
            <c:ext xmlns:c16="http://schemas.microsoft.com/office/drawing/2014/chart" uri="{C3380CC4-5D6E-409C-BE32-E72D297353CC}">
              <c16:uniqueId val="{00000002-9BD8-4673-A113-BEF8072D8510}"/>
            </c:ext>
          </c:extLst>
        </c:ser>
        <c:dLbls>
          <c:dLblPos val="outEnd"/>
          <c:showLegendKey val="0"/>
          <c:showVal val="1"/>
          <c:showCatName val="0"/>
          <c:showSerName val="0"/>
          <c:showPercent val="0"/>
          <c:showBubbleSize val="0"/>
        </c:dLbls>
        <c:gapWidth val="100"/>
        <c:axId val="288472608"/>
        <c:axId val="288471824"/>
      </c:barChart>
      <c:catAx>
        <c:axId val="28847260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88471824"/>
        <c:crosses val="autoZero"/>
        <c:auto val="1"/>
        <c:lblAlgn val="ctr"/>
        <c:lblOffset val="100"/>
        <c:noMultiLvlLbl val="0"/>
      </c:catAx>
      <c:valAx>
        <c:axId val="28847182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884726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a:t>Mass influx – yearly number of asylum claims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e-DE"/>
        </a:p>
      </c:txPr>
    </c:title>
    <c:autoTitleDeleted val="0"/>
    <c:plotArea>
      <c:layout>
        <c:manualLayout>
          <c:layoutTarget val="inner"/>
          <c:xMode val="edge"/>
          <c:yMode val="edge"/>
          <c:x val="5.8027914593851697E-2"/>
          <c:y val="7.3028139437211259E-2"/>
          <c:w val="0.90065270525497165"/>
          <c:h val="0.8797759162926978"/>
        </c:manualLayout>
      </c:layout>
      <c:barChart>
        <c:barDir val="bar"/>
        <c:grouping val="clustered"/>
        <c:varyColors val="0"/>
        <c:ser>
          <c:idx val="0"/>
          <c:order val="0"/>
          <c:tx>
            <c:strRef>
              <c:f>Tabelle1!$B$1</c:f>
              <c:strCache>
                <c:ptCount val="1"/>
                <c:pt idx="0">
                  <c:v>Datenreihe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Tabelle1!$A$2:$A$27</c:f>
              <c:numCache>
                <c:formatCode>General</c:formatCode>
                <c:ptCount val="2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numCache>
            </c:numRef>
          </c:cat>
          <c:val>
            <c:numRef>
              <c:f>Tabelle1!$B$2:$B$27</c:f>
              <c:numCache>
                <c:formatCode>#,##0</c:formatCode>
                <c:ptCount val="26"/>
                <c:pt idx="0">
                  <c:v>19737</c:v>
                </c:pt>
                <c:pt idx="1">
                  <c:v>35278</c:v>
                </c:pt>
                <c:pt idx="2">
                  <c:v>73832</c:v>
                </c:pt>
                <c:pt idx="3">
                  <c:v>99650</c:v>
                </c:pt>
                <c:pt idx="4">
                  <c:v>57379</c:v>
                </c:pt>
                <c:pt idx="5">
                  <c:v>103076</c:v>
                </c:pt>
                <c:pt idx="6">
                  <c:v>121315</c:v>
                </c:pt>
                <c:pt idx="7">
                  <c:v>193063</c:v>
                </c:pt>
                <c:pt idx="8">
                  <c:v>256112</c:v>
                </c:pt>
                <c:pt idx="9">
                  <c:v>438191</c:v>
                </c:pt>
                <c:pt idx="10">
                  <c:v>322599</c:v>
                </c:pt>
                <c:pt idx="11">
                  <c:v>127210</c:v>
                </c:pt>
                <c:pt idx="12">
                  <c:v>166951</c:v>
                </c:pt>
                <c:pt idx="13">
                  <c:v>149193</c:v>
                </c:pt>
                <c:pt idx="14">
                  <c:v>151700</c:v>
                </c:pt>
                <c:pt idx="15">
                  <c:v>143429</c:v>
                </c:pt>
                <c:pt idx="16">
                  <c:v>138319</c:v>
                </c:pt>
                <c:pt idx="17">
                  <c:v>117648</c:v>
                </c:pt>
                <c:pt idx="18">
                  <c:v>118306</c:v>
                </c:pt>
                <c:pt idx="19">
                  <c:v>91471</c:v>
                </c:pt>
                <c:pt idx="20">
                  <c:v>67848</c:v>
                </c:pt>
                <c:pt idx="21">
                  <c:v>50152</c:v>
                </c:pt>
                <c:pt idx="22">
                  <c:v>42908</c:v>
                </c:pt>
                <c:pt idx="23">
                  <c:v>30100</c:v>
                </c:pt>
                <c:pt idx="24">
                  <c:v>30303</c:v>
                </c:pt>
                <c:pt idx="25">
                  <c:v>28018</c:v>
                </c:pt>
              </c:numCache>
            </c:numRef>
          </c:val>
          <c:extLst>
            <c:ext xmlns:c16="http://schemas.microsoft.com/office/drawing/2014/chart" uri="{C3380CC4-5D6E-409C-BE32-E72D297353CC}">
              <c16:uniqueId val="{00000000-9BD8-4673-A113-BEF8072D8510}"/>
            </c:ext>
          </c:extLst>
        </c:ser>
        <c:ser>
          <c:idx val="1"/>
          <c:order val="1"/>
          <c:tx>
            <c:strRef>
              <c:f>Tabelle1!$C$1</c:f>
              <c:strCache>
                <c:ptCount val="1"/>
                <c:pt idx="0">
                  <c:v>Spalte1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Tabelle1!$A$2:$A$27</c:f>
              <c:numCache>
                <c:formatCode>General</c:formatCode>
                <c:ptCount val="2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numCache>
            </c:numRef>
          </c:cat>
          <c:val>
            <c:numRef>
              <c:f>Tabelle1!$C$2:$C$27</c:f>
              <c:numCache>
                <c:formatCode>General</c:formatCode>
                <c:ptCount val="26"/>
              </c:numCache>
            </c:numRef>
          </c:val>
          <c:extLst>
            <c:ext xmlns:c16="http://schemas.microsoft.com/office/drawing/2014/chart" uri="{C3380CC4-5D6E-409C-BE32-E72D297353CC}">
              <c16:uniqueId val="{00000001-9BD8-4673-A113-BEF8072D8510}"/>
            </c:ext>
          </c:extLst>
        </c:ser>
        <c:ser>
          <c:idx val="2"/>
          <c:order val="2"/>
          <c:tx>
            <c:strRef>
              <c:f>Tabelle1!$D$1</c:f>
              <c:strCache>
                <c:ptCount val="1"/>
                <c:pt idx="0">
                  <c:v>Spalte2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Tabelle1!$A$2:$A$27</c:f>
              <c:numCache>
                <c:formatCode>General</c:formatCode>
                <c:ptCount val="2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numCache>
            </c:numRef>
          </c:cat>
          <c:val>
            <c:numRef>
              <c:f>Tabelle1!$D$2:$D$27</c:f>
              <c:numCache>
                <c:formatCode>General</c:formatCode>
                <c:ptCount val="26"/>
              </c:numCache>
            </c:numRef>
          </c:val>
          <c:extLst>
            <c:ext xmlns:c16="http://schemas.microsoft.com/office/drawing/2014/chart" uri="{C3380CC4-5D6E-409C-BE32-E72D297353CC}">
              <c16:uniqueId val="{00000002-9BD8-4673-A113-BEF8072D8510}"/>
            </c:ext>
          </c:extLst>
        </c:ser>
        <c:dLbls>
          <c:dLblPos val="outEnd"/>
          <c:showLegendKey val="0"/>
          <c:showVal val="1"/>
          <c:showCatName val="0"/>
          <c:showSerName val="0"/>
          <c:showPercent val="0"/>
          <c:showBubbleSize val="0"/>
        </c:dLbls>
        <c:gapWidth val="100"/>
        <c:axId val="288472608"/>
        <c:axId val="288471824"/>
      </c:barChart>
      <c:catAx>
        <c:axId val="28847260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88471824"/>
        <c:crosses val="autoZero"/>
        <c:auto val="1"/>
        <c:lblAlgn val="ctr"/>
        <c:lblOffset val="100"/>
        <c:noMultiLvlLbl val="0"/>
      </c:catAx>
      <c:valAx>
        <c:axId val="28847182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884726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a:t>Mass influx – yearly number of asylum claims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pt idx="0">
                  <c:v>Datenreihe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Tabelle1!$B$2:$B$36</c:f>
              <c:numCache>
                <c:formatCode>#,##0</c:formatCode>
                <c:ptCount val="35"/>
                <c:pt idx="0">
                  <c:v>19737</c:v>
                </c:pt>
                <c:pt idx="1">
                  <c:v>35278</c:v>
                </c:pt>
                <c:pt idx="2">
                  <c:v>73832</c:v>
                </c:pt>
                <c:pt idx="3">
                  <c:v>99650</c:v>
                </c:pt>
                <c:pt idx="4">
                  <c:v>57379</c:v>
                </c:pt>
                <c:pt idx="5">
                  <c:v>103076</c:v>
                </c:pt>
                <c:pt idx="6">
                  <c:v>121315</c:v>
                </c:pt>
                <c:pt idx="7">
                  <c:v>193063</c:v>
                </c:pt>
                <c:pt idx="8">
                  <c:v>256112</c:v>
                </c:pt>
                <c:pt idx="9">
                  <c:v>438191</c:v>
                </c:pt>
                <c:pt idx="10">
                  <c:v>322599</c:v>
                </c:pt>
                <c:pt idx="11">
                  <c:v>127210</c:v>
                </c:pt>
                <c:pt idx="12">
                  <c:v>166951</c:v>
                </c:pt>
                <c:pt idx="13">
                  <c:v>149193</c:v>
                </c:pt>
                <c:pt idx="14">
                  <c:v>151700</c:v>
                </c:pt>
                <c:pt idx="15">
                  <c:v>143429</c:v>
                </c:pt>
                <c:pt idx="16">
                  <c:v>138319</c:v>
                </c:pt>
                <c:pt idx="17">
                  <c:v>117648</c:v>
                </c:pt>
                <c:pt idx="18">
                  <c:v>118306</c:v>
                </c:pt>
                <c:pt idx="19">
                  <c:v>91471</c:v>
                </c:pt>
                <c:pt idx="20">
                  <c:v>67848</c:v>
                </c:pt>
                <c:pt idx="21">
                  <c:v>50152</c:v>
                </c:pt>
                <c:pt idx="22">
                  <c:v>42908</c:v>
                </c:pt>
                <c:pt idx="23">
                  <c:v>30100</c:v>
                </c:pt>
                <c:pt idx="24">
                  <c:v>30303</c:v>
                </c:pt>
                <c:pt idx="25">
                  <c:v>28018</c:v>
                </c:pt>
                <c:pt idx="26">
                  <c:v>33033</c:v>
                </c:pt>
                <c:pt idx="27">
                  <c:v>48589</c:v>
                </c:pt>
                <c:pt idx="28">
                  <c:v>53347</c:v>
                </c:pt>
                <c:pt idx="29">
                  <c:v>77651</c:v>
                </c:pt>
                <c:pt idx="30">
                  <c:v>127023</c:v>
                </c:pt>
                <c:pt idx="31">
                  <c:v>202834</c:v>
                </c:pt>
                <c:pt idx="32">
                  <c:v>476649</c:v>
                </c:pt>
                <c:pt idx="33">
                  <c:v>745545</c:v>
                </c:pt>
                <c:pt idx="34">
                  <c:v>168306</c:v>
                </c:pt>
              </c:numCache>
            </c:numRef>
          </c:val>
          <c:extLst>
            <c:ext xmlns:c16="http://schemas.microsoft.com/office/drawing/2014/chart" uri="{C3380CC4-5D6E-409C-BE32-E72D297353CC}">
              <c16:uniqueId val="{00000000-9BD8-4673-A113-BEF8072D8510}"/>
            </c:ext>
          </c:extLst>
        </c:ser>
        <c:ser>
          <c:idx val="1"/>
          <c:order val="1"/>
          <c:tx>
            <c:strRef>
              <c:f>Tabelle1!$C$1</c:f>
              <c:strCache>
                <c:ptCount val="1"/>
                <c:pt idx="0">
                  <c:v>Spalte1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Tabelle1!$C$2:$C$36</c:f>
              <c:numCache>
                <c:formatCode>General</c:formatCode>
                <c:ptCount val="35"/>
              </c:numCache>
            </c:numRef>
          </c:val>
          <c:extLst>
            <c:ext xmlns:c16="http://schemas.microsoft.com/office/drawing/2014/chart" uri="{C3380CC4-5D6E-409C-BE32-E72D297353CC}">
              <c16:uniqueId val="{00000001-9BD8-4673-A113-BEF8072D8510}"/>
            </c:ext>
          </c:extLst>
        </c:ser>
        <c:ser>
          <c:idx val="2"/>
          <c:order val="2"/>
          <c:tx>
            <c:strRef>
              <c:f>Tabelle1!$D$1</c:f>
              <c:strCache>
                <c:ptCount val="1"/>
                <c:pt idx="0">
                  <c:v>Spalte2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Tabelle1!$D$2:$D$36</c:f>
              <c:numCache>
                <c:formatCode>General</c:formatCode>
                <c:ptCount val="35"/>
              </c:numCache>
            </c:numRef>
          </c:val>
          <c:extLst>
            <c:ext xmlns:c16="http://schemas.microsoft.com/office/drawing/2014/chart" uri="{C3380CC4-5D6E-409C-BE32-E72D297353CC}">
              <c16:uniqueId val="{00000002-9BD8-4673-A113-BEF8072D8510}"/>
            </c:ext>
          </c:extLst>
        </c:ser>
        <c:dLbls>
          <c:dLblPos val="outEnd"/>
          <c:showLegendKey val="0"/>
          <c:showVal val="1"/>
          <c:showCatName val="0"/>
          <c:showSerName val="0"/>
          <c:showPercent val="0"/>
          <c:showBubbleSize val="0"/>
        </c:dLbls>
        <c:gapWidth val="100"/>
        <c:axId val="288452792"/>
        <c:axId val="288474960"/>
      </c:barChart>
      <c:catAx>
        <c:axId val="28845279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88474960"/>
        <c:crosses val="autoZero"/>
        <c:auto val="1"/>
        <c:lblAlgn val="ctr"/>
        <c:lblOffset val="100"/>
        <c:noMultiLvlLbl val="0"/>
      </c:catAx>
      <c:valAx>
        <c:axId val="2884749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884527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0.59259</cdr:x>
      <cdr:y>0.32854</cdr:y>
    </cdr:from>
    <cdr:to>
      <cdr:x>0.77778</cdr:x>
      <cdr:y>0.36665</cdr:y>
    </cdr:to>
    <cdr:sp macro="" textlink="">
      <cdr:nvSpPr>
        <cdr:cNvPr id="2" name="Textfeld 1"/>
        <cdr:cNvSpPr txBox="1"/>
      </cdr:nvSpPr>
      <cdr:spPr>
        <a:xfrm xmlns:a="http://schemas.openxmlformats.org/drawingml/2006/main">
          <a:off x="5760640" y="2483693"/>
          <a:ext cx="18002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800" b="1" dirty="0" smtClean="0">
              <a:solidFill>
                <a:srgbClr val="FF0000"/>
              </a:solidFill>
            </a:rPr>
            <a:t>War in </a:t>
          </a:r>
          <a:r>
            <a:rPr lang="de-DE" sz="1800" b="1" dirty="0" err="1" smtClean="0">
              <a:solidFill>
                <a:srgbClr val="FF0000"/>
              </a:solidFill>
            </a:rPr>
            <a:t>former</a:t>
          </a:r>
          <a:r>
            <a:rPr lang="de-DE" sz="1800" b="1" dirty="0" smtClean="0">
              <a:solidFill>
                <a:srgbClr val="FF0000"/>
              </a:solidFill>
            </a:rPr>
            <a:t> </a:t>
          </a:r>
          <a:r>
            <a:rPr lang="de-DE" sz="1800" b="1" dirty="0" err="1" smtClean="0">
              <a:solidFill>
                <a:srgbClr val="FF0000"/>
              </a:solidFill>
            </a:rPr>
            <a:t>Yugoslavia</a:t>
          </a:r>
          <a:endParaRPr lang="de-DE" sz="1800" b="1" dirty="0">
            <a:solidFill>
              <a:srgbClr val="FF0000"/>
            </a:solidFill>
          </a:endParaRPr>
        </a:p>
      </cdr:txBody>
    </cdr:sp>
  </cdr:relSizeAnchor>
  <cdr:relSizeAnchor xmlns:cdr="http://schemas.openxmlformats.org/drawingml/2006/chartDrawing">
    <cdr:from>
      <cdr:x>0.6963</cdr:x>
      <cdr:y>0.40475</cdr:y>
    </cdr:from>
    <cdr:to>
      <cdr:x>0.88148</cdr:x>
      <cdr:y>0.44285</cdr:y>
    </cdr:to>
    <cdr:sp macro="" textlink="">
      <cdr:nvSpPr>
        <cdr:cNvPr id="3" name="Textfeld 1"/>
        <cdr:cNvSpPr txBox="1"/>
      </cdr:nvSpPr>
      <cdr:spPr>
        <a:xfrm xmlns:a="http://schemas.openxmlformats.org/drawingml/2006/main">
          <a:off x="6768752" y="3059757"/>
          <a:ext cx="18002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b="1" dirty="0" smtClean="0">
              <a:solidFill>
                <a:srgbClr val="FF0000"/>
              </a:solidFill>
            </a:rPr>
            <a:t>„</a:t>
          </a:r>
          <a:r>
            <a:rPr lang="de-DE" b="1" dirty="0" err="1" smtClean="0">
              <a:solidFill>
                <a:srgbClr val="FF0000"/>
              </a:solidFill>
            </a:rPr>
            <a:t>Asylum</a:t>
          </a:r>
          <a:r>
            <a:rPr lang="de-DE" b="1" dirty="0" smtClean="0">
              <a:solidFill>
                <a:srgbClr val="FF0000"/>
              </a:solidFill>
            </a:rPr>
            <a:t> </a:t>
          </a:r>
          <a:r>
            <a:rPr lang="de-DE" b="1" dirty="0" err="1" smtClean="0">
              <a:solidFill>
                <a:srgbClr val="FF0000"/>
              </a:solidFill>
            </a:rPr>
            <a:t>Compromise</a:t>
          </a:r>
          <a:r>
            <a:rPr lang="de-DE" b="1" dirty="0" smtClean="0">
              <a:solidFill>
                <a:srgbClr val="FF0000"/>
              </a:solidFill>
            </a:rPr>
            <a:t>“ </a:t>
          </a:r>
          <a:r>
            <a:rPr lang="de-DE" b="1" dirty="0" err="1" smtClean="0">
              <a:solidFill>
                <a:srgbClr val="FF0000"/>
              </a:solidFill>
            </a:rPr>
            <a:t>enters</a:t>
          </a:r>
          <a:r>
            <a:rPr lang="de-DE" b="1" dirty="0" smtClean="0">
              <a:solidFill>
                <a:srgbClr val="FF0000"/>
              </a:solidFill>
            </a:rPr>
            <a:t> </a:t>
          </a:r>
          <a:r>
            <a:rPr lang="de-DE" b="1" dirty="0" err="1" smtClean="0">
              <a:solidFill>
                <a:srgbClr val="FF0000"/>
              </a:solidFill>
            </a:rPr>
            <a:t>into</a:t>
          </a:r>
          <a:r>
            <a:rPr lang="de-DE" b="1" dirty="0" smtClean="0">
              <a:solidFill>
                <a:srgbClr val="FF0000"/>
              </a:solidFill>
            </a:rPr>
            <a:t> </a:t>
          </a:r>
          <a:r>
            <a:rPr lang="de-DE" b="1" dirty="0" err="1" smtClean="0">
              <a:solidFill>
                <a:srgbClr val="FF0000"/>
              </a:solidFill>
            </a:rPr>
            <a:t>force</a:t>
          </a:r>
          <a:endParaRPr lang="de-DE" b="1" dirty="0">
            <a:solidFill>
              <a:srgbClr val="FF0000"/>
            </a:solidFill>
          </a:endParaRPr>
        </a:p>
      </cdr:txBody>
    </cdr:sp>
  </cdr:relSizeAnchor>
  <cdr:relSizeAnchor xmlns:cdr="http://schemas.openxmlformats.org/drawingml/2006/chartDrawing">
    <cdr:from>
      <cdr:x>0.40741</cdr:x>
      <cdr:y>0.52858</cdr:y>
    </cdr:from>
    <cdr:to>
      <cdr:x>0.59259</cdr:x>
      <cdr:y>0.56668</cdr:y>
    </cdr:to>
    <cdr:sp macro="" textlink="">
      <cdr:nvSpPr>
        <cdr:cNvPr id="4" name="Textfeld 1"/>
        <cdr:cNvSpPr txBox="1"/>
      </cdr:nvSpPr>
      <cdr:spPr>
        <a:xfrm xmlns:a="http://schemas.openxmlformats.org/drawingml/2006/main">
          <a:off x="3960440" y="3995861"/>
          <a:ext cx="18002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800" b="1" dirty="0" smtClean="0">
              <a:solidFill>
                <a:srgbClr val="FF0000"/>
              </a:solidFill>
            </a:rPr>
            <a:t>Dublin </a:t>
          </a:r>
          <a:r>
            <a:rPr lang="de-DE" sz="1800" b="1" dirty="0" err="1" smtClean="0">
              <a:solidFill>
                <a:srgbClr val="FF0000"/>
              </a:solidFill>
            </a:rPr>
            <a:t>Convention</a:t>
          </a:r>
          <a:r>
            <a:rPr lang="de-DE" sz="1800" b="1" dirty="0" smtClean="0">
              <a:solidFill>
                <a:srgbClr val="FF0000"/>
              </a:solidFill>
            </a:rPr>
            <a:t> („Dublin I“) </a:t>
          </a:r>
          <a:r>
            <a:rPr lang="de-DE" sz="1800" b="1" dirty="0" err="1" smtClean="0">
              <a:solidFill>
                <a:srgbClr val="FF0000"/>
              </a:solidFill>
            </a:rPr>
            <a:t>enters</a:t>
          </a:r>
          <a:r>
            <a:rPr lang="de-DE" sz="1800" b="1" dirty="0" smtClean="0">
              <a:solidFill>
                <a:srgbClr val="FF0000"/>
              </a:solidFill>
            </a:rPr>
            <a:t> </a:t>
          </a:r>
          <a:r>
            <a:rPr lang="de-DE" sz="1800" b="1" dirty="0" err="1" smtClean="0">
              <a:solidFill>
                <a:srgbClr val="FF0000"/>
              </a:solidFill>
            </a:rPr>
            <a:t>into</a:t>
          </a:r>
          <a:r>
            <a:rPr lang="de-DE" sz="1800" b="1" dirty="0" smtClean="0">
              <a:solidFill>
                <a:srgbClr val="FF0000"/>
              </a:solidFill>
            </a:rPr>
            <a:t> </a:t>
          </a:r>
          <a:r>
            <a:rPr lang="de-DE" sz="1800" b="1" dirty="0" err="1" smtClean="0">
              <a:solidFill>
                <a:srgbClr val="FF0000"/>
              </a:solidFill>
            </a:rPr>
            <a:t>force</a:t>
          </a:r>
          <a:endParaRPr lang="de-DE" sz="18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0.59259</cdr:x>
      <cdr:y>0.32854</cdr:y>
    </cdr:from>
    <cdr:to>
      <cdr:x>0.77778</cdr:x>
      <cdr:y>0.36665</cdr:y>
    </cdr:to>
    <cdr:sp macro="" textlink="">
      <cdr:nvSpPr>
        <cdr:cNvPr id="2" name="Textfeld 1"/>
        <cdr:cNvSpPr txBox="1"/>
      </cdr:nvSpPr>
      <cdr:spPr>
        <a:xfrm xmlns:a="http://schemas.openxmlformats.org/drawingml/2006/main">
          <a:off x="5760640" y="2483693"/>
          <a:ext cx="18002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800" b="1" dirty="0" smtClean="0">
              <a:solidFill>
                <a:srgbClr val="FF0000"/>
              </a:solidFill>
            </a:rPr>
            <a:t>War in </a:t>
          </a:r>
          <a:r>
            <a:rPr lang="de-DE" sz="1800" b="1" dirty="0" err="1" smtClean="0">
              <a:solidFill>
                <a:srgbClr val="FF0000"/>
              </a:solidFill>
            </a:rPr>
            <a:t>former</a:t>
          </a:r>
          <a:r>
            <a:rPr lang="de-DE" sz="1800" b="1" dirty="0" smtClean="0">
              <a:solidFill>
                <a:srgbClr val="FF0000"/>
              </a:solidFill>
            </a:rPr>
            <a:t> </a:t>
          </a:r>
          <a:r>
            <a:rPr lang="de-DE" sz="1800" b="1" dirty="0" err="1" smtClean="0">
              <a:solidFill>
                <a:srgbClr val="FF0000"/>
              </a:solidFill>
            </a:rPr>
            <a:t>Yugoslavia</a:t>
          </a:r>
          <a:endParaRPr lang="de-DE" sz="1800" b="1" dirty="0">
            <a:solidFill>
              <a:srgbClr val="FF0000"/>
            </a:solidFill>
          </a:endParaRPr>
        </a:p>
      </cdr:txBody>
    </cdr:sp>
  </cdr:relSizeAnchor>
  <cdr:relSizeAnchor xmlns:cdr="http://schemas.openxmlformats.org/drawingml/2006/chartDrawing">
    <cdr:from>
      <cdr:x>0.6963</cdr:x>
      <cdr:y>0.40475</cdr:y>
    </cdr:from>
    <cdr:to>
      <cdr:x>0.88148</cdr:x>
      <cdr:y>0.44285</cdr:y>
    </cdr:to>
    <cdr:sp macro="" textlink="">
      <cdr:nvSpPr>
        <cdr:cNvPr id="3" name="Textfeld 1"/>
        <cdr:cNvSpPr txBox="1"/>
      </cdr:nvSpPr>
      <cdr:spPr>
        <a:xfrm xmlns:a="http://schemas.openxmlformats.org/drawingml/2006/main">
          <a:off x="6768752" y="3059757"/>
          <a:ext cx="18002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b="1" dirty="0" smtClean="0">
              <a:solidFill>
                <a:srgbClr val="FF0000"/>
              </a:solidFill>
            </a:rPr>
            <a:t>„</a:t>
          </a:r>
          <a:r>
            <a:rPr lang="de-DE" b="1" dirty="0" err="1" smtClean="0">
              <a:solidFill>
                <a:srgbClr val="FF0000"/>
              </a:solidFill>
            </a:rPr>
            <a:t>Asylum</a:t>
          </a:r>
          <a:r>
            <a:rPr lang="de-DE" b="1" dirty="0" smtClean="0">
              <a:solidFill>
                <a:srgbClr val="FF0000"/>
              </a:solidFill>
            </a:rPr>
            <a:t> </a:t>
          </a:r>
          <a:r>
            <a:rPr lang="de-DE" b="1" dirty="0" err="1" smtClean="0">
              <a:solidFill>
                <a:srgbClr val="FF0000"/>
              </a:solidFill>
            </a:rPr>
            <a:t>Compromise</a:t>
          </a:r>
          <a:r>
            <a:rPr lang="de-DE" b="1" dirty="0" smtClean="0">
              <a:solidFill>
                <a:srgbClr val="FF0000"/>
              </a:solidFill>
            </a:rPr>
            <a:t>“ </a:t>
          </a:r>
          <a:r>
            <a:rPr lang="de-DE" b="1" dirty="0" err="1" smtClean="0">
              <a:solidFill>
                <a:srgbClr val="FF0000"/>
              </a:solidFill>
            </a:rPr>
            <a:t>enters</a:t>
          </a:r>
          <a:r>
            <a:rPr lang="de-DE" b="1" dirty="0" smtClean="0">
              <a:solidFill>
                <a:srgbClr val="FF0000"/>
              </a:solidFill>
            </a:rPr>
            <a:t> </a:t>
          </a:r>
          <a:r>
            <a:rPr lang="de-DE" b="1" dirty="0" err="1" smtClean="0">
              <a:solidFill>
                <a:srgbClr val="FF0000"/>
              </a:solidFill>
            </a:rPr>
            <a:t>into</a:t>
          </a:r>
          <a:r>
            <a:rPr lang="de-DE" b="1" dirty="0" smtClean="0">
              <a:solidFill>
                <a:srgbClr val="FF0000"/>
              </a:solidFill>
            </a:rPr>
            <a:t> </a:t>
          </a:r>
          <a:r>
            <a:rPr lang="de-DE" b="1" dirty="0" err="1" smtClean="0">
              <a:solidFill>
                <a:srgbClr val="FF0000"/>
              </a:solidFill>
            </a:rPr>
            <a:t>force</a:t>
          </a:r>
          <a:endParaRPr lang="de-DE" b="1" dirty="0">
            <a:solidFill>
              <a:srgbClr val="FF0000"/>
            </a:solidFill>
          </a:endParaRPr>
        </a:p>
      </cdr:txBody>
    </cdr:sp>
  </cdr:relSizeAnchor>
  <cdr:relSizeAnchor xmlns:cdr="http://schemas.openxmlformats.org/drawingml/2006/chartDrawing">
    <cdr:from>
      <cdr:x>0.40741</cdr:x>
      <cdr:y>0.52858</cdr:y>
    </cdr:from>
    <cdr:to>
      <cdr:x>0.59259</cdr:x>
      <cdr:y>0.56668</cdr:y>
    </cdr:to>
    <cdr:sp macro="" textlink="">
      <cdr:nvSpPr>
        <cdr:cNvPr id="4" name="Textfeld 1"/>
        <cdr:cNvSpPr txBox="1"/>
      </cdr:nvSpPr>
      <cdr:spPr>
        <a:xfrm xmlns:a="http://schemas.openxmlformats.org/drawingml/2006/main">
          <a:off x="3960440" y="3995861"/>
          <a:ext cx="18002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800" b="1" dirty="0" smtClean="0">
              <a:solidFill>
                <a:srgbClr val="FF0000"/>
              </a:solidFill>
            </a:rPr>
            <a:t>Dublin </a:t>
          </a:r>
          <a:r>
            <a:rPr lang="de-DE" sz="1800" b="1" dirty="0" err="1" smtClean="0">
              <a:solidFill>
                <a:srgbClr val="FF0000"/>
              </a:solidFill>
            </a:rPr>
            <a:t>Convention</a:t>
          </a:r>
          <a:r>
            <a:rPr lang="de-DE" sz="1800" b="1" dirty="0" smtClean="0">
              <a:solidFill>
                <a:srgbClr val="FF0000"/>
              </a:solidFill>
            </a:rPr>
            <a:t> („Dublin I“) </a:t>
          </a:r>
          <a:r>
            <a:rPr lang="de-DE" sz="1800" b="1" dirty="0" err="1" smtClean="0">
              <a:solidFill>
                <a:srgbClr val="FF0000"/>
              </a:solidFill>
            </a:rPr>
            <a:t>enters</a:t>
          </a:r>
          <a:r>
            <a:rPr lang="de-DE" sz="1800" b="1" dirty="0" smtClean="0">
              <a:solidFill>
                <a:srgbClr val="FF0000"/>
              </a:solidFill>
            </a:rPr>
            <a:t> </a:t>
          </a:r>
          <a:r>
            <a:rPr lang="de-DE" sz="1800" b="1" dirty="0" err="1" smtClean="0">
              <a:solidFill>
                <a:srgbClr val="FF0000"/>
              </a:solidFill>
            </a:rPr>
            <a:t>into</a:t>
          </a:r>
          <a:r>
            <a:rPr lang="de-DE" sz="1800" b="1" dirty="0" smtClean="0">
              <a:solidFill>
                <a:srgbClr val="FF0000"/>
              </a:solidFill>
            </a:rPr>
            <a:t> </a:t>
          </a:r>
          <a:r>
            <a:rPr lang="de-DE" sz="1800" b="1" dirty="0" err="1" smtClean="0">
              <a:solidFill>
                <a:srgbClr val="FF0000"/>
              </a:solidFill>
            </a:rPr>
            <a:t>force</a:t>
          </a:r>
          <a:endParaRPr lang="de-DE" sz="1800" b="1" dirty="0">
            <a:solidFill>
              <a:srgbClr val="FF0000"/>
            </a:solidFill>
          </a:endParaRPr>
        </a:p>
      </cdr:txBody>
    </cdr:sp>
  </cdr:relSizeAnchor>
  <cdr:relSizeAnchor xmlns:cdr="http://schemas.openxmlformats.org/drawingml/2006/chartDrawing">
    <cdr:from>
      <cdr:x>0.17037</cdr:x>
      <cdr:y>0.83338</cdr:y>
    </cdr:from>
    <cdr:to>
      <cdr:x>1</cdr:x>
      <cdr:y>0.87149</cdr:y>
    </cdr:to>
    <cdr:sp macro="" textlink="">
      <cdr:nvSpPr>
        <cdr:cNvPr id="5" name="Textfeld 1"/>
        <cdr:cNvSpPr txBox="1"/>
      </cdr:nvSpPr>
      <cdr:spPr>
        <a:xfrm xmlns:a="http://schemas.openxmlformats.org/drawingml/2006/main">
          <a:off x="1656180" y="6300082"/>
          <a:ext cx="8064900" cy="2880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550" b="1" dirty="0" smtClean="0">
              <a:solidFill>
                <a:srgbClr val="FF0000"/>
              </a:solidFill>
            </a:rPr>
            <a:t>(European) Council </a:t>
          </a:r>
          <a:r>
            <a:rPr lang="de-DE" sz="1550" b="1" dirty="0" err="1" smtClean="0">
              <a:solidFill>
                <a:srgbClr val="FF0000"/>
              </a:solidFill>
            </a:rPr>
            <a:t>Directive</a:t>
          </a:r>
          <a:r>
            <a:rPr lang="de-DE" sz="1550" b="1" dirty="0" smtClean="0">
              <a:solidFill>
                <a:srgbClr val="FF0000"/>
              </a:solidFill>
            </a:rPr>
            <a:t> 2004/83/EC („</a:t>
          </a:r>
          <a:r>
            <a:rPr lang="de-DE" sz="1550" b="1" dirty="0" err="1" smtClean="0">
              <a:solidFill>
                <a:srgbClr val="FF0000"/>
              </a:solidFill>
            </a:rPr>
            <a:t>Qualification</a:t>
          </a:r>
          <a:r>
            <a:rPr lang="de-DE" sz="1550" b="1" dirty="0" smtClean="0">
              <a:solidFill>
                <a:srgbClr val="FF0000"/>
              </a:solidFill>
            </a:rPr>
            <a:t> </a:t>
          </a:r>
          <a:r>
            <a:rPr lang="de-DE" sz="1550" b="1" dirty="0" err="1" smtClean="0">
              <a:solidFill>
                <a:srgbClr val="FF0000"/>
              </a:solidFill>
            </a:rPr>
            <a:t>Directive</a:t>
          </a:r>
          <a:r>
            <a:rPr lang="de-DE" sz="1550" b="1" dirty="0" smtClean="0">
              <a:solidFill>
                <a:srgbClr val="FF0000"/>
              </a:solidFill>
            </a:rPr>
            <a:t>“) </a:t>
          </a:r>
          <a:r>
            <a:rPr lang="de-DE" sz="1550" b="1" dirty="0" err="1" smtClean="0">
              <a:solidFill>
                <a:srgbClr val="FF0000"/>
              </a:solidFill>
            </a:rPr>
            <a:t>enters</a:t>
          </a:r>
          <a:r>
            <a:rPr lang="de-DE" sz="1550" b="1" dirty="0" smtClean="0">
              <a:solidFill>
                <a:srgbClr val="FF0000"/>
              </a:solidFill>
            </a:rPr>
            <a:t> </a:t>
          </a:r>
          <a:r>
            <a:rPr lang="de-DE" sz="1550" b="1" dirty="0" err="1" smtClean="0">
              <a:solidFill>
                <a:srgbClr val="FF0000"/>
              </a:solidFill>
            </a:rPr>
            <a:t>into</a:t>
          </a:r>
          <a:r>
            <a:rPr lang="de-DE" sz="1550" b="1" dirty="0" smtClean="0">
              <a:solidFill>
                <a:srgbClr val="FF0000"/>
              </a:solidFill>
            </a:rPr>
            <a:t> </a:t>
          </a:r>
          <a:r>
            <a:rPr lang="de-DE" sz="1550" b="1" dirty="0" err="1" smtClean="0">
              <a:solidFill>
                <a:srgbClr val="FF0000"/>
              </a:solidFill>
            </a:rPr>
            <a:t>force</a:t>
          </a:r>
          <a:endParaRPr lang="de-DE" sz="155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808" cy="339884"/>
          </a:xfrm>
          <a:prstGeom prst="rect">
            <a:avLst/>
          </a:prstGeom>
        </p:spPr>
        <p:txBody>
          <a:bodyPr vert="horz" lIns="88217" tIns="44108" rIns="88217" bIns="44108" rtlCol="0"/>
          <a:lstStyle>
            <a:lvl1pPr algn="l">
              <a:defRPr sz="1200">
                <a:cs typeface="Arial" panose="020B0604020202020204" pitchFamily="34" charset="0"/>
              </a:defRPr>
            </a:lvl1pPr>
          </a:lstStyle>
          <a:p>
            <a:pPr>
              <a:defRPr/>
            </a:pPr>
            <a:endParaRPr lang="de-DE"/>
          </a:p>
        </p:txBody>
      </p:sp>
      <p:sp>
        <p:nvSpPr>
          <p:cNvPr id="3" name="Datumsplatzhalter 2"/>
          <p:cNvSpPr>
            <a:spLocks noGrp="1"/>
          </p:cNvSpPr>
          <p:nvPr>
            <p:ph type="dt" sz="quarter" idx="1"/>
          </p:nvPr>
        </p:nvSpPr>
        <p:spPr>
          <a:xfrm>
            <a:off x="5623247" y="0"/>
            <a:ext cx="4301806" cy="339884"/>
          </a:xfrm>
          <a:prstGeom prst="rect">
            <a:avLst/>
          </a:prstGeom>
        </p:spPr>
        <p:txBody>
          <a:bodyPr vert="horz" lIns="88217" tIns="44108" rIns="88217" bIns="44108" rtlCol="0"/>
          <a:lstStyle>
            <a:lvl1pPr algn="r">
              <a:defRPr sz="1200">
                <a:cs typeface="Arial" panose="020B0604020202020204" pitchFamily="34" charset="0"/>
              </a:defRPr>
            </a:lvl1pPr>
          </a:lstStyle>
          <a:p>
            <a:pPr>
              <a:defRPr/>
            </a:pPr>
            <a:fld id="{B34F36FC-52EA-4CDB-8621-0AEE68FF24A5}" type="datetimeFigureOut">
              <a:rPr lang="de-DE"/>
              <a:pPr>
                <a:defRPr/>
              </a:pPr>
              <a:t>19.10.2017</a:t>
            </a:fld>
            <a:endParaRPr lang="de-DE"/>
          </a:p>
        </p:txBody>
      </p:sp>
      <p:sp>
        <p:nvSpPr>
          <p:cNvPr id="4" name="Fußzeilenplatzhalter 3"/>
          <p:cNvSpPr>
            <a:spLocks noGrp="1"/>
          </p:cNvSpPr>
          <p:nvPr>
            <p:ph type="ftr" sz="quarter" idx="2"/>
          </p:nvPr>
        </p:nvSpPr>
        <p:spPr>
          <a:xfrm>
            <a:off x="0" y="6457791"/>
            <a:ext cx="4301808" cy="339884"/>
          </a:xfrm>
          <a:prstGeom prst="rect">
            <a:avLst/>
          </a:prstGeom>
        </p:spPr>
        <p:txBody>
          <a:bodyPr vert="horz" lIns="88217" tIns="44108" rIns="88217" bIns="44108" rtlCol="0" anchor="b"/>
          <a:lstStyle>
            <a:lvl1pPr algn="l">
              <a:defRPr sz="1200">
                <a:cs typeface="Arial" panose="020B0604020202020204" pitchFamily="34" charset="0"/>
              </a:defRPr>
            </a:lvl1pPr>
          </a:lstStyle>
          <a:p>
            <a:pPr>
              <a:defRPr/>
            </a:pPr>
            <a:endParaRPr lang="de-DE"/>
          </a:p>
        </p:txBody>
      </p:sp>
      <p:sp>
        <p:nvSpPr>
          <p:cNvPr id="5" name="Foliennummernplatzhalter 4"/>
          <p:cNvSpPr>
            <a:spLocks noGrp="1"/>
          </p:cNvSpPr>
          <p:nvPr>
            <p:ph type="sldNum" sz="quarter" idx="3"/>
          </p:nvPr>
        </p:nvSpPr>
        <p:spPr>
          <a:xfrm>
            <a:off x="5623247" y="6457791"/>
            <a:ext cx="4301806" cy="339884"/>
          </a:xfrm>
          <a:prstGeom prst="rect">
            <a:avLst/>
          </a:prstGeom>
        </p:spPr>
        <p:txBody>
          <a:bodyPr vert="horz" wrap="square" lIns="88217" tIns="44108" rIns="88217" bIns="44108" numCol="1" anchor="b" anchorCtr="0" compatLnSpc="1">
            <a:prstTxWarp prst="textNoShape">
              <a:avLst/>
            </a:prstTxWarp>
          </a:bodyPr>
          <a:lstStyle>
            <a:lvl1pPr algn="r">
              <a:defRPr sz="1200"/>
            </a:lvl1pPr>
          </a:lstStyle>
          <a:p>
            <a:fld id="{67BA283B-451F-41F5-A8EE-F6EC87815841}" type="slidenum">
              <a:rPr lang="de-DE" altLang="de-DE"/>
              <a:pPr/>
              <a:t>‹Nr.›</a:t>
            </a:fld>
            <a:endParaRPr lang="de-DE" altLang="de-DE"/>
          </a:p>
        </p:txBody>
      </p:sp>
    </p:spTree>
    <p:extLst>
      <p:ext uri="{BB962C8B-B14F-4D97-AF65-F5344CB8AC3E}">
        <p14:creationId xmlns:p14="http://schemas.microsoft.com/office/powerpoint/2010/main" val="146020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9926638" cy="6797675"/>
          </a:xfrm>
          <a:prstGeom prst="roundRect">
            <a:avLst>
              <a:gd name="adj" fmla="val 19"/>
            </a:avLst>
          </a:prstGeom>
          <a:solidFill>
            <a:srgbClr val="FFFFFF"/>
          </a:solidFill>
          <a:ln>
            <a:noFill/>
          </a:ln>
          <a:effectLst/>
          <a:extLst/>
        </p:spPr>
        <p:txBody>
          <a:bodyPr wrap="none" lIns="83780" tIns="41889" rIns="83780" bIns="41889"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051" name="AutoShape 2"/>
          <p:cNvSpPr>
            <a:spLocks noChangeArrowheads="1"/>
          </p:cNvSpPr>
          <p:nvPr/>
        </p:nvSpPr>
        <p:spPr bwMode="auto">
          <a:xfrm>
            <a:off x="0" y="0"/>
            <a:ext cx="9926638" cy="6797675"/>
          </a:xfrm>
          <a:prstGeom prst="roundRect">
            <a:avLst>
              <a:gd name="adj" fmla="val 19"/>
            </a:avLst>
          </a:prstGeom>
          <a:solidFill>
            <a:srgbClr val="FFFFFF"/>
          </a:solidFill>
          <a:ln>
            <a:noFill/>
          </a:ln>
          <a:effectLst/>
          <a:extLst/>
        </p:spPr>
        <p:txBody>
          <a:bodyPr wrap="none" lIns="83780" tIns="41889" rIns="83780" bIns="41889"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13316" name="Rectangle 3"/>
          <p:cNvSpPr>
            <a:spLocks noGrp="1" noRot="1" noChangeAspect="1" noChangeArrowheads="1"/>
          </p:cNvSpPr>
          <p:nvPr>
            <p:ph type="sldImg"/>
          </p:nvPr>
        </p:nvSpPr>
        <p:spPr bwMode="auto">
          <a:xfrm>
            <a:off x="3263900" y="515938"/>
            <a:ext cx="33972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4"/>
          <p:cNvSpPr>
            <a:spLocks noGrp="1" noChangeArrowheads="1"/>
          </p:cNvSpPr>
          <p:nvPr>
            <p:ph type="body"/>
          </p:nvPr>
        </p:nvSpPr>
        <p:spPr bwMode="auto">
          <a:xfrm>
            <a:off x="991873" y="3228897"/>
            <a:ext cx="7938140" cy="3057381"/>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DE" altLang="de-DE" noProof="0" smtClean="0"/>
          </a:p>
        </p:txBody>
      </p:sp>
      <p:sp>
        <p:nvSpPr>
          <p:cNvPr id="2054" name="Text Box 5"/>
          <p:cNvSpPr txBox="1">
            <a:spLocks noChangeArrowheads="1"/>
          </p:cNvSpPr>
          <p:nvPr/>
        </p:nvSpPr>
        <p:spPr bwMode="auto">
          <a:xfrm>
            <a:off x="2" y="0"/>
            <a:ext cx="4308145" cy="339884"/>
          </a:xfrm>
          <a:prstGeom prst="rect">
            <a:avLst/>
          </a:prstGeom>
          <a:noFill/>
          <a:ln>
            <a:noFill/>
          </a:ln>
          <a:effectLst/>
          <a:extLst/>
        </p:spPr>
        <p:txBody>
          <a:bodyPr wrap="none" lIns="83780" tIns="41889" rIns="83780" bIns="41889"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055" name="Text Box 6"/>
          <p:cNvSpPr txBox="1">
            <a:spLocks noChangeArrowheads="1"/>
          </p:cNvSpPr>
          <p:nvPr/>
        </p:nvSpPr>
        <p:spPr bwMode="auto">
          <a:xfrm>
            <a:off x="5618494" y="0"/>
            <a:ext cx="4308145" cy="339884"/>
          </a:xfrm>
          <a:prstGeom prst="rect">
            <a:avLst/>
          </a:prstGeom>
          <a:noFill/>
          <a:ln>
            <a:noFill/>
          </a:ln>
          <a:effectLst/>
          <a:extLst/>
        </p:spPr>
        <p:txBody>
          <a:bodyPr wrap="none" lIns="83780" tIns="41889" rIns="83780" bIns="41889"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056" name="Text Box 7"/>
          <p:cNvSpPr txBox="1">
            <a:spLocks noChangeArrowheads="1"/>
          </p:cNvSpPr>
          <p:nvPr/>
        </p:nvSpPr>
        <p:spPr bwMode="auto">
          <a:xfrm>
            <a:off x="2" y="6457791"/>
            <a:ext cx="4308145" cy="339884"/>
          </a:xfrm>
          <a:prstGeom prst="rect">
            <a:avLst/>
          </a:prstGeom>
          <a:noFill/>
          <a:ln>
            <a:noFill/>
          </a:ln>
          <a:effectLst/>
          <a:extLst/>
        </p:spPr>
        <p:txBody>
          <a:bodyPr wrap="none" lIns="83780" tIns="41889" rIns="83780" bIns="41889"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3" name="Rectangle 8"/>
          <p:cNvSpPr>
            <a:spLocks noGrp="1" noChangeArrowheads="1"/>
          </p:cNvSpPr>
          <p:nvPr>
            <p:ph type="sldNum"/>
          </p:nvPr>
        </p:nvSpPr>
        <p:spPr bwMode="auto">
          <a:xfrm>
            <a:off x="5618494" y="6457793"/>
            <a:ext cx="4303391" cy="338311"/>
          </a:xfrm>
          <a:prstGeom prst="rect">
            <a:avLst/>
          </a:prstGeom>
          <a:noFill/>
          <a:ln>
            <a:noFill/>
          </a:ln>
          <a:effectLst/>
          <a:extLst/>
        </p:spPr>
        <p:txBody>
          <a:bodyPr vert="horz" wrap="square" lIns="0" tIns="0" rIns="0" bIns="0" numCol="1" anchor="b" anchorCtr="0" compatLnSpc="1">
            <a:prstTxWarp prst="textNoShape">
              <a:avLst/>
            </a:prstTxWarp>
          </a:bodyPr>
          <a:lstStyle>
            <a:lvl1pPr algn="r" hangingPunct="0">
              <a:buSzPct val="100000"/>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5F148193-2CB9-416C-9DF9-FC37F1C17AB4}" type="slidenum">
              <a:rPr lang="de-DE" altLang="de-DE"/>
              <a:pPr/>
              <a:t>‹Nr.›</a:t>
            </a:fld>
            <a:endParaRPr lang="de-DE" altLang="de-DE"/>
          </a:p>
        </p:txBody>
      </p:sp>
    </p:spTree>
    <p:extLst>
      <p:ext uri="{BB962C8B-B14F-4D97-AF65-F5344CB8AC3E}">
        <p14:creationId xmlns:p14="http://schemas.microsoft.com/office/powerpoint/2010/main" val="14753511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D4DFBAAF-241F-4518-B520-C3CFB5D26CE5}" type="slidenum">
              <a:rPr lang="de-DE" altLang="de-DE">
                <a:solidFill>
                  <a:srgbClr val="000000"/>
                </a:solidFill>
                <a:latin typeface="Times New Roman" panose="02020603050405020304" pitchFamily="18" charset="0"/>
                <a:ea typeface="Arial Unicode MS" panose="020B0604020202020204" pitchFamily="34" charset="-128"/>
              </a:rPr>
              <a:pPr/>
              <a:t>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F5327CD0-42B1-47ED-B372-3DD9489580B2}"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77445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71231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35254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D4DFBAAF-241F-4518-B520-C3CFB5D26CE5}" type="slidenum">
              <a:rPr lang="de-DE" altLang="de-DE">
                <a:solidFill>
                  <a:srgbClr val="000000"/>
                </a:solidFill>
                <a:latin typeface="Times New Roman" panose="02020603050405020304" pitchFamily="18" charset="0"/>
                <a:ea typeface="Arial Unicode MS" panose="020B0604020202020204" pitchFamily="34" charset="-128"/>
              </a:rPr>
              <a:pPr/>
              <a:t>12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F5327CD0-42B1-47ED-B372-3DD9489580B2}"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46540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05276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08728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560008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64673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54694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18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52704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D4DFBAAF-241F-4518-B520-C3CFB5D26CE5}" type="slidenum">
              <a:rPr lang="de-DE" altLang="de-DE">
                <a:solidFill>
                  <a:srgbClr val="000000"/>
                </a:solidFill>
                <a:latin typeface="Times New Roman" panose="02020603050405020304" pitchFamily="18" charset="0"/>
                <a:ea typeface="Arial Unicode MS" panose="020B0604020202020204" pitchFamily="34" charset="-128"/>
              </a:rPr>
              <a:pPr/>
              <a:t>19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F5327CD0-42B1-47ED-B372-3DD9489580B2}"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21181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44693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3785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261264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212885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12342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465962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300047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4030453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27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12317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27175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48339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38902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52390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16363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10237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1pPr>
            <a:lvl2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2pPr>
            <a:lvl3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3pPr>
            <a:lvl4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4pPr>
            <a:lvl5pPr>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5pPr>
            <a:lvl6pPr marL="2502530"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6pPr>
            <a:lvl7pPr marL="2957535"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7pPr>
            <a:lvl8pPr marL="3412541"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8pPr>
            <a:lvl9pPr marL="3867546" indent="-227503" defTabSz="447107" fontAlgn="base">
              <a:spcBef>
                <a:spcPct val="0"/>
              </a:spcBef>
              <a:spcAft>
                <a:spcPct val="0"/>
              </a:spcAft>
              <a:tabLst>
                <a:tab pos="0" algn="l"/>
                <a:tab pos="407609" algn="l"/>
                <a:tab pos="819958" algn="l"/>
                <a:tab pos="1232306" algn="l"/>
                <a:tab pos="1644656" algn="l"/>
                <a:tab pos="2053844" algn="l"/>
                <a:tab pos="2466193" algn="l"/>
                <a:tab pos="2878541" algn="l"/>
                <a:tab pos="3290891" algn="l"/>
                <a:tab pos="3701659" algn="l"/>
                <a:tab pos="4112428" algn="l"/>
                <a:tab pos="4524776" algn="l"/>
                <a:tab pos="4937125" algn="l"/>
                <a:tab pos="5347894" algn="l"/>
                <a:tab pos="5758663" algn="l"/>
                <a:tab pos="6171011" algn="l"/>
                <a:tab pos="6583360" algn="l"/>
                <a:tab pos="6995709" algn="l"/>
                <a:tab pos="7406477" algn="l"/>
                <a:tab pos="7817246" algn="l"/>
                <a:tab pos="8229595" algn="l"/>
              </a:tabLst>
              <a:defRPr>
                <a:solidFill>
                  <a:schemeClr val="bg1"/>
                </a:solidFill>
                <a:latin typeface="Calibri" panose="020F0502020204030204" pitchFamily="34" charset="0"/>
                <a:ea typeface="Microsoft YaHei" panose="020B0503020204020204" pitchFamily="34" charset="-122"/>
              </a:defRPr>
            </a:lvl9pPr>
          </a:lstStyle>
          <a:p>
            <a:fld id="{89DEA4DC-BF13-4A66-8A72-9AC2963E6CFE}" type="slidenum">
              <a:rPr lang="de-DE" altLang="de-DE">
                <a:solidFill>
                  <a:srgbClr val="000000"/>
                </a:solidFill>
                <a:latin typeface="Times New Roman" panose="02020603050405020304" pitchFamily="18" charset="0"/>
                <a:ea typeface="Arial Unicode MS" panose="020B0604020202020204" pitchFamily="34" charset="-128"/>
              </a:rPr>
              <a:pPr/>
              <a:t>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4"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5385F3A9-2583-47F1-8966-B4E9494B922C}"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2"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80" tIns="41889" rIns="83780" bIns="41889"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82937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60475" y="1236663"/>
            <a:ext cx="7559675"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5"/>
          <p:cNvSpPr>
            <a:spLocks noGrp="1" noChangeArrowheads="1"/>
          </p:cNvSpPr>
          <p:nvPr>
            <p:ph type="sldNum" idx="10"/>
          </p:nvPr>
        </p:nvSpPr>
        <p:spPr>
          <a:ln/>
        </p:spPr>
        <p:txBody>
          <a:bodyPr/>
          <a:lstStyle>
            <a:lvl1pPr>
              <a:defRPr/>
            </a:lvl1pPr>
          </a:lstStyle>
          <a:p>
            <a:fld id="{F3F0A366-2C71-4AB5-8DDD-4365AF251B0C}" type="slidenum">
              <a:rPr lang="de-DE" altLang="de-DE"/>
              <a:pPr/>
              <a:t>‹Nr.›</a:t>
            </a:fld>
            <a:endParaRPr lang="de-DE" altLang="de-DE"/>
          </a:p>
        </p:txBody>
      </p:sp>
    </p:spTree>
    <p:extLst>
      <p:ext uri="{BB962C8B-B14F-4D97-AF65-F5344CB8AC3E}">
        <p14:creationId xmlns:p14="http://schemas.microsoft.com/office/powerpoint/2010/main" val="168180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93738" y="503238"/>
            <a:ext cx="325120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5"/>
          <p:cNvSpPr>
            <a:spLocks noGrp="1" noChangeArrowheads="1"/>
          </p:cNvSpPr>
          <p:nvPr>
            <p:ph type="sldNum" idx="10"/>
          </p:nvPr>
        </p:nvSpPr>
        <p:spPr>
          <a:ln/>
        </p:spPr>
        <p:txBody>
          <a:bodyPr/>
          <a:lstStyle>
            <a:lvl1pPr>
              <a:defRPr/>
            </a:lvl1pPr>
          </a:lstStyle>
          <a:p>
            <a:fld id="{1FCEF76D-0C7C-4B15-A0AA-4D6E04063070}" type="slidenum">
              <a:rPr lang="de-DE" altLang="de-DE"/>
              <a:pPr/>
              <a:t>‹Nr.›</a:t>
            </a:fld>
            <a:endParaRPr lang="de-DE" altLang="de-DE"/>
          </a:p>
        </p:txBody>
      </p:sp>
    </p:spTree>
    <p:extLst>
      <p:ext uri="{BB962C8B-B14F-4D97-AF65-F5344CB8AC3E}">
        <p14:creationId xmlns:p14="http://schemas.microsoft.com/office/powerpoint/2010/main" val="102381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idx="10"/>
          </p:nvPr>
        </p:nvSpPr>
        <p:spPr>
          <a:ln/>
        </p:spPr>
        <p:txBody>
          <a:bodyPr/>
          <a:lstStyle>
            <a:lvl1pPr>
              <a:defRPr/>
            </a:lvl1pPr>
          </a:lstStyle>
          <a:p>
            <a:fld id="{659F26F8-8708-4F43-B85B-04FAF481E19F}" type="slidenum">
              <a:rPr lang="de-DE" altLang="de-DE"/>
              <a:pPr/>
              <a:t>‹Nr.›</a:t>
            </a:fld>
            <a:endParaRPr lang="de-DE" altLang="de-DE"/>
          </a:p>
        </p:txBody>
      </p:sp>
    </p:spTree>
    <p:extLst>
      <p:ext uri="{BB962C8B-B14F-4D97-AF65-F5344CB8AC3E}">
        <p14:creationId xmlns:p14="http://schemas.microsoft.com/office/powerpoint/2010/main" val="4015460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5675" y="301625"/>
            <a:ext cx="2266950" cy="58483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0037" cy="58483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idx="10"/>
          </p:nvPr>
        </p:nvSpPr>
        <p:spPr>
          <a:ln/>
        </p:spPr>
        <p:txBody>
          <a:bodyPr/>
          <a:lstStyle>
            <a:lvl1pPr>
              <a:defRPr/>
            </a:lvl1pPr>
          </a:lstStyle>
          <a:p>
            <a:fld id="{EFEC5F86-CA3B-4C88-9F23-3FCDA598D31F}" type="slidenum">
              <a:rPr lang="de-DE" altLang="de-DE"/>
              <a:pPr/>
              <a:t>‹Nr.›</a:t>
            </a:fld>
            <a:endParaRPr lang="de-DE" altLang="de-DE"/>
          </a:p>
        </p:txBody>
      </p:sp>
    </p:spTree>
    <p:extLst>
      <p:ext uri="{BB962C8B-B14F-4D97-AF65-F5344CB8AC3E}">
        <p14:creationId xmlns:p14="http://schemas.microsoft.com/office/powerpoint/2010/main" val="64834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idx="10"/>
          </p:nvPr>
        </p:nvSpPr>
        <p:spPr>
          <a:ln/>
        </p:spPr>
        <p:txBody>
          <a:bodyPr/>
          <a:lstStyle>
            <a:lvl1pPr>
              <a:defRPr/>
            </a:lvl1pPr>
          </a:lstStyle>
          <a:p>
            <a:fld id="{D89EEC89-113A-481B-B35E-8F6DF45FC672}" type="slidenum">
              <a:rPr lang="de-DE" altLang="de-DE"/>
              <a:pPr/>
              <a:t>‹Nr.›</a:t>
            </a:fld>
            <a:endParaRPr lang="de-DE" altLang="de-DE"/>
          </a:p>
        </p:txBody>
      </p:sp>
    </p:spTree>
    <p:extLst>
      <p:ext uri="{BB962C8B-B14F-4D97-AF65-F5344CB8AC3E}">
        <p14:creationId xmlns:p14="http://schemas.microsoft.com/office/powerpoint/2010/main" val="17009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7388" y="1884363"/>
            <a:ext cx="8694737"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5"/>
          <p:cNvSpPr>
            <a:spLocks noGrp="1" noChangeArrowheads="1"/>
          </p:cNvSpPr>
          <p:nvPr>
            <p:ph type="sldNum" idx="10"/>
          </p:nvPr>
        </p:nvSpPr>
        <p:spPr>
          <a:ln/>
        </p:spPr>
        <p:txBody>
          <a:bodyPr/>
          <a:lstStyle>
            <a:lvl1pPr>
              <a:defRPr/>
            </a:lvl1pPr>
          </a:lstStyle>
          <a:p>
            <a:fld id="{1345216B-205B-4340-96F8-D9B184589B2E}" type="slidenum">
              <a:rPr lang="de-DE" altLang="de-DE"/>
              <a:pPr/>
              <a:t>‹Nr.›</a:t>
            </a:fld>
            <a:endParaRPr lang="de-DE" altLang="de-DE"/>
          </a:p>
        </p:txBody>
      </p:sp>
    </p:spTree>
    <p:extLst>
      <p:ext uri="{BB962C8B-B14F-4D97-AF65-F5344CB8AC3E}">
        <p14:creationId xmlns:p14="http://schemas.microsoft.com/office/powerpoint/2010/main" val="348531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768475"/>
            <a:ext cx="4457700" cy="43815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3338" y="1768475"/>
            <a:ext cx="4459287" cy="43815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idx="10"/>
          </p:nvPr>
        </p:nvSpPr>
        <p:spPr>
          <a:ln/>
        </p:spPr>
        <p:txBody>
          <a:bodyPr/>
          <a:lstStyle>
            <a:lvl1pPr>
              <a:defRPr/>
            </a:lvl1pPr>
          </a:lstStyle>
          <a:p>
            <a:fld id="{C925728B-9506-4DD2-978A-37357A26EDBD}" type="slidenum">
              <a:rPr lang="de-DE" altLang="de-DE"/>
              <a:pPr/>
              <a:t>‹Nr.›</a:t>
            </a:fld>
            <a:endParaRPr lang="de-DE" altLang="de-DE"/>
          </a:p>
        </p:txBody>
      </p:sp>
    </p:spTree>
    <p:extLst>
      <p:ext uri="{BB962C8B-B14F-4D97-AF65-F5344CB8AC3E}">
        <p14:creationId xmlns:p14="http://schemas.microsoft.com/office/powerpoint/2010/main" val="244309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93738" y="403225"/>
            <a:ext cx="8694737"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93738" y="2760663"/>
            <a:ext cx="4265612" cy="4062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03813" y="2760663"/>
            <a:ext cx="4284662" cy="4062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sldNum" idx="10"/>
          </p:nvPr>
        </p:nvSpPr>
        <p:spPr>
          <a:ln/>
        </p:spPr>
        <p:txBody>
          <a:bodyPr/>
          <a:lstStyle>
            <a:lvl1pPr>
              <a:defRPr/>
            </a:lvl1pPr>
          </a:lstStyle>
          <a:p>
            <a:fld id="{8D84956F-CAC9-4F43-AC36-F7BB1615A1F2}" type="slidenum">
              <a:rPr lang="de-DE" altLang="de-DE"/>
              <a:pPr/>
              <a:t>‹Nr.›</a:t>
            </a:fld>
            <a:endParaRPr lang="de-DE" altLang="de-DE"/>
          </a:p>
        </p:txBody>
      </p:sp>
    </p:spTree>
    <p:extLst>
      <p:ext uri="{BB962C8B-B14F-4D97-AF65-F5344CB8AC3E}">
        <p14:creationId xmlns:p14="http://schemas.microsoft.com/office/powerpoint/2010/main" val="200267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idx="10"/>
          </p:nvPr>
        </p:nvSpPr>
        <p:spPr>
          <a:ln/>
        </p:spPr>
        <p:txBody>
          <a:bodyPr/>
          <a:lstStyle>
            <a:lvl1pPr>
              <a:defRPr/>
            </a:lvl1pPr>
          </a:lstStyle>
          <a:p>
            <a:fld id="{5451252F-8AA9-4526-B08B-0E57F5BF887F}" type="slidenum">
              <a:rPr lang="de-DE" altLang="de-DE"/>
              <a:pPr/>
              <a:t>‹Nr.›</a:t>
            </a:fld>
            <a:endParaRPr lang="de-DE" altLang="de-DE"/>
          </a:p>
        </p:txBody>
      </p:sp>
    </p:spTree>
    <p:extLst>
      <p:ext uri="{BB962C8B-B14F-4D97-AF65-F5344CB8AC3E}">
        <p14:creationId xmlns:p14="http://schemas.microsoft.com/office/powerpoint/2010/main" val="198868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33AF774B-5AB3-4ED1-8613-A26BCBEFB698}" type="slidenum">
              <a:rPr lang="de-DE" altLang="de-DE"/>
              <a:pPr/>
              <a:t>‹Nr.›</a:t>
            </a:fld>
            <a:endParaRPr lang="de-DE" altLang="de-DE"/>
          </a:p>
        </p:txBody>
      </p:sp>
    </p:spTree>
    <p:extLst>
      <p:ext uri="{BB962C8B-B14F-4D97-AF65-F5344CB8AC3E}">
        <p14:creationId xmlns:p14="http://schemas.microsoft.com/office/powerpoint/2010/main" val="199925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idx="10"/>
          </p:nvPr>
        </p:nvSpPr>
        <p:spPr/>
        <p:txBody>
          <a:bodyPr/>
          <a:lstStyle/>
          <a:p>
            <a:fld id="{ADE1D84E-93E7-4B10-92D1-36ECCCD144CD}" type="slidenum">
              <a:rPr lang="de-DE" altLang="de-DE" smtClean="0"/>
              <a:pPr/>
              <a:t>‹Nr.›</a:t>
            </a:fld>
            <a:endParaRPr lang="de-DE" altLang="de-DE"/>
          </a:p>
        </p:txBody>
      </p:sp>
    </p:spTree>
    <p:extLst>
      <p:ext uri="{BB962C8B-B14F-4D97-AF65-F5344CB8AC3E}">
        <p14:creationId xmlns:p14="http://schemas.microsoft.com/office/powerpoint/2010/main" val="43621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93738" y="503238"/>
            <a:ext cx="325120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5"/>
          <p:cNvSpPr>
            <a:spLocks noGrp="1" noChangeArrowheads="1"/>
          </p:cNvSpPr>
          <p:nvPr>
            <p:ph type="sldNum" idx="10"/>
          </p:nvPr>
        </p:nvSpPr>
        <p:spPr>
          <a:ln/>
        </p:spPr>
        <p:txBody>
          <a:bodyPr/>
          <a:lstStyle>
            <a:lvl1pPr>
              <a:defRPr/>
            </a:lvl1pPr>
          </a:lstStyle>
          <a:p>
            <a:fld id="{E231105E-FB08-4C66-9630-2BBD6F6CE0B4}" type="slidenum">
              <a:rPr lang="de-DE" altLang="de-DE"/>
              <a:pPr/>
              <a:t>‹Nr.›</a:t>
            </a:fld>
            <a:endParaRPr lang="de-DE" altLang="de-DE"/>
          </a:p>
        </p:txBody>
      </p:sp>
    </p:spTree>
    <p:extLst>
      <p:ext uri="{BB962C8B-B14F-4D97-AF65-F5344CB8AC3E}">
        <p14:creationId xmlns:p14="http://schemas.microsoft.com/office/powerpoint/2010/main" val="382558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smtClean="0"/>
              <a:t>Format des Titeltextes durch Klicken bearbeiten</a:t>
            </a:r>
          </a:p>
        </p:txBody>
      </p:sp>
      <p:sp>
        <p:nvSpPr>
          <p:cNvPr id="1027" name="Rectangle 2"/>
          <p:cNvSpPr>
            <a:spLocks noGrp="1" noChangeArrowheads="1"/>
          </p:cNvSpPr>
          <p:nvPr>
            <p:ph type="body" idx="1"/>
          </p:nvPr>
        </p:nvSpPr>
        <p:spPr bwMode="auto">
          <a:xfrm>
            <a:off x="503238" y="1768475"/>
            <a:ext cx="906938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Format des Gliederungstextes durch Klicken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Siebte Gliederungsebene</a:t>
            </a:r>
          </a:p>
        </p:txBody>
      </p:sp>
      <p:sp>
        <p:nvSpPr>
          <p:cNvPr id="1028" name="Text Box 3"/>
          <p:cNvSpPr txBox="1">
            <a:spLocks noChangeArrowheads="1"/>
          </p:cNvSpPr>
          <p:nvPr/>
        </p:nvSpPr>
        <p:spPr bwMode="auto">
          <a:xfrm>
            <a:off x="503238" y="6886575"/>
            <a:ext cx="2349500" cy="522288"/>
          </a:xfrm>
          <a:prstGeom prst="rect">
            <a:avLst/>
          </a:prstGeom>
          <a:noFill/>
          <a:ln>
            <a:noFill/>
          </a:ln>
          <a:effectLst/>
          <a:extLst/>
        </p:spPr>
        <p:txBody>
          <a:bodyPr wrap="none"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1029" name="Text Box 4"/>
          <p:cNvSpPr txBox="1">
            <a:spLocks noChangeArrowheads="1"/>
          </p:cNvSpPr>
          <p:nvPr/>
        </p:nvSpPr>
        <p:spPr bwMode="auto">
          <a:xfrm>
            <a:off x="3448050" y="6886575"/>
            <a:ext cx="3194050" cy="522288"/>
          </a:xfrm>
          <a:prstGeom prst="rect">
            <a:avLst/>
          </a:prstGeom>
          <a:noFill/>
          <a:ln>
            <a:noFill/>
          </a:ln>
          <a:effectLst/>
          <a:extLst/>
        </p:spPr>
        <p:txBody>
          <a:bodyPr wrap="none"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 name="Rectangle 5"/>
          <p:cNvSpPr>
            <a:spLocks noGrp="1" noChangeArrowheads="1"/>
          </p:cNvSpPr>
          <p:nvPr>
            <p:ph type="sldNum"/>
          </p:nvPr>
        </p:nvSpPr>
        <p:spPr bwMode="auto">
          <a:xfrm>
            <a:off x="7227888" y="6886575"/>
            <a:ext cx="2344737" cy="519113"/>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buSzPct val="100000"/>
              <a:defRPr>
                <a:solidFill>
                  <a:srgbClr val="000000"/>
                </a:solidFill>
              </a:defRPr>
            </a:lvl1pPr>
          </a:lstStyle>
          <a:p>
            <a:fld id="{ADE1D84E-93E7-4B10-92D1-36ECCCD144CD}"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44546A"/>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9pPr>
    </p:titleStyle>
    <p:bodyStyle>
      <a:lvl1pPr marL="342900" indent="-342900" algn="l" defTabSz="449263" rtl="0" eaLnBrk="0" fontAlgn="base" hangingPunct="0">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400" kern="1200">
          <a:solidFill>
            <a:srgbClr val="000000"/>
          </a:solidFill>
          <a:latin typeface="Calibri" panose="020F0502020204030204" pitchFamily="34" charset="0"/>
          <a:ea typeface="+mn-ea"/>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Calibri" panose="020F0502020204030204" pitchFamily="34" charset="0"/>
          <a:ea typeface="+mn-ea"/>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kern="1200">
          <a:solidFill>
            <a:srgbClr val="000000"/>
          </a:solidFill>
          <a:latin typeface="Calibri" panose="020F0502020204030204" pitchFamily="34" charset="0"/>
          <a:ea typeface="+mn-ea"/>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kern="1200">
          <a:solidFill>
            <a:srgbClr val="000000"/>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5.GIF"/><Relationship Id="rId4" Type="http://schemas.openxmlformats.org/officeDocument/2006/relationships/image" Target="../media/image2.png"/><Relationship Id="rId9"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33156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en-US" altLang="de-DE" sz="3200" b="1" dirty="0">
                <a:solidFill>
                  <a:srgbClr val="000000"/>
                </a:solidFill>
                <a:latin typeface="Arial" panose="020B0604020202020204" pitchFamily="34" charset="0"/>
                <a:cs typeface="+mn-cs"/>
              </a:rPr>
              <a:t>Mass Influx </a:t>
            </a:r>
            <a:r>
              <a:rPr lang="en-US" altLang="de-DE" sz="3200" b="1" dirty="0" smtClean="0">
                <a:solidFill>
                  <a:srgbClr val="000000"/>
                </a:solidFill>
                <a:latin typeface="Arial" panose="020B0604020202020204" pitchFamily="34" charset="0"/>
                <a:cs typeface="+mn-cs"/>
              </a:rPr>
              <a:t>and the </a:t>
            </a:r>
            <a:r>
              <a:rPr lang="en-US" altLang="de-DE" sz="3200" b="1" dirty="0">
                <a:solidFill>
                  <a:srgbClr val="000000"/>
                </a:solidFill>
                <a:latin typeface="Arial" panose="020B0604020202020204" pitchFamily="34" charset="0"/>
                <a:cs typeface="+mn-cs"/>
              </a:rPr>
              <a:t>Subsidiary Protection of Asylum Seekers</a:t>
            </a: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20. / 21. </a:t>
            </a:r>
            <a:r>
              <a:rPr lang="de-DE" altLang="de-DE" sz="3200" b="1" dirty="0" err="1" smtClean="0">
                <a:solidFill>
                  <a:srgbClr val="000000"/>
                </a:solidFill>
                <a:latin typeface="Arial" panose="020B0604020202020204" pitchFamily="34" charset="0"/>
                <a:cs typeface="+mn-cs"/>
              </a:rPr>
              <a:t>October</a:t>
            </a:r>
            <a:r>
              <a:rPr lang="de-DE" altLang="de-DE" sz="3200" b="1" dirty="0" smtClean="0">
                <a:solidFill>
                  <a:srgbClr val="000000"/>
                </a:solidFill>
                <a:latin typeface="Arial" panose="020B0604020202020204" pitchFamily="34" charset="0"/>
                <a:cs typeface="+mn-cs"/>
              </a:rPr>
              <a:t> 2017 </a:t>
            </a:r>
            <a:r>
              <a:rPr lang="de-DE" altLang="de-DE" sz="3200" b="1" dirty="0" smtClean="0">
                <a:solidFill>
                  <a:srgbClr val="000000"/>
                </a:solidFill>
                <a:latin typeface="Arial" panose="020B0604020202020204" pitchFamily="34" charset="0"/>
                <a:cs typeface="+mn-cs"/>
              </a:rPr>
              <a:t>- Tübingen</a:t>
            </a:r>
          </a:p>
          <a:p>
            <a:pPr algn="ctr" hangingPunct="0">
              <a:spcAft>
                <a:spcPts val="1413"/>
              </a:spcAft>
              <a:buSzPct val="100000"/>
              <a:defRPr/>
            </a:pPr>
            <a:r>
              <a:rPr lang="de-DE" altLang="de-DE" sz="2800" b="1" dirty="0" smtClean="0">
                <a:solidFill>
                  <a:srgbClr val="000000"/>
                </a:solidFill>
                <a:latin typeface="Arial" panose="020B0604020202020204" pitchFamily="34" charset="0"/>
              </a:rPr>
              <a:t>Part </a:t>
            </a:r>
            <a:r>
              <a:rPr lang="de-DE" altLang="de-DE" sz="2800" b="1" dirty="0">
                <a:solidFill>
                  <a:srgbClr val="000000"/>
                </a:solidFill>
                <a:latin typeface="Arial" panose="020B0604020202020204" pitchFamily="34" charset="0"/>
              </a:rPr>
              <a:t>I – </a:t>
            </a:r>
            <a:r>
              <a:rPr lang="de-DE" altLang="de-DE" sz="2800" b="1" dirty="0" err="1" smtClean="0">
                <a:solidFill>
                  <a:srgbClr val="000000"/>
                </a:solidFill>
                <a:latin typeface="Arial" panose="020B0604020202020204" pitchFamily="34" charset="0"/>
              </a:rPr>
              <a:t>Mass</a:t>
            </a:r>
            <a:r>
              <a:rPr lang="de-DE" altLang="de-DE" sz="2800" b="1" dirty="0" smtClean="0">
                <a:solidFill>
                  <a:srgbClr val="000000"/>
                </a:solidFill>
                <a:latin typeface="Arial" panose="020B0604020202020204" pitchFamily="34" charset="0"/>
              </a:rPr>
              <a:t> </a:t>
            </a:r>
            <a:r>
              <a:rPr lang="de-DE" altLang="de-DE" sz="2800" b="1" dirty="0" err="1">
                <a:solidFill>
                  <a:srgbClr val="000000"/>
                </a:solidFill>
                <a:latin typeface="Arial" panose="020B0604020202020204" pitchFamily="34" charset="0"/>
              </a:rPr>
              <a:t>influx</a:t>
            </a:r>
            <a:r>
              <a:rPr lang="de-DE" altLang="de-DE" sz="2800" b="1" dirty="0">
                <a:solidFill>
                  <a:srgbClr val="000000"/>
                </a:solidFill>
                <a:latin typeface="Arial" panose="020B0604020202020204" pitchFamily="34" charset="0"/>
              </a:rPr>
              <a:t> </a:t>
            </a:r>
            <a:r>
              <a:rPr lang="de-DE" altLang="de-DE" sz="2800" b="1" dirty="0" err="1">
                <a:solidFill>
                  <a:srgbClr val="000000"/>
                </a:solidFill>
                <a:latin typeface="Arial" panose="020B0604020202020204" pitchFamily="34" charset="0"/>
              </a:rPr>
              <a:t>and</a:t>
            </a:r>
            <a:r>
              <a:rPr lang="de-DE" altLang="de-DE" sz="2800" b="1" dirty="0">
                <a:solidFill>
                  <a:srgbClr val="000000"/>
                </a:solidFill>
                <a:latin typeface="Arial" panose="020B0604020202020204" pitchFamily="34" charset="0"/>
              </a:rPr>
              <a:t> legal </a:t>
            </a:r>
            <a:r>
              <a:rPr lang="de-DE" altLang="de-DE" sz="2800" b="1" dirty="0" err="1">
                <a:solidFill>
                  <a:srgbClr val="000000"/>
                </a:solidFill>
                <a:latin typeface="Arial" panose="020B0604020202020204" pitchFamily="34" charset="0"/>
              </a:rPr>
              <a:t>responses</a:t>
            </a:r>
            <a:r>
              <a:rPr lang="de-DE" altLang="de-DE" sz="2800" b="1" dirty="0">
                <a:solidFill>
                  <a:srgbClr val="000000"/>
                </a:solidFill>
                <a:latin typeface="Arial" panose="020B0604020202020204" pitchFamily="34" charset="0"/>
              </a:rPr>
              <a:t> in </a:t>
            </a:r>
            <a:r>
              <a:rPr lang="de-DE" altLang="de-DE" sz="2800" b="1" dirty="0" err="1">
                <a:solidFill>
                  <a:srgbClr val="000000"/>
                </a:solidFill>
                <a:latin typeface="Arial" panose="020B0604020202020204" pitchFamily="34" charset="0"/>
              </a:rPr>
              <a:t>the</a:t>
            </a:r>
            <a:r>
              <a:rPr lang="de-DE" altLang="de-DE" sz="2800" b="1" dirty="0">
                <a:solidFill>
                  <a:srgbClr val="000000"/>
                </a:solidFill>
                <a:latin typeface="Arial" panose="020B0604020202020204" pitchFamily="34" charset="0"/>
              </a:rPr>
              <a:t> 90ies</a:t>
            </a:r>
            <a:endParaRPr lang="de-DE" altLang="de-DE" sz="28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63">
                                            <p:txEl>
                                              <p:pRg st="4" end="4"/>
                                            </p:txEl>
                                          </p:spTgt>
                                        </p:tgtEl>
                                      </p:cBhvr>
                                    </p:animEffect>
                                    <p:set>
                                      <p:cBhvr>
                                        <p:cTn id="7" dur="1" fill="hold">
                                          <p:stCondLst>
                                            <p:cond delay="499"/>
                                          </p:stCondLst>
                                        </p:cTn>
                                        <p:tgtEl>
                                          <p:spTgt spid="15363">
                                            <p:txEl>
                                              <p:pRg st="4" end="4"/>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5" end="5"/>
                                            </p:txEl>
                                          </p:spTgt>
                                        </p:tgtEl>
                                        <p:attrNameLst>
                                          <p:attrName>style.visibility</p:attrName>
                                        </p:attrNameLst>
                                      </p:cBhvr>
                                      <p:to>
                                        <p:strVal val="visible"/>
                                      </p:to>
                                    </p:set>
                                    <p:animEffect transition="in" filter="fade">
                                      <p:cBhvr>
                                        <p:cTn id="1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p:nvPr>
            <p:extLst>
              <p:ext uri="{D42A27DB-BD31-4B8C-83A1-F6EECF244321}">
                <p14:modId xmlns:p14="http://schemas.microsoft.com/office/powerpoint/2010/main" val="264028321"/>
              </p:ext>
            </p:extLst>
          </p:nvPr>
        </p:nvGraphicFramePr>
        <p:xfrm>
          <a:off x="215776" y="0"/>
          <a:ext cx="9721080" cy="7559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65555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p:nvPr>
            <p:extLst>
              <p:ext uri="{D42A27DB-BD31-4B8C-83A1-F6EECF244321}">
                <p14:modId xmlns:p14="http://schemas.microsoft.com/office/powerpoint/2010/main" val="520164623"/>
              </p:ext>
            </p:extLst>
          </p:nvPr>
        </p:nvGraphicFramePr>
        <p:xfrm>
          <a:off x="215776" y="0"/>
          <a:ext cx="9721080" cy="7559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67166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33156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en-US" altLang="de-DE" sz="3200" b="1" dirty="0">
                <a:solidFill>
                  <a:srgbClr val="000000"/>
                </a:solidFill>
                <a:latin typeface="Arial" panose="020B0604020202020204" pitchFamily="34" charset="0"/>
                <a:cs typeface="+mn-cs"/>
              </a:rPr>
              <a:t>Mass Influx </a:t>
            </a:r>
            <a:r>
              <a:rPr lang="en-US" altLang="de-DE" sz="3200" b="1" dirty="0" smtClean="0">
                <a:solidFill>
                  <a:srgbClr val="000000"/>
                </a:solidFill>
                <a:latin typeface="Arial" panose="020B0604020202020204" pitchFamily="34" charset="0"/>
                <a:cs typeface="+mn-cs"/>
              </a:rPr>
              <a:t>and the </a:t>
            </a:r>
            <a:r>
              <a:rPr lang="en-US" altLang="de-DE" sz="3200" b="1" dirty="0">
                <a:solidFill>
                  <a:srgbClr val="000000"/>
                </a:solidFill>
                <a:latin typeface="Arial" panose="020B0604020202020204" pitchFamily="34" charset="0"/>
                <a:cs typeface="+mn-cs"/>
              </a:rPr>
              <a:t>Subsidiary Protection of Asylum Seekers</a:t>
            </a: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Part II – </a:t>
            </a:r>
          </a:p>
          <a:p>
            <a:pPr algn="ctr" hangingPunct="0">
              <a:spcAft>
                <a:spcPts val="1413"/>
              </a:spcAft>
              <a:buSzPct val="100000"/>
              <a:defRPr/>
            </a:pPr>
            <a:r>
              <a:rPr lang="de-DE" altLang="de-DE" sz="3200" b="1" dirty="0" err="1" smtClean="0">
                <a:solidFill>
                  <a:srgbClr val="000000"/>
                </a:solidFill>
                <a:latin typeface="Arial" panose="020B0604020202020204" pitchFamily="34" charset="0"/>
                <a:cs typeface="+mn-cs"/>
              </a:rPr>
              <a:t>Subsidiary</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protection</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status</a:t>
            </a:r>
            <a:endParaRPr lang="de-DE" altLang="de-DE"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06117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944078598"/>
              </p:ext>
            </p:extLst>
          </p:nvPr>
        </p:nvGraphicFramePr>
        <p:xfrm>
          <a:off x="143768" y="827509"/>
          <a:ext cx="9793088" cy="6448696"/>
        </p:xfrm>
        <a:graphic>
          <a:graphicData uri="http://schemas.openxmlformats.org/drawingml/2006/table">
            <a:tbl>
              <a:tblPr firstRow="1" bandRow="1">
                <a:tableStyleId>{5C22544A-7EE6-4342-B048-85BDC9FD1C3A}</a:tableStyleId>
              </a:tblPr>
              <a:tblGrid>
                <a:gridCol w="1254055">
                  <a:extLst>
                    <a:ext uri="{9D8B030D-6E8A-4147-A177-3AD203B41FA5}">
                      <a16:colId xmlns:a16="http://schemas.microsoft.com/office/drawing/2014/main" val="20000"/>
                    </a:ext>
                  </a:extLst>
                </a:gridCol>
                <a:gridCol w="2490361">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579202">
                <a:tc>
                  <a:txBody>
                    <a:bodyPr/>
                    <a:lstStyle/>
                    <a:p>
                      <a:endParaRPr lang="de-DE" sz="1200" dirty="0"/>
                    </a:p>
                  </a:txBody>
                  <a:tcPr marL="91434" marR="91434" marT="48754" marB="48754" anchor="ctr"/>
                </a:tc>
                <a:tc>
                  <a:txBody>
                    <a:bodyPr/>
                    <a:lstStyle/>
                    <a:p>
                      <a:pPr algn="ctr"/>
                      <a:r>
                        <a:rPr lang="de-DE" sz="1200" dirty="0" err="1" smtClean="0"/>
                        <a:t>Asylum</a:t>
                      </a:r>
                      <a:r>
                        <a:rPr lang="de-DE" sz="1200" dirty="0" smtClean="0"/>
                        <a:t> </a:t>
                      </a:r>
                    </a:p>
                    <a:p>
                      <a:pPr algn="ctr"/>
                      <a:r>
                        <a:rPr lang="de-DE" sz="1200" dirty="0" smtClean="0"/>
                        <a:t>(Art. 16a Basic Law)</a:t>
                      </a:r>
                      <a:endParaRPr lang="de-DE" sz="1200" dirty="0"/>
                    </a:p>
                  </a:txBody>
                  <a:tcPr marL="91434" marR="91434" marT="48754" marB="48754" anchor="ctr"/>
                </a:tc>
                <a:tc>
                  <a:txBody>
                    <a:bodyPr/>
                    <a:lstStyle/>
                    <a:p>
                      <a:pPr algn="ctr"/>
                      <a:r>
                        <a:rPr lang="de-DE" sz="1200" dirty="0" smtClean="0"/>
                        <a:t>Refugee Status </a:t>
                      </a:r>
                    </a:p>
                    <a:p>
                      <a:pPr algn="ctr"/>
                      <a:r>
                        <a:rPr lang="de-DE" sz="1200" dirty="0" smtClean="0"/>
                        <a:t>(1951</a:t>
                      </a:r>
                      <a:r>
                        <a:rPr lang="de-DE" sz="1200" baseline="0" dirty="0" smtClean="0"/>
                        <a:t> </a:t>
                      </a:r>
                      <a:r>
                        <a:rPr lang="de-DE" sz="1200" baseline="0" dirty="0" err="1" smtClean="0"/>
                        <a:t>refugee</a:t>
                      </a:r>
                      <a:r>
                        <a:rPr lang="de-DE" sz="1200" baseline="0" dirty="0" smtClean="0"/>
                        <a:t> </a:t>
                      </a:r>
                      <a:r>
                        <a:rPr lang="de-DE" sz="1200" baseline="0" dirty="0" err="1" smtClean="0"/>
                        <a:t>convention</a:t>
                      </a:r>
                      <a:r>
                        <a:rPr lang="de-DE" sz="1200" baseline="0" dirty="0" smtClean="0"/>
                        <a:t>)</a:t>
                      </a:r>
                      <a:endParaRPr lang="de-DE" sz="1200" dirty="0"/>
                    </a:p>
                  </a:txBody>
                  <a:tcPr marL="91434" marR="91434" marT="48754" marB="48754" anchor="ctr"/>
                </a:tc>
                <a:tc>
                  <a:txBody>
                    <a:bodyPr/>
                    <a:lstStyle/>
                    <a:p>
                      <a:pPr algn="ctr"/>
                      <a:r>
                        <a:rPr lang="de-DE" sz="1200" dirty="0" smtClean="0"/>
                        <a:t>National </a:t>
                      </a:r>
                      <a:r>
                        <a:rPr lang="de-DE" sz="1200" dirty="0" err="1" smtClean="0"/>
                        <a:t>ban</a:t>
                      </a:r>
                      <a:r>
                        <a:rPr lang="de-DE" sz="1200" dirty="0" smtClean="0"/>
                        <a:t> on </a:t>
                      </a:r>
                      <a:r>
                        <a:rPr lang="de-DE" sz="1200" dirty="0" err="1" smtClean="0"/>
                        <a:t>deportation</a:t>
                      </a:r>
                      <a:endParaRPr lang="de-DE" sz="1200" dirty="0" smtClean="0"/>
                    </a:p>
                    <a:p>
                      <a:pPr algn="ctr"/>
                      <a:r>
                        <a:rPr lang="de-DE" sz="1200" dirty="0" smtClean="0"/>
                        <a:t>(§ 60</a:t>
                      </a:r>
                      <a:r>
                        <a:rPr lang="de-DE" sz="1200" baseline="0" dirty="0" smtClean="0"/>
                        <a:t> V / VII AufenthG)</a:t>
                      </a:r>
                      <a:endParaRPr lang="de-DE" sz="1200" dirty="0"/>
                    </a:p>
                  </a:txBody>
                  <a:tcPr marL="91434" marR="91434" marT="48754" marB="48754" anchor="ctr"/>
                </a:tc>
                <a:extLst>
                  <a:ext uri="{0D108BD9-81ED-4DB2-BD59-A6C34878D82A}">
                    <a16:rowId xmlns:a16="http://schemas.microsoft.com/office/drawing/2014/main" val="10000"/>
                  </a:ext>
                </a:extLst>
              </a:tr>
              <a:tr h="1495440">
                <a:tc>
                  <a:txBody>
                    <a:bodyPr/>
                    <a:lstStyle/>
                    <a:p>
                      <a:pPr algn="ctr"/>
                      <a:r>
                        <a:rPr lang="de-DE" sz="1200" b="0" i="0" dirty="0" err="1" smtClean="0">
                          <a:solidFill>
                            <a:schemeClr val="bg1"/>
                          </a:solidFill>
                        </a:rPr>
                        <a:t>protects</a:t>
                      </a:r>
                      <a:r>
                        <a:rPr lang="de-DE" sz="1200" b="0" i="0" dirty="0" smtClean="0">
                          <a:solidFill>
                            <a:schemeClr val="bg1"/>
                          </a:solidFill>
                        </a:rPr>
                        <a:t> </a:t>
                      </a:r>
                      <a:r>
                        <a:rPr lang="de-DE" sz="1200" b="0" i="0" dirty="0" err="1" smtClean="0">
                          <a:solidFill>
                            <a:schemeClr val="bg1"/>
                          </a:solidFill>
                        </a:rPr>
                        <a:t>from</a:t>
                      </a:r>
                      <a:endParaRPr lang="de-DE" sz="1200" b="0" i="0" dirty="0">
                        <a:solidFill>
                          <a:schemeClr val="bg1"/>
                        </a:solidFill>
                      </a:endParaRPr>
                    </a:p>
                  </a:txBody>
                  <a:tcPr marL="91434" marR="91434" marT="48754" marB="48754" anchor="ctr">
                    <a:solidFill>
                      <a:schemeClr val="accent1"/>
                    </a:solidFill>
                  </a:tcPr>
                </a:tc>
                <a:tc>
                  <a:txBody>
                    <a:bodyPr/>
                    <a:lstStyle/>
                    <a:p>
                      <a:pPr algn="ctr"/>
                      <a:r>
                        <a:rPr lang="de-DE" sz="1300" b="0" i="0" dirty="0" smtClean="0"/>
                        <a:t>(</a:t>
                      </a:r>
                      <a:r>
                        <a:rPr lang="de-DE" sz="1300" b="0" i="0" dirty="0" err="1" smtClean="0"/>
                        <a:t>targeted</a:t>
                      </a:r>
                      <a:r>
                        <a:rPr lang="de-DE" sz="1300" b="0" i="0" dirty="0" smtClean="0"/>
                        <a:t>) </a:t>
                      </a:r>
                      <a:r>
                        <a:rPr lang="de-DE" sz="1300" b="0" i="0" dirty="0" err="1" smtClean="0"/>
                        <a:t>persecution</a:t>
                      </a:r>
                      <a:endParaRPr lang="de-DE" sz="1300" b="0" i="0" dirty="0"/>
                    </a:p>
                  </a:txBody>
                  <a:tcPr marL="91434" marR="91434" marT="48754" marB="48754" anchor="ctr"/>
                </a:tc>
                <a:tc>
                  <a:txBody>
                    <a:bodyPr/>
                    <a:lstStyle/>
                    <a:p>
                      <a:pPr algn="ctr"/>
                      <a:r>
                        <a:rPr lang="de-DE" sz="1300" b="0" i="0" dirty="0" smtClean="0"/>
                        <a:t>(</a:t>
                      </a:r>
                      <a:r>
                        <a:rPr lang="de-DE" sz="1300" b="0" i="0" dirty="0" err="1" smtClean="0"/>
                        <a:t>targeted</a:t>
                      </a:r>
                      <a:r>
                        <a:rPr lang="de-DE" sz="1300" b="0" i="0" dirty="0" smtClean="0"/>
                        <a:t>) </a:t>
                      </a:r>
                      <a:r>
                        <a:rPr lang="de-DE" sz="1300" b="0" i="0" dirty="0" err="1" smtClean="0"/>
                        <a:t>persecution</a:t>
                      </a:r>
                      <a:endParaRPr lang="de-DE" sz="1300" b="0" i="0" dirty="0"/>
                    </a:p>
                  </a:txBody>
                  <a:tcPr marL="91434" marR="91434" marT="48754" marB="48754" anchor="ctr"/>
                </a:tc>
                <a:tc>
                  <a:txBody>
                    <a:bodyPr/>
                    <a:lstStyle/>
                    <a:p>
                      <a:pPr marL="285750" indent="-285750" algn="l">
                        <a:buFontTx/>
                        <a:buChar char="-"/>
                      </a:pPr>
                      <a:r>
                        <a:rPr lang="en-US" sz="1200" b="0" i="0" dirty="0" smtClean="0"/>
                        <a:t>considerable concrete danger (i.e. “real risk”) to life, limb or </a:t>
                      </a:r>
                      <a:r>
                        <a:rPr lang="en-US" sz="1200" b="0" i="0" dirty="0" smtClean="0"/>
                        <a:t>liberty (but: protection from dangers</a:t>
                      </a:r>
                      <a:r>
                        <a:rPr lang="en-US" sz="1200" b="0" i="0" baseline="0" dirty="0" smtClean="0"/>
                        <a:t> to which parts of the population are generally exposed only in extreme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OR</a:t>
                      </a:r>
                    </a:p>
                    <a:p>
                      <a:pPr marL="285750" indent="-285750" algn="l">
                        <a:buFontTx/>
                        <a:buChar char="-"/>
                      </a:pPr>
                      <a:r>
                        <a:rPr lang="en-US" sz="1200" b="0" i="0" dirty="0" smtClean="0"/>
                        <a:t>return </a:t>
                      </a:r>
                      <a:r>
                        <a:rPr lang="en-US" sz="1200" b="0" i="0" dirty="0" smtClean="0"/>
                        <a:t>to the destination country would constitute a breach of the </a:t>
                      </a:r>
                      <a:r>
                        <a:rPr lang="en-US" sz="1200" b="0" i="0" dirty="0" smtClean="0"/>
                        <a:t>ECHR (i.e. torture, inhuman treatment)</a:t>
                      </a:r>
                      <a:endParaRPr lang="en-US" sz="1200" b="0" i="0" dirty="0" smtClean="0"/>
                    </a:p>
                    <a:p>
                      <a:pPr marL="285750" indent="-285750" algn="l">
                        <a:buFontTx/>
                        <a:buChar char="-"/>
                      </a:pPr>
                      <a:endParaRPr lang="en-US" sz="1200" b="0" i="0" dirty="0" smtClean="0"/>
                    </a:p>
                  </a:txBody>
                  <a:tcPr marL="91434" marR="91434" marT="48754" marB="48754" anchor="ctr"/>
                </a:tc>
                <a:extLst>
                  <a:ext uri="{0D108BD9-81ED-4DB2-BD59-A6C34878D82A}">
                    <a16:rowId xmlns:a16="http://schemas.microsoft.com/office/drawing/2014/main" val="10001"/>
                  </a:ext>
                </a:extLst>
              </a:tr>
              <a:tr h="868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i="0" dirty="0" err="1" smtClean="0">
                          <a:solidFill>
                            <a:schemeClr val="bg1"/>
                          </a:solidFill>
                        </a:rPr>
                        <a:t>reasons</a:t>
                      </a:r>
                      <a:r>
                        <a:rPr lang="de-DE" sz="1200" b="0" i="0" dirty="0" smtClean="0">
                          <a:solidFill>
                            <a:schemeClr val="bg1"/>
                          </a:solidFill>
                        </a:rPr>
                        <a:t> </a:t>
                      </a:r>
                      <a:r>
                        <a:rPr lang="de-DE" sz="1200" b="0" i="0" dirty="0" err="1" smtClean="0">
                          <a:solidFill>
                            <a:schemeClr val="bg1"/>
                          </a:solidFill>
                        </a:rPr>
                        <a:t>for</a:t>
                      </a:r>
                      <a:r>
                        <a:rPr lang="de-DE" sz="1200" b="0" i="0" dirty="0" smtClean="0">
                          <a:solidFill>
                            <a:schemeClr val="bg1"/>
                          </a:solidFill>
                        </a:rPr>
                        <a:t> </a:t>
                      </a:r>
                      <a:r>
                        <a:rPr lang="de-DE" sz="1200" b="0" i="0" dirty="0" err="1" smtClean="0">
                          <a:solidFill>
                            <a:schemeClr val="bg1"/>
                          </a:solidFill>
                        </a:rPr>
                        <a:t>persecution</a:t>
                      </a:r>
                      <a:endParaRPr lang="de-DE" sz="1200" b="0" i="0" dirty="0">
                        <a:solidFill>
                          <a:schemeClr val="bg1"/>
                        </a:solidFill>
                      </a:endParaRPr>
                    </a:p>
                  </a:txBody>
                  <a:tcPr marL="91434" marR="91434" marT="48754" marB="48754" anchor="ctr">
                    <a:solidFill>
                      <a:schemeClr val="accent1"/>
                    </a:solidFill>
                  </a:tcPr>
                </a:tc>
                <a:tc>
                  <a:txBody>
                    <a:bodyPr/>
                    <a:lstStyle/>
                    <a:p>
                      <a:pPr algn="ctr"/>
                      <a:r>
                        <a:rPr lang="de-DE" sz="1300" b="0" i="0" dirty="0" smtClean="0"/>
                        <a:t>„</a:t>
                      </a:r>
                      <a:r>
                        <a:rPr lang="de-DE" sz="1300" b="0" i="0" dirty="0" err="1" smtClean="0"/>
                        <a:t>political</a:t>
                      </a:r>
                      <a:r>
                        <a:rPr lang="de-DE" sz="1300" b="0" i="0" dirty="0" smtClean="0"/>
                        <a:t>“ </a:t>
                      </a:r>
                      <a:r>
                        <a:rPr lang="de-DE" sz="1300" b="0" i="0" dirty="0" err="1" smtClean="0"/>
                        <a:t>grounds</a:t>
                      </a:r>
                      <a:endParaRPr lang="de-DE" sz="1300" b="0" i="0" dirty="0" smtClean="0"/>
                    </a:p>
                  </a:txBody>
                  <a:tcPr marL="91434" marR="91434" marT="48754" marB="48754" anchor="ctr"/>
                </a:tc>
                <a:tc>
                  <a:txBody>
                    <a:bodyPr/>
                    <a:lstStyle/>
                    <a:p>
                      <a:pPr algn="ctr"/>
                      <a:r>
                        <a:rPr lang="en-US" altLang="de-DE" sz="1200" b="0" i="0" dirty="0" smtClean="0">
                          <a:solidFill>
                            <a:srgbClr val="000000"/>
                          </a:solidFill>
                          <a:latin typeface="Arial" panose="020B0604020202020204" pitchFamily="34" charset="0"/>
                          <a:cs typeface="+mn-cs"/>
                        </a:rPr>
                        <a:t>race / religion /</a:t>
                      </a:r>
                      <a:r>
                        <a:rPr lang="en-US" altLang="de-DE" sz="1200" b="0" i="0" baseline="0" dirty="0" smtClean="0">
                          <a:solidFill>
                            <a:srgbClr val="000000"/>
                          </a:solidFill>
                          <a:latin typeface="Arial" panose="020B0604020202020204" pitchFamily="34" charset="0"/>
                          <a:cs typeface="+mn-cs"/>
                        </a:rPr>
                        <a:t> </a:t>
                      </a:r>
                      <a:r>
                        <a:rPr lang="en-US" altLang="de-DE" sz="1200" b="0" i="0" dirty="0" smtClean="0">
                          <a:solidFill>
                            <a:srgbClr val="000000"/>
                          </a:solidFill>
                          <a:latin typeface="Arial" panose="020B0604020202020204" pitchFamily="34" charset="0"/>
                          <a:cs typeface="+mn-cs"/>
                        </a:rPr>
                        <a:t>nationality / political opinion / membership of a particular social group</a:t>
                      </a:r>
                      <a:endParaRPr lang="de-DE" sz="1200" b="0" i="0" dirty="0"/>
                    </a:p>
                  </a:txBody>
                  <a:tcPr marL="91434" marR="91434" marT="48754" marB="48754" anchor="ctr"/>
                </a:tc>
                <a:tc>
                  <a:txBody>
                    <a:bodyPr/>
                    <a:lstStyle/>
                    <a:p>
                      <a:pPr algn="ctr"/>
                      <a:r>
                        <a:rPr lang="de-DE" sz="1300" b="0" i="0" dirty="0" smtClean="0"/>
                        <a:t>irrelevant</a:t>
                      </a:r>
                      <a:endParaRPr lang="de-DE" sz="1300" b="0" i="0" dirty="0"/>
                    </a:p>
                  </a:txBody>
                  <a:tcPr marL="91434" marR="91434" marT="48754" marB="48754" anchor="ctr"/>
                </a:tc>
                <a:extLst>
                  <a:ext uri="{0D108BD9-81ED-4DB2-BD59-A6C34878D82A}">
                    <a16:rowId xmlns:a16="http://schemas.microsoft.com/office/drawing/2014/main" val="10002"/>
                  </a:ext>
                </a:extLst>
              </a:tr>
              <a:tr h="1019688">
                <a:tc>
                  <a:txBody>
                    <a:bodyPr/>
                    <a:lstStyle/>
                    <a:p>
                      <a:pPr algn="ctr"/>
                      <a:r>
                        <a:rPr lang="de-DE" sz="1200" b="0" i="0" dirty="0" err="1" smtClean="0">
                          <a:solidFill>
                            <a:schemeClr val="bg1"/>
                          </a:solidFill>
                        </a:rPr>
                        <a:t>actors</a:t>
                      </a:r>
                      <a:r>
                        <a:rPr lang="de-DE" sz="1200" b="0" i="0" dirty="0" smtClean="0">
                          <a:solidFill>
                            <a:schemeClr val="bg1"/>
                          </a:solidFill>
                        </a:rPr>
                        <a:t> of </a:t>
                      </a:r>
                      <a:r>
                        <a:rPr lang="de-DE" sz="1200" b="0" i="0" dirty="0" err="1" smtClean="0">
                          <a:solidFill>
                            <a:schemeClr val="bg1"/>
                          </a:solidFill>
                        </a:rPr>
                        <a:t>persecution</a:t>
                      </a:r>
                      <a:r>
                        <a:rPr lang="de-DE" sz="1200" b="0" i="0" dirty="0" smtClean="0">
                          <a:solidFill>
                            <a:schemeClr val="bg1"/>
                          </a:solidFill>
                        </a:rPr>
                        <a:t> / </a:t>
                      </a:r>
                      <a:r>
                        <a:rPr lang="de-DE" sz="1200" b="0" i="0" dirty="0" err="1" smtClean="0">
                          <a:solidFill>
                            <a:schemeClr val="bg1"/>
                          </a:solidFill>
                        </a:rPr>
                        <a:t>harm</a:t>
                      </a:r>
                      <a:endParaRPr lang="de-DE" sz="1200" b="0" i="0" dirty="0">
                        <a:solidFill>
                          <a:schemeClr val="bg1"/>
                        </a:solidFill>
                      </a:endParaRPr>
                    </a:p>
                  </a:txBody>
                  <a:tcPr marL="91434" marR="91434" marT="48754" marB="48754" anchor="ctr">
                    <a:solidFill>
                      <a:schemeClr val="accent1"/>
                    </a:solidFill>
                  </a:tcPr>
                </a:tc>
                <a:tc>
                  <a:txBody>
                    <a:bodyPr/>
                    <a:lstStyle/>
                    <a:p>
                      <a:pPr marL="285750" indent="-285750" algn="l">
                        <a:buFontTx/>
                        <a:buChar char="-"/>
                      </a:pPr>
                      <a:r>
                        <a:rPr lang="de-DE" sz="1300" b="0" i="0" baseline="0" dirty="0" err="1" smtClean="0"/>
                        <a:t>state</a:t>
                      </a:r>
                      <a:r>
                        <a:rPr lang="de-DE" sz="1300" b="0" i="0" baseline="0" dirty="0" smtClean="0"/>
                        <a:t> </a:t>
                      </a:r>
                      <a:r>
                        <a:rPr lang="de-DE" sz="1300" b="0" i="0" baseline="0" dirty="0" err="1" smtClean="0"/>
                        <a:t>actors</a:t>
                      </a:r>
                      <a:endParaRPr lang="de-DE" sz="1300" b="0" i="0" baseline="0" dirty="0" smtClean="0"/>
                    </a:p>
                    <a:p>
                      <a:pPr marL="285750" indent="-285750" algn="l">
                        <a:buFontTx/>
                        <a:buChar char="-"/>
                      </a:pPr>
                      <a:r>
                        <a:rPr lang="de-DE" sz="1300" b="0" i="0" baseline="0" dirty="0" err="1" smtClean="0"/>
                        <a:t>statelike</a:t>
                      </a:r>
                      <a:r>
                        <a:rPr lang="de-DE" sz="1300" b="0" i="0" baseline="0" dirty="0" smtClean="0"/>
                        <a:t> </a:t>
                      </a:r>
                      <a:r>
                        <a:rPr lang="de-DE" sz="1300" b="0" i="0" baseline="0" dirty="0" err="1" smtClean="0"/>
                        <a:t>actors</a:t>
                      </a:r>
                      <a:endParaRPr lang="de-DE" sz="1300" b="0" i="0" baseline="0" dirty="0" smtClean="0"/>
                    </a:p>
                    <a:p>
                      <a:pPr marL="285750" indent="-285750" algn="l">
                        <a:buFontTx/>
                        <a:buChar char="-"/>
                      </a:pPr>
                      <a:endParaRPr lang="de-DE" sz="1300" b="0" i="0" baseline="0" dirty="0" smtClean="0"/>
                    </a:p>
                  </a:txBody>
                  <a:tcPr marL="91434" marR="91434" marT="48754" marB="48754"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300" b="0" i="0" baseline="0" dirty="0" err="1" smtClean="0"/>
                        <a:t>state</a:t>
                      </a:r>
                      <a:r>
                        <a:rPr lang="de-DE" sz="1300" b="0" i="0" baseline="0" dirty="0" smtClean="0"/>
                        <a:t> / </a:t>
                      </a:r>
                      <a:r>
                        <a:rPr lang="de-DE" sz="1300" b="0" i="0" baseline="0" dirty="0" err="1" smtClean="0"/>
                        <a:t>statelike</a:t>
                      </a:r>
                      <a:r>
                        <a:rPr lang="de-DE" sz="1300" b="0" i="0" baseline="0" dirty="0" smtClean="0"/>
                        <a:t> </a:t>
                      </a:r>
                      <a:r>
                        <a:rPr lang="de-DE" sz="1300" b="0" i="0" baseline="0" dirty="0" err="1" smtClean="0"/>
                        <a:t>actors</a:t>
                      </a:r>
                      <a:endParaRPr lang="de-DE" sz="1300" b="0" i="0" baseline="0" dirty="0" smtClean="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300" b="0" i="0" baseline="0" dirty="0" smtClean="0"/>
                        <a:t>private </a:t>
                      </a:r>
                      <a:r>
                        <a:rPr lang="de-DE" sz="1300" b="0" i="0" baseline="0" dirty="0" err="1" smtClean="0"/>
                        <a:t>actors</a:t>
                      </a:r>
                      <a:r>
                        <a:rPr lang="de-DE" sz="1300" b="0" i="0" baseline="0" dirty="0" smtClean="0"/>
                        <a:t> (</a:t>
                      </a:r>
                      <a:r>
                        <a:rPr lang="de-DE" sz="1300" b="0" i="0" baseline="0" dirty="0" err="1" smtClean="0"/>
                        <a:t>if</a:t>
                      </a:r>
                      <a:r>
                        <a:rPr lang="de-DE" sz="1300" b="0" i="0" baseline="0" dirty="0" smtClean="0"/>
                        <a:t> </a:t>
                      </a:r>
                      <a:r>
                        <a:rPr lang="de-DE" sz="1300" b="0" i="0" baseline="0" dirty="0" err="1" smtClean="0"/>
                        <a:t>no</a:t>
                      </a:r>
                      <a:r>
                        <a:rPr lang="de-DE" sz="1300" b="0" i="0" baseline="0" dirty="0" smtClean="0"/>
                        <a:t> </a:t>
                      </a:r>
                      <a:r>
                        <a:rPr lang="de-DE" sz="1300" b="0" i="0" baseline="0" dirty="0" err="1" smtClean="0"/>
                        <a:t>protection</a:t>
                      </a:r>
                      <a:r>
                        <a:rPr lang="de-DE" sz="1300" b="0" i="0" baseline="0" dirty="0" smtClean="0"/>
                        <a:t> </a:t>
                      </a:r>
                      <a:r>
                        <a:rPr lang="de-DE" sz="1300" b="0" i="0" baseline="0" dirty="0" err="1" smtClean="0"/>
                        <a:t>by</a:t>
                      </a:r>
                      <a:r>
                        <a:rPr lang="de-DE" sz="1300" b="0" i="0" baseline="0" dirty="0" smtClean="0"/>
                        <a:t> </a:t>
                      </a:r>
                      <a:r>
                        <a:rPr lang="de-DE" sz="1300" b="0" i="0" baseline="0" dirty="0" err="1" smtClean="0"/>
                        <a:t>state</a:t>
                      </a:r>
                      <a:r>
                        <a:rPr lang="de-DE" sz="1300" b="0" i="0" baseline="0" dirty="0" smtClean="0"/>
                        <a:t> </a:t>
                      </a:r>
                      <a:r>
                        <a:rPr lang="de-DE" sz="1300" b="0" i="0" baseline="0" dirty="0" err="1" smtClean="0"/>
                        <a:t>actors</a:t>
                      </a:r>
                      <a:r>
                        <a:rPr lang="de-DE" sz="1300" b="0" i="0" baseline="0" dirty="0" smtClean="0"/>
                        <a:t> </a:t>
                      </a:r>
                      <a:r>
                        <a:rPr lang="de-DE" sz="1300" b="0" i="0" baseline="0" dirty="0" err="1" smtClean="0"/>
                        <a:t>is</a:t>
                      </a:r>
                      <a:r>
                        <a:rPr lang="de-DE" sz="1300" b="0" i="0" baseline="0" dirty="0" smtClean="0"/>
                        <a:t> </a:t>
                      </a:r>
                      <a:r>
                        <a:rPr lang="de-DE" sz="1300" b="0" i="0" baseline="0" dirty="0" err="1" smtClean="0"/>
                        <a:t>available</a:t>
                      </a:r>
                      <a:r>
                        <a:rPr lang="de-DE" sz="1300" b="0" i="0" baseline="0" dirty="0" smtClean="0"/>
                        <a:t>)</a:t>
                      </a:r>
                    </a:p>
                  </a:txBody>
                  <a:tcPr marL="91434" marR="91434" marT="48754" marB="48754" anchor="ctr"/>
                </a:tc>
                <a:tc>
                  <a:txBody>
                    <a:bodyPr/>
                    <a:lstStyle/>
                    <a:p>
                      <a:pPr marL="0" indent="0" algn="ctr">
                        <a:buFontTx/>
                        <a:buNone/>
                      </a:pPr>
                      <a:endParaRPr lang="de-DE" sz="1300" b="0" i="0" baseline="0" dirty="0" smtClean="0"/>
                    </a:p>
                    <a:p>
                      <a:pPr marL="0" indent="0" algn="ctr">
                        <a:buFontTx/>
                        <a:buNone/>
                      </a:pPr>
                      <a:r>
                        <a:rPr lang="de-DE" sz="1300" b="0" i="0" baseline="0" dirty="0" smtClean="0"/>
                        <a:t>irrelevant</a:t>
                      </a:r>
                    </a:p>
                  </a:txBody>
                  <a:tcPr marL="91434" marR="91434" marT="48754" marB="48754" anchor="ctr"/>
                </a:tc>
                <a:extLst>
                  <a:ext uri="{0D108BD9-81ED-4DB2-BD59-A6C34878D82A}">
                    <a16:rowId xmlns:a16="http://schemas.microsoft.com/office/drawing/2014/main" val="10003"/>
                  </a:ext>
                </a:extLst>
              </a:tr>
              <a:tr h="1149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i="0" dirty="0" err="1" smtClean="0">
                          <a:solidFill>
                            <a:schemeClr val="bg1"/>
                          </a:solidFill>
                        </a:rPr>
                        <a:t>examples</a:t>
                      </a:r>
                      <a:endParaRPr lang="de-DE" sz="1200" b="0" i="0" dirty="0" smtClean="0">
                        <a:solidFill>
                          <a:schemeClr val="bg1"/>
                        </a:solidFill>
                      </a:endParaRPr>
                    </a:p>
                  </a:txBody>
                  <a:tcPr marL="91434" marR="91434" marT="48754" marB="48754" anchor="ctr">
                    <a:solidFill>
                      <a:schemeClr val="accent1"/>
                    </a:solidFill>
                  </a:tcPr>
                </a:tc>
                <a:tc>
                  <a:txBody>
                    <a:bodyPr/>
                    <a:lstStyle/>
                    <a:p>
                      <a:pPr algn="ctr"/>
                      <a:r>
                        <a:rPr lang="de-DE" sz="1300" b="0" i="0" dirty="0" err="1" smtClean="0"/>
                        <a:t>state</a:t>
                      </a:r>
                      <a:r>
                        <a:rPr lang="de-DE" sz="1300" b="0" i="0" baseline="0" dirty="0" smtClean="0"/>
                        <a:t> </a:t>
                      </a:r>
                      <a:r>
                        <a:rPr lang="de-DE" sz="1300" b="0" i="0" baseline="0" dirty="0" err="1" smtClean="0"/>
                        <a:t>persecution</a:t>
                      </a:r>
                      <a:r>
                        <a:rPr lang="de-DE" sz="1300" b="0" i="0" baseline="0" dirty="0" smtClean="0"/>
                        <a:t> of </a:t>
                      </a:r>
                      <a:r>
                        <a:rPr lang="de-DE" sz="1300" b="0" i="0" baseline="0" dirty="0" err="1" smtClean="0"/>
                        <a:t>religious</a:t>
                      </a:r>
                      <a:r>
                        <a:rPr lang="de-DE" sz="1300" b="0" i="0" baseline="0" dirty="0" smtClean="0"/>
                        <a:t> </a:t>
                      </a:r>
                      <a:r>
                        <a:rPr lang="de-DE" sz="1300" b="0" i="0" baseline="0" dirty="0" err="1" smtClean="0"/>
                        <a:t>minorities</a:t>
                      </a:r>
                      <a:endParaRPr lang="de-DE" sz="1300" b="0" i="0" dirty="0"/>
                    </a:p>
                  </a:txBody>
                  <a:tcPr marL="91434" marR="91434" marT="48754" marB="48754" anchor="ctr"/>
                </a:tc>
                <a:tc>
                  <a:txBody>
                    <a:bodyPr/>
                    <a:lstStyle/>
                    <a:p>
                      <a:pPr algn="ctr"/>
                      <a:r>
                        <a:rPr lang="de-DE" sz="1300" b="0" i="0" baseline="0" dirty="0" err="1" smtClean="0"/>
                        <a:t>persecution</a:t>
                      </a:r>
                      <a:r>
                        <a:rPr lang="de-DE" sz="1300" b="0" i="0" baseline="0" dirty="0" smtClean="0"/>
                        <a:t> of </a:t>
                      </a:r>
                      <a:r>
                        <a:rPr lang="de-DE" sz="1300" b="0" i="0" baseline="0" dirty="0" err="1" smtClean="0"/>
                        <a:t>religious</a:t>
                      </a:r>
                      <a:r>
                        <a:rPr lang="de-DE" sz="1300" b="0" i="0" baseline="0" dirty="0" smtClean="0"/>
                        <a:t> </a:t>
                      </a:r>
                      <a:r>
                        <a:rPr lang="de-DE" sz="1300" b="0" i="0" baseline="0" dirty="0" err="1" smtClean="0"/>
                        <a:t>minorities</a:t>
                      </a:r>
                      <a:endParaRPr lang="de-DE" sz="1300" b="0" i="0" dirty="0"/>
                    </a:p>
                  </a:txBody>
                  <a:tcPr marL="91434" marR="91434" marT="48754" marB="48754" anchor="ctr"/>
                </a:tc>
                <a:tc>
                  <a:txBody>
                    <a:bodyPr/>
                    <a:lstStyle/>
                    <a:p>
                      <a:pPr algn="ctr"/>
                      <a:r>
                        <a:rPr lang="de-DE" sz="1100" b="0" i="0" dirty="0" err="1" smtClean="0"/>
                        <a:t>life-threatening</a:t>
                      </a:r>
                      <a:r>
                        <a:rPr lang="de-DE" sz="1100" b="0" i="0" baseline="0" dirty="0" smtClean="0"/>
                        <a:t> </a:t>
                      </a:r>
                      <a:r>
                        <a:rPr lang="de-DE" sz="1100" b="0" i="0" baseline="0" dirty="0" err="1" smtClean="0"/>
                        <a:t>diseases</a:t>
                      </a:r>
                      <a:r>
                        <a:rPr lang="de-DE" sz="1100" b="0" i="0" baseline="0" dirty="0" smtClean="0"/>
                        <a:t> </a:t>
                      </a:r>
                      <a:r>
                        <a:rPr lang="de-DE" sz="1100" b="0" i="0" baseline="0" dirty="0" err="1" smtClean="0"/>
                        <a:t>without</a:t>
                      </a:r>
                      <a:r>
                        <a:rPr lang="de-DE" sz="1100" b="0" i="0" baseline="0" dirty="0" smtClean="0"/>
                        <a:t> </a:t>
                      </a:r>
                      <a:r>
                        <a:rPr lang="de-DE" sz="1100" b="0" i="0" baseline="0" dirty="0" err="1" smtClean="0"/>
                        <a:t>remedy</a:t>
                      </a:r>
                      <a:r>
                        <a:rPr lang="de-DE" sz="1100" b="0" i="0" baseline="0" dirty="0" smtClean="0"/>
                        <a:t> in </a:t>
                      </a:r>
                      <a:r>
                        <a:rPr lang="de-DE" sz="1100" b="0" i="0" baseline="0" dirty="0" err="1" smtClean="0"/>
                        <a:t>destination</a:t>
                      </a:r>
                      <a:r>
                        <a:rPr lang="de-DE" sz="1100" b="0" i="0" baseline="0" dirty="0" smtClean="0"/>
                        <a:t> </a:t>
                      </a:r>
                      <a:r>
                        <a:rPr lang="de-DE" sz="1100" b="0" i="0" baseline="0" dirty="0" err="1" smtClean="0"/>
                        <a:t>country</a:t>
                      </a:r>
                      <a:endParaRPr lang="de-DE" sz="1100" b="0" i="0" baseline="0" dirty="0" smtClean="0"/>
                    </a:p>
                    <a:p>
                      <a:pPr algn="ctr"/>
                      <a:endParaRPr lang="de-DE" sz="1100" b="0" i="0" baseline="0" dirty="0" smtClean="0"/>
                    </a:p>
                    <a:p>
                      <a:pPr algn="ctr"/>
                      <a:r>
                        <a:rPr lang="de-DE" sz="1100" b="0" i="0" baseline="0" dirty="0" smtClean="0"/>
                        <a:t>post </a:t>
                      </a:r>
                      <a:r>
                        <a:rPr lang="de-DE" sz="1100" b="0" i="0" baseline="0" dirty="0" err="1" smtClean="0"/>
                        <a:t>traumatic</a:t>
                      </a:r>
                      <a:r>
                        <a:rPr lang="de-DE" sz="1100" b="0" i="0" baseline="0" dirty="0" smtClean="0"/>
                        <a:t> stress </a:t>
                      </a:r>
                      <a:r>
                        <a:rPr lang="de-DE" sz="1100" b="0" i="0" baseline="0" dirty="0" err="1" smtClean="0"/>
                        <a:t>disorder</a:t>
                      </a:r>
                      <a:r>
                        <a:rPr lang="de-DE" sz="1100" b="0" i="0" baseline="0" dirty="0" smtClean="0"/>
                        <a:t> (PTSD)</a:t>
                      </a:r>
                      <a:endParaRPr lang="de-DE" sz="1100" b="0" i="0" dirty="0"/>
                    </a:p>
                  </a:txBody>
                  <a:tcPr marL="91434" marR="91434" marT="48754" marB="48754" anchor="ctr"/>
                </a:tc>
                <a:extLst>
                  <a:ext uri="{0D108BD9-81ED-4DB2-BD59-A6C34878D82A}">
                    <a16:rowId xmlns:a16="http://schemas.microsoft.com/office/drawing/2014/main" val="10004"/>
                  </a:ext>
                </a:extLst>
              </a:tr>
              <a:tr h="9814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i="0" dirty="0" smtClean="0">
                          <a:solidFill>
                            <a:schemeClr val="bg1"/>
                          </a:solidFill>
                        </a:rPr>
                        <a:t>„</a:t>
                      </a:r>
                      <a:r>
                        <a:rPr lang="de-DE" sz="1200" b="0" i="0" dirty="0" err="1" smtClean="0">
                          <a:solidFill>
                            <a:schemeClr val="bg1"/>
                          </a:solidFill>
                        </a:rPr>
                        <a:t>safe</a:t>
                      </a:r>
                      <a:r>
                        <a:rPr lang="de-DE" sz="1200" b="0" i="0" dirty="0" smtClean="0">
                          <a:solidFill>
                            <a:schemeClr val="bg1"/>
                          </a:solidFill>
                        </a:rPr>
                        <a:t> </a:t>
                      </a:r>
                      <a:r>
                        <a:rPr lang="de-DE" sz="1200" b="0" i="0" dirty="0" err="1" smtClean="0">
                          <a:solidFill>
                            <a:schemeClr val="bg1"/>
                          </a:solidFill>
                        </a:rPr>
                        <a:t>third</a:t>
                      </a:r>
                      <a:r>
                        <a:rPr lang="de-DE" sz="1200" b="0" i="0" dirty="0" smtClean="0">
                          <a:solidFill>
                            <a:schemeClr val="bg1"/>
                          </a:solidFill>
                        </a:rPr>
                        <a:t> </a:t>
                      </a:r>
                      <a:r>
                        <a:rPr lang="de-DE" sz="1200" b="0" i="0" dirty="0" err="1" smtClean="0">
                          <a:solidFill>
                            <a:schemeClr val="bg1"/>
                          </a:solidFill>
                        </a:rPr>
                        <a:t>state</a:t>
                      </a:r>
                      <a:r>
                        <a:rPr lang="de-DE" sz="1200" b="0" i="0" dirty="0" smtClean="0">
                          <a:solidFill>
                            <a:schemeClr val="bg1"/>
                          </a:solidFill>
                        </a:rPr>
                        <a:t> </a:t>
                      </a:r>
                      <a:r>
                        <a:rPr lang="de-DE" sz="1200" b="0" i="0" dirty="0" err="1" smtClean="0">
                          <a:solidFill>
                            <a:schemeClr val="bg1"/>
                          </a:solidFill>
                        </a:rPr>
                        <a:t>clause</a:t>
                      </a:r>
                      <a:r>
                        <a:rPr lang="de-DE" sz="1200" b="0" i="0" dirty="0" smtClean="0">
                          <a:solidFill>
                            <a:schemeClr val="bg1"/>
                          </a:solidFill>
                        </a:rPr>
                        <a:t>“</a:t>
                      </a:r>
                    </a:p>
                    <a:p>
                      <a:pPr algn="ctr"/>
                      <a:endParaRPr lang="de-DE" sz="1200" b="0" i="0" dirty="0">
                        <a:solidFill>
                          <a:schemeClr val="bg1"/>
                        </a:solidFill>
                      </a:endParaRPr>
                    </a:p>
                  </a:txBody>
                  <a:tcPr marL="91434" marR="91434" marT="48754" marB="48754" anchor="ctr">
                    <a:solidFill>
                      <a:schemeClr val="accent1"/>
                    </a:solidFill>
                  </a:tcPr>
                </a:tc>
                <a:tc>
                  <a:txBody>
                    <a:bodyPr/>
                    <a:lstStyle/>
                    <a:p>
                      <a:pPr algn="ctr"/>
                      <a:r>
                        <a:rPr lang="de-DE" sz="1300" b="0" i="0" dirty="0" err="1" smtClean="0"/>
                        <a:t>yes</a:t>
                      </a:r>
                      <a:r>
                        <a:rPr lang="de-DE" sz="1300" b="0" i="0" dirty="0" smtClean="0"/>
                        <a:t> (</a:t>
                      </a:r>
                      <a:r>
                        <a:rPr lang="de-DE" sz="1300" b="0" i="0" dirty="0" err="1" smtClean="0"/>
                        <a:t>since</a:t>
                      </a:r>
                      <a:r>
                        <a:rPr lang="de-DE" sz="1300" b="0" i="0" dirty="0" smtClean="0"/>
                        <a:t> 1993)</a:t>
                      </a:r>
                      <a:r>
                        <a:rPr lang="de-DE" sz="1300" b="0" i="0" baseline="0" dirty="0" smtClean="0"/>
                        <a:t> </a:t>
                      </a:r>
                      <a:endParaRPr lang="de-DE" sz="1300" b="0" i="0" dirty="0" smtClean="0"/>
                    </a:p>
                    <a:p>
                      <a:pPr algn="ctr"/>
                      <a:endParaRPr lang="de-DE" sz="1300" b="0" i="0" dirty="0" smtClean="0"/>
                    </a:p>
                    <a:p>
                      <a:pPr algn="ctr"/>
                      <a:r>
                        <a:rPr lang="de-DE" sz="1300" b="0" i="0" dirty="0" smtClean="0"/>
                        <a:t>(</a:t>
                      </a:r>
                      <a:r>
                        <a:rPr lang="de-DE" sz="1300" b="0" i="0" dirty="0" err="1" smtClean="0"/>
                        <a:t>prohibits</a:t>
                      </a:r>
                      <a:r>
                        <a:rPr lang="de-DE" sz="1300" b="0" i="0" baseline="0" dirty="0" smtClean="0"/>
                        <a:t> </a:t>
                      </a:r>
                      <a:r>
                        <a:rPr lang="de-DE" sz="1300" b="0" i="0" baseline="0" dirty="0" err="1" smtClean="0"/>
                        <a:t>invocation</a:t>
                      </a:r>
                      <a:r>
                        <a:rPr lang="de-DE" sz="1300" b="0" i="0" baseline="0" dirty="0" smtClean="0"/>
                        <a:t> of Art. 16a GG)</a:t>
                      </a:r>
                      <a:endParaRPr lang="de-DE" sz="1300" b="0" i="0" dirty="0" smtClean="0"/>
                    </a:p>
                  </a:txBody>
                  <a:tcPr marL="91434" marR="91434" marT="48754" marB="48754" anchor="ctr"/>
                </a:tc>
                <a:tc>
                  <a:txBody>
                    <a:bodyPr/>
                    <a:lstStyle/>
                    <a:p>
                      <a:pPr algn="ctr"/>
                      <a:r>
                        <a:rPr lang="de-DE" sz="1300" b="0" i="0" dirty="0" err="1" smtClean="0"/>
                        <a:t>yes</a:t>
                      </a:r>
                      <a:r>
                        <a:rPr lang="de-DE" sz="1300" b="0" i="0" dirty="0" smtClean="0"/>
                        <a:t> (</a:t>
                      </a:r>
                      <a:r>
                        <a:rPr lang="de-DE" sz="1300" b="0" i="0" dirty="0" err="1" smtClean="0"/>
                        <a:t>since</a:t>
                      </a:r>
                      <a:r>
                        <a:rPr lang="de-DE" sz="1300" b="0" i="0" dirty="0" smtClean="0"/>
                        <a:t> 1997)</a:t>
                      </a:r>
                    </a:p>
                    <a:p>
                      <a:pPr algn="ctr"/>
                      <a:endParaRPr lang="de-DE" sz="1300" b="0" i="0" baseline="0" dirty="0" smtClean="0"/>
                    </a:p>
                    <a:p>
                      <a:pPr algn="ctr"/>
                      <a:r>
                        <a:rPr lang="de-DE" sz="1300" b="0" i="0" baseline="0" dirty="0" smtClean="0"/>
                        <a:t>(Dublin III-</a:t>
                      </a:r>
                      <a:r>
                        <a:rPr lang="de-DE" sz="1300" b="0" i="0" baseline="0" dirty="0" err="1" smtClean="0"/>
                        <a:t>procedure</a:t>
                      </a:r>
                      <a:r>
                        <a:rPr lang="de-DE" sz="1300" b="0" i="0" baseline="0" dirty="0" smtClean="0"/>
                        <a:t>; i.e. </a:t>
                      </a:r>
                      <a:r>
                        <a:rPr lang="de-DE" sz="1300" b="0" i="0" baseline="0" dirty="0" err="1" smtClean="0"/>
                        <a:t>state</a:t>
                      </a:r>
                      <a:r>
                        <a:rPr lang="de-DE" sz="1300" b="0" i="0" baseline="0" dirty="0" smtClean="0"/>
                        <a:t> of </a:t>
                      </a:r>
                      <a:r>
                        <a:rPr lang="de-DE" sz="1300" b="0" i="0" baseline="0" dirty="0" err="1" smtClean="0"/>
                        <a:t>first</a:t>
                      </a:r>
                      <a:r>
                        <a:rPr lang="de-DE" sz="1300" b="0" i="0" baseline="0" dirty="0" smtClean="0"/>
                        <a:t> </a:t>
                      </a:r>
                      <a:r>
                        <a:rPr lang="de-DE" sz="1300" b="0" i="0" baseline="0" dirty="0" err="1" smtClean="0"/>
                        <a:t>entry</a:t>
                      </a:r>
                      <a:r>
                        <a:rPr lang="de-DE" sz="1300" b="0" i="0" baseline="0" dirty="0" smtClean="0"/>
                        <a:t> </a:t>
                      </a:r>
                      <a:r>
                        <a:rPr lang="de-DE" sz="1300" b="0" i="0" baseline="0" dirty="0" err="1" smtClean="0"/>
                        <a:t>is</a:t>
                      </a:r>
                      <a:r>
                        <a:rPr lang="de-DE" sz="1300" b="0" i="0" baseline="0" dirty="0" smtClean="0"/>
                        <a:t> (</a:t>
                      </a:r>
                      <a:r>
                        <a:rPr lang="de-DE" sz="1300" b="0" i="0" baseline="0" dirty="0" err="1" smtClean="0"/>
                        <a:t>usually</a:t>
                      </a:r>
                      <a:r>
                        <a:rPr lang="de-DE" sz="1300" b="0" i="0" baseline="0" dirty="0" smtClean="0"/>
                        <a:t>) </a:t>
                      </a:r>
                      <a:r>
                        <a:rPr lang="de-DE" sz="1300" b="0" i="0" baseline="0" dirty="0" err="1" smtClean="0"/>
                        <a:t>responsible</a:t>
                      </a:r>
                      <a:r>
                        <a:rPr lang="de-DE" sz="1300" b="0" i="0" baseline="0" dirty="0" smtClean="0"/>
                        <a:t>)</a:t>
                      </a:r>
                      <a:endParaRPr lang="de-DE" sz="1300" b="0" i="0" dirty="0" smtClean="0"/>
                    </a:p>
                  </a:txBody>
                  <a:tcPr marL="91434" marR="91434" marT="48754" marB="4875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i="0" dirty="0" err="1" smtClean="0"/>
                        <a:t>no</a:t>
                      </a:r>
                      <a:endParaRPr lang="de-DE" sz="1300" b="0" i="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0" i="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i="0" baseline="0" dirty="0" smtClean="0"/>
                        <a:t>(but: </a:t>
                      </a:r>
                      <a:r>
                        <a:rPr lang="de-DE" sz="1300" b="0" i="0" baseline="0" dirty="0" err="1" smtClean="0"/>
                        <a:t>deportation</a:t>
                      </a:r>
                      <a:r>
                        <a:rPr lang="de-DE" sz="1300" b="0" i="0" baseline="0" dirty="0" smtClean="0"/>
                        <a:t> </a:t>
                      </a:r>
                      <a:r>
                        <a:rPr lang="de-DE" sz="1300" b="0" i="0" baseline="0" dirty="0" err="1" smtClean="0"/>
                        <a:t>to</a:t>
                      </a:r>
                      <a:r>
                        <a:rPr lang="de-DE" sz="1300" b="0" i="0" baseline="0" dirty="0" smtClean="0"/>
                        <a:t> „</a:t>
                      </a:r>
                      <a:r>
                        <a:rPr lang="de-DE" sz="1300" b="0" i="0" baseline="0" dirty="0" err="1" smtClean="0"/>
                        <a:t>safe</a:t>
                      </a:r>
                      <a:r>
                        <a:rPr lang="de-DE" sz="1300" b="0" i="0" baseline="0"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i="0" baseline="0" dirty="0" err="1" smtClean="0"/>
                        <a:t>state</a:t>
                      </a:r>
                      <a:r>
                        <a:rPr lang="de-DE" sz="1300" b="0" i="0" baseline="0" dirty="0" smtClean="0"/>
                        <a:t> still </a:t>
                      </a:r>
                      <a:r>
                        <a:rPr lang="de-DE" sz="1300" b="0" i="0" baseline="0" dirty="0" err="1" smtClean="0"/>
                        <a:t>possible</a:t>
                      </a:r>
                      <a:r>
                        <a:rPr lang="de-DE" sz="1300" b="0" i="0" baseline="0" dirty="0" smtClean="0"/>
                        <a:t>)</a:t>
                      </a:r>
                    </a:p>
                  </a:txBody>
                  <a:tcPr marL="91434" marR="91434" marT="48754" marB="48754" anchor="ctr"/>
                </a:tc>
                <a:extLst>
                  <a:ext uri="{0D108BD9-81ED-4DB2-BD59-A6C34878D82A}">
                    <a16:rowId xmlns:a16="http://schemas.microsoft.com/office/drawing/2014/main" val="10005"/>
                  </a:ext>
                </a:extLst>
              </a:tr>
            </a:tbl>
          </a:graphicData>
        </a:graphic>
      </p:graphicFrame>
      <p:sp>
        <p:nvSpPr>
          <p:cNvPr id="4" name="Rechteck 3"/>
          <p:cNvSpPr/>
          <p:nvPr/>
        </p:nvSpPr>
        <p:spPr>
          <a:xfrm>
            <a:off x="396081" y="107429"/>
            <a:ext cx="9288462"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a:t>
            </a:r>
            <a:r>
              <a:rPr lang="de-DE" altLang="de-DE" sz="2800" b="1" dirty="0" err="1" smtClean="0">
                <a:solidFill>
                  <a:srgbClr val="000000"/>
                </a:solidFill>
                <a:latin typeface="Arial" panose="020B0604020202020204" pitchFamily="34" charset="0"/>
              </a:rPr>
              <a:t>before</a:t>
            </a:r>
            <a:r>
              <a:rPr lang="de-DE" altLang="de-DE" sz="2800" b="1" dirty="0" smtClean="0">
                <a:solidFill>
                  <a:srgbClr val="000000"/>
                </a:solidFill>
                <a:latin typeface="Arial" panose="020B0604020202020204" pitchFamily="34" charset="0"/>
              </a:rPr>
              <a:t> </a:t>
            </a:r>
            <a:r>
              <a:rPr lang="de-DE" altLang="de-DE" sz="2800" b="1" dirty="0" smtClean="0">
                <a:solidFill>
                  <a:srgbClr val="000000"/>
                </a:solidFill>
                <a:latin typeface="Arial" panose="020B0604020202020204" pitchFamily="34" charset="0"/>
              </a:rPr>
              <a:t>2006) </a:t>
            </a:r>
            <a:r>
              <a:rPr lang="de-DE" altLang="de-DE" sz="2800" b="1" dirty="0" smtClean="0">
                <a:solidFill>
                  <a:srgbClr val="000000"/>
                </a:solidFill>
                <a:latin typeface="Arial" panose="020B0604020202020204" pitchFamily="34" charset="0"/>
              </a:rPr>
              <a:t>– </a:t>
            </a:r>
            <a:r>
              <a:rPr lang="de-DE" altLang="de-DE" sz="2800" b="1" dirty="0" err="1" smtClean="0">
                <a:solidFill>
                  <a:srgbClr val="000000"/>
                </a:solidFill>
                <a:latin typeface="Arial" panose="020B0604020202020204" pitchFamily="34" charset="0"/>
              </a:rPr>
              <a:t>prerequisites</a:t>
            </a:r>
            <a:endParaRPr lang="de-DE" altLang="de-DE"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3535102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145021294"/>
              </p:ext>
            </p:extLst>
          </p:nvPr>
        </p:nvGraphicFramePr>
        <p:xfrm>
          <a:off x="143767" y="854659"/>
          <a:ext cx="9793087" cy="6597585"/>
        </p:xfrm>
        <a:graphic>
          <a:graphicData uri="http://schemas.openxmlformats.org/drawingml/2006/table">
            <a:tbl>
              <a:tblPr firstRow="1" bandRow="1">
                <a:tableStyleId>{5C22544A-7EE6-4342-B048-85BDC9FD1C3A}</a:tableStyleId>
              </a:tblPr>
              <a:tblGrid>
                <a:gridCol w="1254054">
                  <a:extLst>
                    <a:ext uri="{9D8B030D-6E8A-4147-A177-3AD203B41FA5}">
                      <a16:colId xmlns:a16="http://schemas.microsoft.com/office/drawing/2014/main" val="20000"/>
                    </a:ext>
                  </a:extLst>
                </a:gridCol>
                <a:gridCol w="4506587">
                  <a:extLst>
                    <a:ext uri="{9D8B030D-6E8A-4147-A177-3AD203B41FA5}">
                      <a16:colId xmlns:a16="http://schemas.microsoft.com/office/drawing/2014/main" val="20001"/>
                    </a:ext>
                  </a:extLst>
                </a:gridCol>
                <a:gridCol w="4032446">
                  <a:extLst>
                    <a:ext uri="{9D8B030D-6E8A-4147-A177-3AD203B41FA5}">
                      <a16:colId xmlns:a16="http://schemas.microsoft.com/office/drawing/2014/main" val="20002"/>
                    </a:ext>
                  </a:extLst>
                </a:gridCol>
              </a:tblGrid>
              <a:tr h="685422">
                <a:tc>
                  <a:txBody>
                    <a:bodyPr/>
                    <a:lstStyle/>
                    <a:p>
                      <a:endParaRPr lang="de-DE" sz="1500" dirty="0"/>
                    </a:p>
                  </a:txBody>
                  <a:tcPr marL="91434" marR="91434"/>
                </a:tc>
                <a:tc>
                  <a:txBody>
                    <a:bodyPr/>
                    <a:lstStyle/>
                    <a:p>
                      <a:pPr algn="ctr"/>
                      <a:r>
                        <a:rPr lang="de-DE" sz="1200" dirty="0" err="1" smtClean="0"/>
                        <a:t>Asylum</a:t>
                      </a:r>
                      <a:r>
                        <a:rPr lang="de-DE" sz="1200" dirty="0" smtClean="0"/>
                        <a:t> / </a:t>
                      </a:r>
                      <a:r>
                        <a:rPr lang="de-DE" sz="1200" dirty="0" err="1" smtClean="0"/>
                        <a:t>refugee</a:t>
                      </a:r>
                      <a:r>
                        <a:rPr lang="de-DE" sz="1200" baseline="0" dirty="0" smtClean="0"/>
                        <a:t> status</a:t>
                      </a:r>
                      <a:r>
                        <a:rPr lang="de-DE" sz="1200" dirty="0" smtClean="0"/>
                        <a:t> </a:t>
                      </a:r>
                      <a:endParaRPr lang="de-DE" sz="1200" dirty="0"/>
                    </a:p>
                  </a:txBody>
                  <a:tcPr marL="91434" marR="91434" anchor="ctr"/>
                </a:tc>
                <a:tc>
                  <a:txBody>
                    <a:bodyPr/>
                    <a:lstStyle/>
                    <a:p>
                      <a:pPr algn="ctr"/>
                      <a:r>
                        <a:rPr lang="de-DE" sz="1200" dirty="0" smtClean="0"/>
                        <a:t>national </a:t>
                      </a:r>
                      <a:r>
                        <a:rPr lang="de-DE" sz="1200" dirty="0" err="1" smtClean="0"/>
                        <a:t>deportation</a:t>
                      </a:r>
                      <a:r>
                        <a:rPr lang="de-DE" sz="1200" dirty="0" smtClean="0"/>
                        <a:t> </a:t>
                      </a:r>
                      <a:r>
                        <a:rPr lang="de-DE" sz="1200" dirty="0" err="1" smtClean="0"/>
                        <a:t>ban</a:t>
                      </a:r>
                      <a:endParaRPr lang="de-DE" sz="1200" dirty="0"/>
                    </a:p>
                  </a:txBody>
                  <a:tcPr marL="91434" marR="91434" anchor="ctr"/>
                </a:tc>
                <a:extLst>
                  <a:ext uri="{0D108BD9-81ED-4DB2-BD59-A6C34878D82A}">
                    <a16:rowId xmlns:a16="http://schemas.microsoft.com/office/drawing/2014/main" val="10000"/>
                  </a:ext>
                </a:extLst>
              </a:tr>
              <a:tr h="1667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temporary</a:t>
                      </a:r>
                      <a:r>
                        <a:rPr lang="de-DE" sz="1200" b="1" dirty="0" smtClean="0">
                          <a:solidFill>
                            <a:schemeClr val="bg1"/>
                          </a:solidFill>
                        </a:rPr>
                        <a:t> </a:t>
                      </a:r>
                      <a:r>
                        <a:rPr lang="de-DE" sz="1200" b="1"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endParaRPr lang="de-DE" sz="1200" b="1" dirty="0">
                        <a:solidFill>
                          <a:schemeClr val="bg1"/>
                        </a:solidFill>
                      </a:endParaRPr>
                    </a:p>
                  </a:txBody>
                  <a:tcPr marL="91434" marR="91434" anchor="ctr">
                    <a:solidFill>
                      <a:schemeClr val="accent1"/>
                    </a:solidFill>
                  </a:tcPr>
                </a:tc>
                <a:tc>
                  <a:txBody>
                    <a:bodyPr/>
                    <a:lstStyle/>
                    <a:p>
                      <a:pPr algn="ctr"/>
                      <a:r>
                        <a:rPr lang="de-DE" sz="1300" b="0" dirty="0" err="1" smtClean="0"/>
                        <a:t>yes</a:t>
                      </a:r>
                      <a:r>
                        <a:rPr lang="de-DE" sz="1300" b="0" dirty="0" smtClean="0"/>
                        <a:t> (3</a:t>
                      </a:r>
                      <a:r>
                        <a:rPr lang="de-DE" sz="1300" b="0" baseline="0" dirty="0" smtClean="0"/>
                        <a:t> </a:t>
                      </a:r>
                      <a:r>
                        <a:rPr lang="de-DE" sz="1300" b="0" baseline="0" dirty="0" err="1" smtClean="0"/>
                        <a:t>years</a:t>
                      </a:r>
                      <a:r>
                        <a:rPr lang="de-DE" sz="1300" b="0" baseline="0" dirty="0" smtClean="0"/>
                        <a:t>, </a:t>
                      </a:r>
                      <a:r>
                        <a:rPr lang="de-DE" sz="1300" b="0" baseline="0" dirty="0" err="1" smtClean="0"/>
                        <a:t>extension</a:t>
                      </a:r>
                      <a:r>
                        <a:rPr lang="de-DE" sz="1300" b="0" baseline="0" dirty="0" smtClean="0"/>
                        <a:t> </a:t>
                      </a:r>
                      <a:r>
                        <a:rPr lang="de-DE" sz="1300" b="0" baseline="0" dirty="0" err="1" smtClean="0"/>
                        <a:t>possible</a:t>
                      </a:r>
                      <a:r>
                        <a:rPr lang="de-DE" sz="1300" b="0" baseline="0" dirty="0" smtClean="0"/>
                        <a:t>)</a:t>
                      </a:r>
                      <a:endParaRPr lang="de-DE" sz="1300" b="0" baseline="0" dirty="0" smtClean="0"/>
                    </a:p>
                  </a:txBody>
                  <a:tcPr marL="91434" marR="91434" anchor="ctr"/>
                </a:tc>
                <a:tc>
                  <a:txBody>
                    <a:bodyPr/>
                    <a:lstStyle/>
                    <a:p>
                      <a:pPr algn="ctr"/>
                      <a:r>
                        <a:rPr lang="de-DE" sz="1300" b="0" dirty="0" err="1" smtClean="0"/>
                        <a:t>only</a:t>
                      </a:r>
                      <a:r>
                        <a:rPr lang="de-DE" sz="1300" b="0" baseline="0" dirty="0" smtClean="0"/>
                        <a:t> </a:t>
                      </a:r>
                      <a:r>
                        <a:rPr lang="de-DE" sz="1300" b="0" baseline="0" dirty="0" err="1" smtClean="0"/>
                        <a:t>if</a:t>
                      </a:r>
                      <a:r>
                        <a:rPr lang="de-DE" sz="1300" b="0" baseline="0" dirty="0" smtClean="0"/>
                        <a:t> </a:t>
                      </a:r>
                      <a:r>
                        <a:rPr lang="de-DE" sz="1300" b="0" baseline="0" dirty="0" err="1" smtClean="0"/>
                        <a:t>no</a:t>
                      </a:r>
                      <a:r>
                        <a:rPr lang="de-DE" sz="1300" b="0" baseline="0" dirty="0" smtClean="0"/>
                        <a:t> </a:t>
                      </a:r>
                      <a:r>
                        <a:rPr lang="de-DE" sz="1300" b="0" baseline="0" dirty="0" err="1" smtClean="0"/>
                        <a:t>other</a:t>
                      </a:r>
                      <a:r>
                        <a:rPr lang="de-DE" sz="1300" b="0" baseline="0" dirty="0" smtClean="0"/>
                        <a:t> </a:t>
                      </a:r>
                      <a:r>
                        <a:rPr lang="de-DE" sz="1300" b="0" baseline="0" dirty="0" err="1" smtClean="0"/>
                        <a:t>destination</a:t>
                      </a:r>
                      <a:r>
                        <a:rPr lang="de-DE" sz="1300" b="0" baseline="0" dirty="0" smtClean="0"/>
                        <a:t> </a:t>
                      </a:r>
                      <a:r>
                        <a:rPr lang="de-DE" sz="1300" b="0" baseline="0" dirty="0" err="1" smtClean="0"/>
                        <a:t>state</a:t>
                      </a:r>
                      <a:r>
                        <a:rPr lang="de-DE" sz="1300" b="0" baseline="0" dirty="0" smtClean="0"/>
                        <a:t> </a:t>
                      </a:r>
                      <a:r>
                        <a:rPr lang="de-DE" sz="1300" b="0" baseline="0" dirty="0" err="1" smtClean="0"/>
                        <a:t>is</a:t>
                      </a:r>
                      <a:r>
                        <a:rPr lang="de-DE" sz="1300" b="0" baseline="0" dirty="0" smtClean="0"/>
                        <a:t> </a:t>
                      </a:r>
                      <a:r>
                        <a:rPr lang="de-DE" sz="1300" b="0" baseline="0" dirty="0" err="1" smtClean="0"/>
                        <a:t>available</a:t>
                      </a:r>
                      <a:r>
                        <a:rPr lang="de-DE" sz="1300" b="0" baseline="0" dirty="0" smtClean="0"/>
                        <a:t> </a:t>
                      </a:r>
                    </a:p>
                    <a:p>
                      <a:pPr algn="ctr"/>
                      <a:r>
                        <a:rPr lang="de-DE" sz="1300" b="0" baseline="0" dirty="0" smtClean="0"/>
                        <a:t>(</a:t>
                      </a:r>
                      <a:r>
                        <a:rPr lang="de-DE" sz="1300" b="0" baseline="0" dirty="0" err="1" smtClean="0"/>
                        <a:t>up</a:t>
                      </a:r>
                      <a:r>
                        <a:rPr lang="de-DE" sz="1300" b="0" baseline="0" dirty="0" smtClean="0"/>
                        <a:t> </a:t>
                      </a:r>
                      <a:r>
                        <a:rPr lang="de-DE" sz="1300" b="0" baseline="0" dirty="0" err="1" smtClean="0"/>
                        <a:t>to</a:t>
                      </a:r>
                      <a:r>
                        <a:rPr lang="de-DE" sz="1300" b="0" baseline="0" dirty="0" smtClean="0"/>
                        <a:t> 3 </a:t>
                      </a:r>
                      <a:r>
                        <a:rPr lang="de-DE" sz="1300" b="0" baseline="0" dirty="0" err="1" smtClean="0"/>
                        <a:t>years</a:t>
                      </a:r>
                      <a:r>
                        <a:rPr lang="de-DE" sz="1300" b="0" baseline="0" dirty="0" smtClean="0"/>
                        <a:t>, </a:t>
                      </a:r>
                      <a:r>
                        <a:rPr lang="de-DE" sz="1300" b="0" baseline="0" dirty="0" err="1" smtClean="0"/>
                        <a:t>extension</a:t>
                      </a:r>
                      <a:r>
                        <a:rPr lang="de-DE" sz="1300" b="0" baseline="0" dirty="0" smtClean="0"/>
                        <a:t> </a:t>
                      </a:r>
                      <a:r>
                        <a:rPr lang="de-DE" sz="1300" b="0" baseline="0" dirty="0" err="1" smtClean="0"/>
                        <a:t>possible</a:t>
                      </a:r>
                      <a:r>
                        <a:rPr lang="de-DE" sz="1300" b="0" baseline="0" dirty="0" smtClean="0"/>
                        <a:t>)</a:t>
                      </a:r>
                      <a:endParaRPr lang="de-DE" sz="1300" b="0" baseline="0" dirty="0" smtClean="0"/>
                    </a:p>
                  </a:txBody>
                  <a:tcPr marL="91434" marR="91434" anchor="ctr"/>
                </a:tc>
                <a:extLst>
                  <a:ext uri="{0D108BD9-81ED-4DB2-BD59-A6C34878D82A}">
                    <a16:rowId xmlns:a16="http://schemas.microsoft.com/office/drawing/2014/main" val="10001"/>
                  </a:ext>
                </a:extLst>
              </a:tr>
              <a:tr h="1753025">
                <a:tc>
                  <a:txBody>
                    <a:bodyPr/>
                    <a:lstStyle/>
                    <a:p>
                      <a:pPr algn="ctr"/>
                      <a:r>
                        <a:rPr lang="de-DE" sz="1200" b="1" dirty="0" err="1" smtClean="0">
                          <a:solidFill>
                            <a:schemeClr val="bg1"/>
                          </a:solidFill>
                        </a:rPr>
                        <a:t>privileged</a:t>
                      </a:r>
                      <a:r>
                        <a:rPr lang="de-DE" sz="1200" b="1" dirty="0" smtClean="0">
                          <a:solidFill>
                            <a:schemeClr val="bg1"/>
                          </a:solidFill>
                        </a:rPr>
                        <a:t> </a:t>
                      </a:r>
                      <a:r>
                        <a:rPr lang="de-DE" sz="1200" b="1" dirty="0" err="1" smtClean="0">
                          <a:solidFill>
                            <a:schemeClr val="bg1"/>
                          </a:solidFill>
                        </a:rPr>
                        <a:t>access</a:t>
                      </a:r>
                      <a:r>
                        <a:rPr lang="de-DE" sz="1200" b="1" baseline="0" dirty="0" smtClean="0">
                          <a:solidFill>
                            <a:schemeClr val="bg1"/>
                          </a:solidFill>
                        </a:rPr>
                        <a:t> </a:t>
                      </a:r>
                      <a:r>
                        <a:rPr lang="de-DE" sz="1200" b="1" baseline="0" dirty="0" err="1" smtClean="0">
                          <a:solidFill>
                            <a:schemeClr val="bg1"/>
                          </a:solidFill>
                        </a:rPr>
                        <a:t>to</a:t>
                      </a:r>
                      <a:r>
                        <a:rPr lang="de-DE" sz="1200" b="1" baseline="0" dirty="0" smtClean="0">
                          <a:solidFill>
                            <a:schemeClr val="bg1"/>
                          </a:solidFill>
                        </a:rPr>
                        <a:t> permanent </a:t>
                      </a:r>
                      <a:r>
                        <a:rPr lang="de-DE" sz="1200" b="1" baseline="0"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 </a:t>
                      </a:r>
                    </a:p>
                    <a:p>
                      <a:pPr algn="ctr"/>
                      <a:endParaRPr lang="de-DE" sz="1200" b="1" baseline="0" dirty="0" smtClean="0">
                        <a:solidFill>
                          <a:schemeClr val="bg1"/>
                        </a:solidFill>
                      </a:endParaRPr>
                    </a:p>
                    <a:p>
                      <a:pPr algn="ctr"/>
                      <a:r>
                        <a:rPr lang="de-DE" sz="1200" b="1" baseline="0" dirty="0" smtClean="0">
                          <a:solidFill>
                            <a:schemeClr val="bg1"/>
                          </a:solidFill>
                        </a:rPr>
                        <a:t>(</a:t>
                      </a:r>
                      <a:r>
                        <a:rPr lang="de-DE" sz="1200" b="1" baseline="0" dirty="0" err="1" smtClean="0">
                          <a:solidFill>
                            <a:schemeClr val="bg1"/>
                          </a:solidFill>
                        </a:rPr>
                        <a:t>settlement</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a:t>
                      </a:r>
                      <a:endParaRPr lang="de-DE" sz="1200" b="1" dirty="0">
                        <a:solidFill>
                          <a:schemeClr val="bg1"/>
                        </a:solidFill>
                      </a:endParaRPr>
                    </a:p>
                  </a:txBody>
                  <a:tcPr marL="91434" marR="91434" anchor="ctr">
                    <a:solidFill>
                      <a:schemeClr val="accent1"/>
                    </a:solidFill>
                  </a:tcPr>
                </a:tc>
                <a:tc>
                  <a:txBody>
                    <a:bodyPr/>
                    <a:lstStyle/>
                    <a:p>
                      <a:pPr algn="ctr"/>
                      <a:r>
                        <a:rPr lang="de-DE" sz="1300" b="0" dirty="0" err="1" smtClean="0"/>
                        <a:t>yes</a:t>
                      </a:r>
                      <a:r>
                        <a:rPr lang="de-DE" sz="1300" b="0" dirty="0" smtClean="0"/>
                        <a:t> (3 </a:t>
                      </a:r>
                      <a:r>
                        <a:rPr lang="de-DE" sz="1300" b="0" dirty="0" err="1" smtClean="0"/>
                        <a:t>years</a:t>
                      </a:r>
                      <a:r>
                        <a:rPr lang="de-DE" sz="1300" b="0" dirty="0" smtClean="0"/>
                        <a:t> </a:t>
                      </a:r>
                      <a:r>
                        <a:rPr lang="de-DE" sz="1300" b="0" dirty="0" err="1" smtClean="0"/>
                        <a:t>waiting</a:t>
                      </a:r>
                      <a:r>
                        <a:rPr lang="de-DE" sz="1300" b="0" dirty="0" smtClean="0"/>
                        <a:t> </a:t>
                      </a:r>
                      <a:r>
                        <a:rPr lang="de-DE" sz="1300" b="0" dirty="0" err="1" smtClean="0"/>
                        <a:t>period</a:t>
                      </a:r>
                      <a:r>
                        <a:rPr lang="de-DE" sz="1300" b="0" dirty="0" smtClean="0"/>
                        <a:t>)</a:t>
                      </a:r>
                      <a:endParaRPr lang="de-DE" sz="1300" b="0" dirty="0" smtClean="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0" baseline="0" dirty="0" smtClean="0"/>
                    </a:p>
                    <a:p>
                      <a:pPr algn="ctr"/>
                      <a:r>
                        <a:rPr lang="de-DE" sz="1300" b="0" baseline="0" dirty="0" err="1" smtClean="0"/>
                        <a:t>only</a:t>
                      </a:r>
                      <a:r>
                        <a:rPr lang="de-DE" sz="1300" b="0" baseline="0" dirty="0" smtClean="0"/>
                        <a:t> non-</a:t>
                      </a:r>
                      <a:r>
                        <a:rPr lang="de-DE" sz="1300" b="0" baseline="0" dirty="0" err="1" smtClean="0"/>
                        <a:t>privileged</a:t>
                      </a:r>
                      <a:r>
                        <a:rPr lang="de-DE" sz="1300" b="0" baseline="0" dirty="0" smtClean="0"/>
                        <a:t> </a:t>
                      </a:r>
                      <a:r>
                        <a:rPr lang="de-DE" sz="1300" b="0" baseline="0" dirty="0" err="1" smtClean="0"/>
                        <a:t>access</a:t>
                      </a:r>
                      <a:r>
                        <a:rPr lang="de-DE" sz="1300" b="0" baseline="0" dirty="0" smtClean="0"/>
                        <a:t> </a:t>
                      </a:r>
                      <a:r>
                        <a:rPr lang="de-DE" sz="1300" b="0" baseline="0" dirty="0" err="1" smtClean="0"/>
                        <a:t>available</a:t>
                      </a:r>
                      <a:r>
                        <a:rPr lang="de-DE" sz="1300" b="0" baseline="0" dirty="0" smtClean="0"/>
                        <a:t> </a:t>
                      </a:r>
                      <a:endParaRPr lang="de-DE" sz="1300" b="0" baseline="0" dirty="0" smtClean="0"/>
                    </a:p>
                    <a:p>
                      <a:pPr algn="ctr"/>
                      <a:r>
                        <a:rPr lang="de-DE" sz="1300" b="0" baseline="0" dirty="0" smtClean="0"/>
                        <a:t>(</a:t>
                      </a:r>
                      <a:r>
                        <a:rPr lang="de-DE" sz="1300" b="0" baseline="0" dirty="0" smtClean="0"/>
                        <a:t>5 </a:t>
                      </a:r>
                      <a:r>
                        <a:rPr lang="de-DE" sz="1300" b="0" baseline="0" dirty="0" err="1" smtClean="0"/>
                        <a:t>years</a:t>
                      </a:r>
                      <a:r>
                        <a:rPr lang="de-DE" sz="1300" b="0" baseline="0" dirty="0" smtClean="0"/>
                        <a:t> </a:t>
                      </a:r>
                      <a:r>
                        <a:rPr lang="de-DE" sz="1300" b="0" baseline="0" dirty="0" err="1" smtClean="0"/>
                        <a:t>waiting</a:t>
                      </a:r>
                      <a:r>
                        <a:rPr lang="de-DE" sz="1300" b="0" baseline="0" dirty="0" smtClean="0"/>
                        <a:t> </a:t>
                      </a:r>
                      <a:r>
                        <a:rPr lang="de-DE" sz="1300" b="0" baseline="0" dirty="0" err="1" smtClean="0"/>
                        <a:t>period</a:t>
                      </a:r>
                      <a:r>
                        <a:rPr lang="de-DE" sz="1300" b="0" baseline="0" dirty="0" smtClean="0"/>
                        <a:t>)</a:t>
                      </a:r>
                      <a:endParaRPr lang="de-DE" sz="1300" b="0" baseline="0" dirty="0" smtClean="0"/>
                    </a:p>
                  </a:txBody>
                  <a:tcPr marL="91434" marR="91434" anchor="ctr"/>
                </a:tc>
                <a:extLst>
                  <a:ext uri="{0D108BD9-81ED-4DB2-BD59-A6C34878D82A}">
                    <a16:rowId xmlns:a16="http://schemas.microsoft.com/office/drawing/2014/main" val="10002"/>
                  </a:ext>
                </a:extLst>
              </a:tr>
              <a:tr h="2492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privileged</a:t>
                      </a:r>
                      <a:r>
                        <a:rPr lang="de-DE" sz="1200" b="1" baseline="0" dirty="0" smtClean="0">
                          <a:solidFill>
                            <a:schemeClr val="bg1"/>
                          </a:solidFill>
                        </a:rPr>
                        <a:t> </a:t>
                      </a:r>
                      <a:r>
                        <a:rPr lang="de-DE" sz="1200" b="1" dirty="0" smtClean="0">
                          <a:solidFill>
                            <a:schemeClr val="bg1"/>
                          </a:solidFill>
                        </a:rPr>
                        <a:t>subsequent </a:t>
                      </a:r>
                      <a:r>
                        <a:rPr lang="de-DE" sz="1200" b="1" dirty="0" err="1" smtClean="0">
                          <a:solidFill>
                            <a:schemeClr val="bg1"/>
                          </a:solidFill>
                        </a:rPr>
                        <a:t>immigration</a:t>
                      </a:r>
                      <a:r>
                        <a:rPr lang="de-DE" sz="1200" b="1" dirty="0" smtClean="0">
                          <a:solidFill>
                            <a:schemeClr val="bg1"/>
                          </a:solidFill>
                        </a:rPr>
                        <a:t> of </a:t>
                      </a:r>
                      <a:r>
                        <a:rPr lang="de-DE" sz="1200" b="1" dirty="0" err="1" smtClean="0">
                          <a:solidFill>
                            <a:schemeClr val="bg1"/>
                          </a:solidFill>
                        </a:rPr>
                        <a:t>dependents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bg1"/>
                          </a:solidFill>
                        </a:rPr>
                        <a:t>(</a:t>
                      </a:r>
                      <a:r>
                        <a:rPr lang="de-DE" sz="1200" b="1" dirty="0" err="1" smtClean="0">
                          <a:solidFill>
                            <a:schemeClr val="bg1"/>
                          </a:solidFill>
                        </a:rPr>
                        <a:t>spouses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children</a:t>
                      </a:r>
                      <a:r>
                        <a:rPr lang="de-DE" sz="1200" b="1" dirty="0" smtClean="0">
                          <a:solidFill>
                            <a:schemeClr val="bg1"/>
                          </a:solidFill>
                        </a:rPr>
                        <a:t> etc.)</a:t>
                      </a:r>
                      <a:endParaRPr lang="de-DE" sz="1200" b="1" dirty="0">
                        <a:solidFill>
                          <a:schemeClr val="bg1"/>
                        </a:solidFill>
                      </a:endParaRPr>
                    </a:p>
                  </a:txBody>
                  <a:tcPr marL="91434" marR="91434" anchor="ctr">
                    <a:solidFill>
                      <a:schemeClr val="accent1"/>
                    </a:solidFill>
                  </a:tcPr>
                </a:tc>
                <a:tc>
                  <a:txBody>
                    <a:bodyPr/>
                    <a:lstStyle/>
                    <a:p>
                      <a:pPr algn="ctr"/>
                      <a:endParaRPr lang="de-DE" sz="1300" b="0" dirty="0" smtClean="0"/>
                    </a:p>
                    <a:p>
                      <a:pPr algn="ctr"/>
                      <a:r>
                        <a:rPr lang="de-DE" sz="1300" b="0" dirty="0" err="1" smtClean="0"/>
                        <a:t>yes</a:t>
                      </a:r>
                      <a:endParaRPr lang="de-DE" sz="1300" b="0" dirty="0" smtClean="0"/>
                    </a:p>
                    <a:p>
                      <a:pPr algn="ctr"/>
                      <a:endParaRPr lang="de-DE" sz="1300" b="0" dirty="0" smtClean="0"/>
                    </a:p>
                    <a:p>
                      <a:pPr algn="ctr"/>
                      <a:endParaRPr lang="de-DE" sz="1300" b="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err="1" smtClean="0"/>
                        <a:t>no</a:t>
                      </a:r>
                      <a:endParaRPr lang="de-DE" sz="13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smtClean="0"/>
                        <a:t>subsequent </a:t>
                      </a:r>
                      <a:r>
                        <a:rPr lang="de-DE" sz="1300" b="0" dirty="0" err="1" smtClean="0"/>
                        <a:t>immigration</a:t>
                      </a:r>
                      <a:r>
                        <a:rPr lang="de-DE" sz="1300" b="0" dirty="0" smtClean="0"/>
                        <a:t> </a:t>
                      </a:r>
                      <a:endParaRPr lang="de-DE" sz="13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err="1" smtClean="0"/>
                        <a:t>only</a:t>
                      </a:r>
                      <a:r>
                        <a:rPr lang="de-DE" sz="1300" b="0" dirty="0" smtClean="0"/>
                        <a:t> </a:t>
                      </a:r>
                      <a:r>
                        <a:rPr lang="de-DE" sz="1300" b="0" dirty="0" smtClean="0"/>
                        <a:t>in </a:t>
                      </a:r>
                      <a:r>
                        <a:rPr lang="de-DE" sz="1300" b="0" dirty="0" err="1" smtClean="0"/>
                        <a:t>exceptional</a:t>
                      </a:r>
                      <a:r>
                        <a:rPr lang="de-DE" sz="1300" b="0" dirty="0" smtClean="0"/>
                        <a:t> </a:t>
                      </a:r>
                      <a:r>
                        <a:rPr lang="de-DE" sz="1300" b="0" dirty="0" err="1" smtClean="0"/>
                        <a:t>cases</a:t>
                      </a:r>
                      <a:endParaRPr lang="de-DE" sz="1300" b="0" dirty="0" smtClean="0"/>
                    </a:p>
                    <a:p>
                      <a:pPr algn="ctr"/>
                      <a:endParaRPr lang="de-DE" sz="1300" b="0" dirty="0"/>
                    </a:p>
                  </a:txBody>
                  <a:tcPr marL="91434" marR="91434" anchor="ctr"/>
                </a:tc>
                <a:extLst>
                  <a:ext uri="{0D108BD9-81ED-4DB2-BD59-A6C34878D82A}">
                    <a16:rowId xmlns:a16="http://schemas.microsoft.com/office/drawing/2014/main" val="10003"/>
                  </a:ext>
                </a:extLst>
              </a:tr>
            </a:tbl>
          </a:graphicData>
        </a:graphic>
      </p:graphicFrame>
      <p:sp>
        <p:nvSpPr>
          <p:cNvPr id="10" name="Rechteck 9"/>
          <p:cNvSpPr/>
          <p:nvPr/>
        </p:nvSpPr>
        <p:spPr>
          <a:xfrm>
            <a:off x="143767" y="147877"/>
            <a:ext cx="9793087"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a:t>
            </a:r>
            <a:r>
              <a:rPr lang="de-DE" altLang="de-DE" sz="2800" b="1" dirty="0" err="1" smtClean="0">
                <a:solidFill>
                  <a:srgbClr val="000000"/>
                </a:solidFill>
                <a:latin typeface="Arial" panose="020B0604020202020204" pitchFamily="34" charset="0"/>
              </a:rPr>
              <a:t>before</a:t>
            </a:r>
            <a:r>
              <a:rPr lang="de-DE" altLang="de-DE" sz="2800" b="1" dirty="0" smtClean="0">
                <a:solidFill>
                  <a:srgbClr val="000000"/>
                </a:solidFill>
                <a:latin typeface="Arial" panose="020B0604020202020204" pitchFamily="34" charset="0"/>
              </a:rPr>
              <a:t> </a:t>
            </a:r>
            <a:r>
              <a:rPr lang="de-DE" altLang="de-DE" sz="2800" b="1" dirty="0" smtClean="0">
                <a:solidFill>
                  <a:srgbClr val="000000"/>
                </a:solidFill>
                <a:latin typeface="Arial" panose="020B0604020202020204" pitchFamily="34" charset="0"/>
              </a:rPr>
              <a:t>2006) </a:t>
            </a:r>
            <a:r>
              <a:rPr lang="de-DE" altLang="de-DE" sz="2800" b="1" dirty="0" smtClean="0">
                <a:solidFill>
                  <a:srgbClr val="000000"/>
                </a:solidFill>
                <a:latin typeface="Arial" panose="020B0604020202020204" pitchFamily="34" charset="0"/>
              </a:rPr>
              <a:t>– legal </a:t>
            </a:r>
            <a:r>
              <a:rPr lang="de-DE" altLang="de-DE" sz="2800" b="1" dirty="0" err="1" smtClean="0">
                <a:solidFill>
                  <a:srgbClr val="000000"/>
                </a:solidFill>
                <a:latin typeface="Arial" panose="020B0604020202020204" pitchFamily="34" charset="0"/>
              </a:rPr>
              <a:t>consequences</a:t>
            </a:r>
            <a:endParaRPr lang="de-DE" altLang="de-DE"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47558329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smtClean="0">
                <a:solidFill>
                  <a:srgbClr val="000000"/>
                </a:solidFill>
                <a:latin typeface="Arial" panose="020B0604020202020204" pitchFamily="34" charset="0"/>
                <a:cs typeface="+mn-cs"/>
              </a:rPr>
              <a:t>Different </a:t>
            </a:r>
            <a:r>
              <a:rPr lang="de-DE" altLang="de-DE" sz="3200" b="1" dirty="0" err="1" smtClean="0">
                <a:solidFill>
                  <a:srgbClr val="000000"/>
                </a:solidFill>
                <a:latin typeface="Arial" panose="020B0604020202020204" pitchFamily="34" charset="0"/>
                <a:cs typeface="+mn-cs"/>
              </a:rPr>
              <a:t>levels</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of</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protection</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and</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gaps</a:t>
            </a:r>
            <a:r>
              <a:rPr lang="de-DE" altLang="de-DE" sz="3200" b="1" dirty="0" smtClean="0">
                <a:solidFill>
                  <a:srgbClr val="000000"/>
                </a:solidFill>
                <a:latin typeface="Arial" panose="020B0604020202020204" pitchFamily="34" charset="0"/>
                <a:cs typeface="+mn-cs"/>
              </a:rPr>
              <a:t> in </a:t>
            </a:r>
            <a:r>
              <a:rPr lang="de-DE" altLang="de-DE" sz="3200" b="1" dirty="0" err="1" smtClean="0">
                <a:solidFill>
                  <a:srgbClr val="000000"/>
                </a:solidFill>
                <a:latin typeface="Arial" panose="020B0604020202020204" pitchFamily="34" charset="0"/>
                <a:cs typeface="+mn-cs"/>
              </a:rPr>
              <a:t>protection</a:t>
            </a:r>
            <a:endParaRPr lang="de-DE" altLang="de-DE" sz="32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400" b="1" dirty="0" smtClean="0">
              <a:solidFill>
                <a:srgbClr val="000000"/>
              </a:solidFill>
              <a:latin typeface="Arial" panose="020B0604020202020204" pitchFamily="34" charset="0"/>
              <a:cs typeface="+mn-cs"/>
            </a:endParaRPr>
          </a:p>
          <a:p>
            <a:pPr algn="just" hangingPunct="0">
              <a:spcAft>
                <a:spcPts val="0"/>
              </a:spcAft>
              <a:buClrTx/>
              <a:buFontTx/>
              <a:buNone/>
              <a:defRPr/>
            </a:pPr>
            <a:r>
              <a:rPr lang="de-DE" altLang="de-DE" sz="2400" b="1" dirty="0" err="1" smtClean="0">
                <a:solidFill>
                  <a:srgbClr val="000000"/>
                </a:solidFill>
                <a:latin typeface="Arial" panose="020B0604020202020204" pitchFamily="34" charset="0"/>
                <a:cs typeface="+mn-cs"/>
              </a:rPr>
              <a:t>Example</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From</a:t>
            </a:r>
            <a:r>
              <a:rPr lang="de-DE" altLang="de-DE" sz="2400" b="1" dirty="0" smtClean="0">
                <a:solidFill>
                  <a:srgbClr val="000000"/>
                </a:solidFill>
                <a:latin typeface="Arial" panose="020B0604020202020204" pitchFamily="34" charset="0"/>
                <a:cs typeface="+mn-cs"/>
              </a:rPr>
              <a:t> 2012 </a:t>
            </a:r>
            <a:r>
              <a:rPr lang="de-DE" altLang="de-DE" sz="2400" b="1" dirty="0" smtClean="0">
                <a:solidFill>
                  <a:srgbClr val="000000"/>
                </a:solidFill>
                <a:latin typeface="Arial" panose="020B0604020202020204" pitchFamily="34" charset="0"/>
                <a:cs typeface="+mn-cs"/>
              </a:rPr>
              <a:t>on, </a:t>
            </a:r>
            <a:r>
              <a:rPr lang="de-DE" altLang="de-DE" sz="2400" b="1" dirty="0" err="1" smtClean="0">
                <a:solidFill>
                  <a:srgbClr val="000000"/>
                </a:solidFill>
                <a:latin typeface="Arial" panose="020B0604020202020204" pitchFamily="34" charset="0"/>
                <a:cs typeface="+mn-cs"/>
              </a:rPr>
              <a:t>it</a:t>
            </a:r>
            <a:r>
              <a:rPr lang="de-DE" altLang="de-DE" sz="2400" b="1" dirty="0" smtClean="0">
                <a:solidFill>
                  <a:srgbClr val="000000"/>
                </a:solidFill>
                <a:latin typeface="Arial" panose="020B0604020202020204" pitchFamily="34" charset="0"/>
                <a:cs typeface="+mn-cs"/>
              </a:rPr>
              <a:t> was </a:t>
            </a:r>
            <a:r>
              <a:rPr lang="de-DE" altLang="de-DE" sz="2400" b="1" dirty="0" err="1" smtClean="0">
                <a:solidFill>
                  <a:srgbClr val="000000"/>
                </a:solidFill>
                <a:latin typeface="Arial" panose="020B0604020202020204" pitchFamily="34" charset="0"/>
                <a:cs typeface="+mn-cs"/>
              </a:rPr>
              <a:t>agreed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that</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refugees</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returning</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to</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syria</a:t>
            </a:r>
            <a:r>
              <a:rPr lang="de-DE" altLang="de-DE" sz="2400" b="1" dirty="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faced</a:t>
            </a:r>
            <a:r>
              <a:rPr lang="de-DE" altLang="de-DE" sz="2400" b="1" dirty="0" smtClean="0">
                <a:solidFill>
                  <a:srgbClr val="000000"/>
                </a:solidFill>
                <a:latin typeface="Arial" panose="020B0604020202020204" pitchFamily="34" charset="0"/>
                <a:cs typeface="+mn-cs"/>
              </a:rPr>
              <a:t> the </a:t>
            </a:r>
            <a:r>
              <a:rPr lang="de-DE" altLang="de-DE" sz="2400" b="1" dirty="0" err="1" smtClean="0">
                <a:solidFill>
                  <a:srgbClr val="000000"/>
                </a:solidFill>
                <a:latin typeface="Arial" panose="020B0604020202020204" pitchFamily="34" charset="0"/>
                <a:cs typeface="+mn-cs"/>
              </a:rPr>
              <a:t>danger</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of</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being</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questioned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and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tortured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by</a:t>
            </a:r>
            <a:r>
              <a:rPr lang="de-DE" altLang="de-DE" sz="2400" b="1" dirty="0" smtClean="0">
                <a:solidFill>
                  <a:srgbClr val="000000"/>
                </a:solidFill>
                <a:latin typeface="Arial" panose="020B0604020202020204" pitchFamily="34" charset="0"/>
                <a:cs typeface="+mn-cs"/>
              </a:rPr>
              <a:t> the Assad </a:t>
            </a:r>
            <a:r>
              <a:rPr lang="de-DE" altLang="de-DE" sz="2400" b="1" dirty="0" err="1" smtClean="0">
                <a:solidFill>
                  <a:srgbClr val="000000"/>
                </a:solidFill>
                <a:latin typeface="Arial" panose="020B0604020202020204" pitchFamily="34" charset="0"/>
                <a:cs typeface="+mn-cs"/>
              </a:rPr>
              <a:t>regime</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and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could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thus</a:t>
            </a:r>
            <a:r>
              <a:rPr lang="de-DE" altLang="de-DE" sz="2400" b="1" dirty="0" smtClean="0">
                <a:solidFill>
                  <a:srgbClr val="000000"/>
                </a:solidFill>
                <a:latin typeface="Arial" panose="020B0604020202020204" pitchFamily="34" charset="0"/>
                <a:cs typeface="+mn-cs"/>
              </a:rPr>
              <a:t> not </a:t>
            </a:r>
            <a:r>
              <a:rPr lang="de-DE" altLang="de-DE" sz="2400" b="1" dirty="0" err="1" smtClean="0">
                <a:solidFill>
                  <a:srgbClr val="000000"/>
                </a:solidFill>
                <a:latin typeface="Arial" panose="020B0604020202020204" pitchFamily="34" charset="0"/>
                <a:cs typeface="+mn-cs"/>
              </a:rPr>
              <a:t>be</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returned</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to</a:t>
            </a:r>
            <a:r>
              <a:rPr lang="de-DE" altLang="de-DE" sz="2400" b="1" dirty="0" smtClean="0">
                <a:solidFill>
                  <a:srgbClr val="000000"/>
                </a:solidFill>
                <a:latin typeface="Arial" panose="020B0604020202020204" pitchFamily="34" charset="0"/>
                <a:cs typeface="+mn-cs"/>
              </a:rPr>
              <a:t> </a:t>
            </a:r>
            <a:r>
              <a:rPr lang="de-DE" altLang="de-DE" sz="2400" b="1" dirty="0" err="1" smtClean="0">
                <a:solidFill>
                  <a:srgbClr val="000000"/>
                </a:solidFill>
                <a:latin typeface="Arial" panose="020B0604020202020204" pitchFamily="34" charset="0"/>
                <a:cs typeface="+mn-cs"/>
              </a:rPr>
              <a:t>Syria</a:t>
            </a:r>
            <a:r>
              <a:rPr lang="de-DE" altLang="de-DE" sz="2400" b="1" dirty="0" smtClean="0">
                <a:solidFill>
                  <a:srgbClr val="000000"/>
                </a:solidFill>
                <a:latin typeface="Arial" panose="020B0604020202020204" pitchFamily="34" charset="0"/>
                <a:cs typeface="+mn-cs"/>
              </a:rPr>
              <a:t>.</a:t>
            </a:r>
            <a:endParaRPr lang="de-DE" altLang="de-DE" sz="24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400" b="1" dirty="0">
              <a:solidFill>
                <a:srgbClr val="000000"/>
              </a:solidFill>
              <a:latin typeface="Arial" panose="020B0604020202020204" pitchFamily="34" charset="0"/>
              <a:cs typeface="+mn-cs"/>
            </a:endParaRPr>
          </a:p>
          <a:p>
            <a:pPr marL="285750" indent="-285750" algn="just" hangingPunct="0">
              <a:spcAft>
                <a:spcPts val="0"/>
              </a:spcAft>
              <a:buClrTx/>
              <a:buFont typeface="Arial" panose="020B0604020202020204" pitchFamily="34" charset="0"/>
              <a:buChar char="•"/>
              <a:defRPr/>
            </a:pPr>
            <a:r>
              <a:rPr lang="de-DE" altLang="de-DE" b="1" dirty="0" smtClean="0">
                <a:solidFill>
                  <a:srgbClr val="000000"/>
                </a:solidFill>
                <a:latin typeface="Arial" panose="020B0604020202020204" pitchFamily="34" charset="0"/>
                <a:cs typeface="+mn-cs"/>
              </a:rPr>
              <a:t>but: </a:t>
            </a:r>
            <a:r>
              <a:rPr lang="de-DE" altLang="de-DE" b="1" dirty="0" err="1" smtClean="0">
                <a:solidFill>
                  <a:srgbClr val="000000"/>
                </a:solidFill>
                <a:latin typeface="Arial" panose="020B0604020202020204" pitchFamily="34" charset="0"/>
                <a:cs typeface="+mn-cs"/>
              </a:rPr>
              <a:t>Is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this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only</a:t>
            </a:r>
            <a:r>
              <a:rPr lang="de-DE" altLang="de-DE" b="1" dirty="0" smtClean="0">
                <a:solidFill>
                  <a:srgbClr val="000000"/>
                </a:solidFill>
                <a:latin typeface="Arial" panose="020B0604020202020204" pitchFamily="34" charset="0"/>
                <a:cs typeface="+mn-cs"/>
              </a:rPr>
              <a:t>“ inhuman </a:t>
            </a:r>
            <a:r>
              <a:rPr lang="de-DE" altLang="de-DE" b="1" dirty="0" err="1" smtClean="0">
                <a:solidFill>
                  <a:srgbClr val="000000"/>
                </a:solidFill>
                <a:latin typeface="Arial" panose="020B0604020202020204" pitchFamily="34" charset="0"/>
                <a:cs typeface="+mn-cs"/>
              </a:rPr>
              <a:t>treatment</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triggering</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only</a:t>
            </a:r>
            <a:r>
              <a:rPr lang="de-DE" altLang="de-DE" b="1" dirty="0" smtClean="0">
                <a:solidFill>
                  <a:srgbClr val="000000"/>
                </a:solidFill>
                <a:latin typeface="Arial" panose="020B0604020202020204" pitchFamily="34" charset="0"/>
                <a:cs typeface="+mn-cs"/>
              </a:rPr>
              <a:t> a </a:t>
            </a:r>
            <a:r>
              <a:rPr lang="de-DE" altLang="de-DE" b="1" dirty="0" err="1" smtClean="0">
                <a:solidFill>
                  <a:srgbClr val="000000"/>
                </a:solidFill>
                <a:latin typeface="Arial" panose="020B0604020202020204" pitchFamily="34" charset="0"/>
                <a:cs typeface="+mn-cs"/>
              </a:rPr>
              <a:t>deportation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ban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according</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to</a:t>
            </a:r>
            <a:r>
              <a:rPr lang="de-DE" altLang="de-DE" b="1" dirty="0" smtClean="0">
                <a:solidFill>
                  <a:srgbClr val="000000"/>
                </a:solidFill>
                <a:latin typeface="Arial" panose="020B0604020202020204" pitchFamily="34" charset="0"/>
                <a:cs typeface="+mn-cs"/>
              </a:rPr>
              <a:t> § 60 V AufenthG) </a:t>
            </a:r>
            <a:r>
              <a:rPr lang="de-DE" altLang="de-DE" b="1" dirty="0" err="1" smtClean="0">
                <a:solidFill>
                  <a:srgbClr val="000000"/>
                </a:solidFill>
                <a:latin typeface="Arial" panose="020B0604020202020204" pitchFamily="34" charset="0"/>
                <a:cs typeface="+mn-cs"/>
              </a:rPr>
              <a:t>or</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can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the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treatment</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of</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returnees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by</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the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syrian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government</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be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considered</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persecution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for</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reasons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of</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political</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opinion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or</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membership</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of</a:t>
            </a:r>
            <a:r>
              <a:rPr lang="de-DE" altLang="de-DE" b="1" dirty="0" smtClean="0">
                <a:solidFill>
                  <a:srgbClr val="000000"/>
                </a:solidFill>
                <a:latin typeface="Arial" panose="020B0604020202020204" pitchFamily="34" charset="0"/>
                <a:cs typeface="+mn-cs"/>
              </a:rPr>
              <a:t> a </a:t>
            </a:r>
            <a:r>
              <a:rPr lang="de-DE" altLang="de-DE" b="1" dirty="0" err="1" smtClean="0">
                <a:solidFill>
                  <a:srgbClr val="000000"/>
                </a:solidFill>
                <a:latin typeface="Arial" panose="020B0604020202020204" pitchFamily="34" charset="0"/>
                <a:cs typeface="+mn-cs"/>
              </a:rPr>
              <a:t>particular</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social</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group</a:t>
            </a:r>
            <a:r>
              <a:rPr lang="de-DE" altLang="de-DE" b="1" dirty="0" smtClean="0">
                <a:solidFill>
                  <a:srgbClr val="000000"/>
                </a:solidFill>
                <a:latin typeface="Arial" panose="020B0604020202020204" pitchFamily="34" charset="0"/>
                <a:cs typeface="+mn-cs"/>
              </a:rPr>
              <a:t>“</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leading</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to</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refugee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status</a:t>
            </a:r>
            <a:r>
              <a:rPr lang="de-DE" altLang="de-DE" b="1" dirty="0" smtClean="0">
                <a:solidFill>
                  <a:srgbClr val="000000"/>
                </a:solidFill>
                <a:latin typeface="Arial" panose="020B0604020202020204" pitchFamily="34" charset="0"/>
                <a:cs typeface="+mn-cs"/>
              </a:rPr>
              <a:t>)?</a:t>
            </a:r>
          </a:p>
          <a:p>
            <a:pPr marL="285750" indent="-285750" algn="just" hangingPunct="0">
              <a:spcAft>
                <a:spcPts val="0"/>
              </a:spcAft>
              <a:buClrTx/>
              <a:buFont typeface="Arial" panose="020B0604020202020204" pitchFamily="34" charset="0"/>
              <a:buChar char="•"/>
              <a:defRPr/>
            </a:pPr>
            <a:endParaRPr lang="de-DE" altLang="de-DE" b="1" dirty="0">
              <a:solidFill>
                <a:srgbClr val="000000"/>
              </a:solidFill>
              <a:latin typeface="Arial" panose="020B0604020202020204" pitchFamily="34" charset="0"/>
              <a:cs typeface="+mn-cs"/>
            </a:endParaRPr>
          </a:p>
          <a:p>
            <a:pPr marL="285750" indent="-285750" algn="just" hangingPunct="0">
              <a:spcAft>
                <a:spcPts val="0"/>
              </a:spcAft>
              <a:buClrTx/>
              <a:buFont typeface="Arial" panose="020B0604020202020204" pitchFamily="34" charset="0"/>
              <a:buChar char="•"/>
              <a:defRPr/>
            </a:pPr>
            <a:r>
              <a:rPr lang="de-DE" altLang="de-DE" b="1" dirty="0" err="1" smtClean="0">
                <a:solidFill>
                  <a:srgbClr val="000000"/>
                </a:solidFill>
                <a:latin typeface="Arial" panose="020B0604020202020204" pitchFamily="34" charset="0"/>
                <a:cs typeface="+mn-cs"/>
              </a:rPr>
              <a:t>note</a:t>
            </a:r>
            <a:r>
              <a:rPr lang="de-DE" altLang="de-DE" b="1" dirty="0" smtClean="0">
                <a:solidFill>
                  <a:srgbClr val="000000"/>
                </a:solidFill>
                <a:latin typeface="Arial" panose="020B0604020202020204" pitchFamily="34" charset="0"/>
                <a:cs typeface="+mn-cs"/>
              </a:rPr>
              <a:t>: General </a:t>
            </a:r>
            <a:r>
              <a:rPr lang="de-DE" altLang="de-DE" b="1" dirty="0" err="1" smtClean="0">
                <a:solidFill>
                  <a:srgbClr val="000000"/>
                </a:solidFill>
                <a:latin typeface="Arial" panose="020B0604020202020204" pitchFamily="34" charset="0"/>
                <a:cs typeface="+mn-cs"/>
              </a:rPr>
              <a:t>dangers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of</a:t>
            </a:r>
            <a:r>
              <a:rPr lang="de-DE" altLang="de-DE" b="1" dirty="0" smtClean="0">
                <a:solidFill>
                  <a:srgbClr val="000000"/>
                </a:solidFill>
                <a:latin typeface="Arial" panose="020B0604020202020204" pitchFamily="34" charset="0"/>
                <a:cs typeface="+mn-cs"/>
              </a:rPr>
              <a:t> war </a:t>
            </a:r>
            <a:r>
              <a:rPr lang="de-DE" altLang="de-DE" b="1" dirty="0" err="1" smtClean="0">
                <a:solidFill>
                  <a:srgbClr val="000000"/>
                </a:solidFill>
                <a:latin typeface="Arial" panose="020B0604020202020204" pitchFamily="34" charset="0"/>
                <a:cs typeface="+mn-cs"/>
              </a:rPr>
              <a:t>would</a:t>
            </a:r>
            <a:r>
              <a:rPr lang="de-DE" altLang="de-DE" b="1" dirty="0" smtClean="0">
                <a:solidFill>
                  <a:srgbClr val="000000"/>
                </a:solidFill>
                <a:latin typeface="Arial" panose="020B0604020202020204" pitchFamily="34" charset="0"/>
                <a:cs typeface="+mn-cs"/>
              </a:rPr>
              <a:t> not </a:t>
            </a:r>
            <a:r>
              <a:rPr lang="de-DE" altLang="de-DE" b="1" dirty="0" err="1" smtClean="0">
                <a:solidFill>
                  <a:srgbClr val="000000"/>
                </a:solidFill>
                <a:latin typeface="Arial" panose="020B0604020202020204" pitchFamily="34" charset="0"/>
                <a:cs typeface="+mn-cs"/>
              </a:rPr>
              <a:t>have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been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sufficient</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to</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trigger</a:t>
            </a:r>
            <a:r>
              <a:rPr lang="de-DE" altLang="de-DE" b="1" dirty="0" smtClean="0">
                <a:solidFill>
                  <a:srgbClr val="000000"/>
                </a:solidFill>
                <a:latin typeface="Arial" panose="020B0604020202020204" pitchFamily="34" charset="0"/>
                <a:cs typeface="+mn-cs"/>
              </a:rPr>
              <a:t> a national </a:t>
            </a:r>
            <a:r>
              <a:rPr lang="de-DE" altLang="de-DE" b="1" dirty="0" err="1" smtClean="0">
                <a:solidFill>
                  <a:srgbClr val="000000"/>
                </a:solidFill>
                <a:latin typeface="Arial" panose="020B0604020202020204" pitchFamily="34" charset="0"/>
                <a:cs typeface="+mn-cs"/>
              </a:rPr>
              <a:t>deportation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ban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according</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to</a:t>
            </a:r>
            <a:r>
              <a:rPr lang="de-DE" altLang="de-DE" b="1" dirty="0" smtClean="0">
                <a:solidFill>
                  <a:srgbClr val="000000"/>
                </a:solidFill>
                <a:latin typeface="Arial" panose="020B0604020202020204" pitchFamily="34" charset="0"/>
                <a:cs typeface="+mn-cs"/>
              </a:rPr>
              <a:t> § 60 VII AufenthG (</a:t>
            </a:r>
            <a:r>
              <a:rPr lang="de-DE" altLang="de-DE" b="1" dirty="0" err="1" smtClean="0">
                <a:solidFill>
                  <a:srgbClr val="000000"/>
                </a:solidFill>
                <a:latin typeface="Arial" panose="020B0604020202020204" pitchFamily="34" charset="0"/>
                <a:cs typeface="+mn-cs"/>
              </a:rPr>
              <a:t>because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it</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is</a:t>
            </a:r>
            <a:r>
              <a:rPr lang="de-DE" altLang="de-DE" b="1" dirty="0" smtClean="0">
                <a:solidFill>
                  <a:srgbClr val="000000"/>
                </a:solidFill>
                <a:latin typeface="Arial" panose="020B0604020202020204" pitchFamily="34" charset="0"/>
                <a:cs typeface="+mn-cs"/>
              </a:rPr>
              <a:t> a </a:t>
            </a:r>
            <a:r>
              <a:rPr lang="de-DE" altLang="de-DE" b="1" dirty="0" err="1" smtClean="0">
                <a:solidFill>
                  <a:srgbClr val="000000"/>
                </a:solidFill>
                <a:latin typeface="Arial" panose="020B0604020202020204" pitchFamily="34" charset="0"/>
                <a:cs typeface="+mn-cs"/>
              </a:rPr>
              <a:t>danger</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to</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which</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the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population</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is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generally</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exposed</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and</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there</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is</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usually</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no</a:t>
            </a:r>
            <a:r>
              <a:rPr lang="de-DE" altLang="de-DE" b="1" dirty="0" smtClean="0">
                <a:solidFill>
                  <a:srgbClr val="000000"/>
                </a:solidFill>
                <a:latin typeface="Arial" panose="020B0604020202020204" pitchFamily="34" charset="0"/>
                <a:cs typeface="+mn-cs"/>
              </a:rPr>
              <a:t> extreme risk </a:t>
            </a:r>
            <a:r>
              <a:rPr lang="de-DE" altLang="de-DE" b="1" dirty="0" err="1" smtClean="0">
                <a:solidFill>
                  <a:srgbClr val="000000"/>
                </a:solidFill>
                <a:latin typeface="Arial" panose="020B0604020202020204" pitchFamily="34" charset="0"/>
                <a:cs typeface="+mn-cs"/>
              </a:rPr>
              <a:t>of</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death</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or</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bodily</a:t>
            </a:r>
            <a:r>
              <a:rPr lang="de-DE" altLang="de-DE" b="1" dirty="0" smtClean="0">
                <a:solidFill>
                  <a:srgbClr val="000000"/>
                </a:solidFill>
                <a:latin typeface="Arial" panose="020B0604020202020204" pitchFamily="34" charset="0"/>
                <a:cs typeface="+mn-cs"/>
              </a:rPr>
              <a:t> </a:t>
            </a:r>
            <a:r>
              <a:rPr lang="de-DE" altLang="de-DE" b="1" dirty="0" err="1" smtClean="0">
                <a:solidFill>
                  <a:srgbClr val="000000"/>
                </a:solidFill>
                <a:latin typeface="Arial" panose="020B0604020202020204" pitchFamily="34" charset="0"/>
                <a:cs typeface="+mn-cs"/>
              </a:rPr>
              <a:t>harm</a:t>
            </a:r>
            <a:r>
              <a:rPr lang="de-DE" altLang="de-DE" b="1" dirty="0" smtClean="0">
                <a:solidFill>
                  <a:srgbClr val="000000"/>
                </a:solidFill>
                <a:latin typeface="Arial" panose="020B0604020202020204" pitchFamily="34" charset="0"/>
                <a:cs typeface="+mn-cs"/>
              </a:rPr>
              <a:t> upon </a:t>
            </a:r>
            <a:r>
              <a:rPr lang="de-DE" altLang="de-DE" b="1" dirty="0" err="1" smtClean="0">
                <a:solidFill>
                  <a:srgbClr val="000000"/>
                </a:solidFill>
                <a:latin typeface="Arial" panose="020B0604020202020204" pitchFamily="34" charset="0"/>
                <a:cs typeface="+mn-cs"/>
              </a:rPr>
              <a:t>return</a:t>
            </a:r>
            <a:r>
              <a:rPr lang="de-DE" altLang="de-DE" b="1" dirty="0" smtClean="0">
                <a:solidFill>
                  <a:srgbClr val="000000"/>
                </a:solidFill>
                <a:latin typeface="Arial" panose="020B0604020202020204" pitchFamily="34" charset="0"/>
                <a:cs typeface="+mn-cs"/>
              </a:rPr>
              <a:t>)</a:t>
            </a:r>
            <a:endParaRPr lang="de-DE" altLang="de-DE" b="1" dirty="0">
              <a:solidFill>
                <a:srgbClr val="000000"/>
              </a:solidFill>
              <a:latin typeface="Arial" panose="020B0604020202020204" pitchFamily="34" charset="0"/>
            </a:endParaRPr>
          </a:p>
          <a:p>
            <a:pPr hangingPunct="0">
              <a:spcAft>
                <a:spcPts val="0"/>
              </a:spcAft>
              <a:buClrTx/>
              <a:buFontTx/>
              <a:buNone/>
              <a:defRPr/>
            </a:pPr>
            <a:endParaRPr lang="de-DE" altLang="de-DE" sz="2200" dirty="0" smtClean="0">
              <a:solidFill>
                <a:srgbClr val="000000"/>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71770521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6" end="6"/>
                                            </p:txEl>
                                          </p:spTgt>
                                        </p:tgtEl>
                                        <p:attrNameLst>
                                          <p:attrName>style.visibility</p:attrName>
                                        </p:attrNameLst>
                                      </p:cBhvr>
                                      <p:to>
                                        <p:strVal val="visible"/>
                                      </p:to>
                                    </p:set>
                                    <p:animEffect transition="in" filter="fade">
                                      <p:cBhvr>
                                        <p:cTn id="12"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err="1" smtClean="0">
                <a:solidFill>
                  <a:srgbClr val="000000"/>
                </a:solidFill>
                <a:latin typeface="Arial" panose="020B0604020202020204" pitchFamily="34" charset="0"/>
                <a:cs typeface="+mn-cs"/>
              </a:rPr>
              <a:t>Subsidiary</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protection</a:t>
            </a:r>
            <a:endParaRPr lang="de-DE" altLang="de-DE" sz="32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400" b="1" dirty="0" smtClean="0">
              <a:solidFill>
                <a:srgbClr val="000000"/>
              </a:solidFill>
              <a:latin typeface="Arial" panose="020B0604020202020204" pitchFamily="34" charset="0"/>
              <a:cs typeface="+mn-cs"/>
            </a:endParaRPr>
          </a:p>
          <a:p>
            <a:pPr algn="just" hangingPunct="0">
              <a:spcAft>
                <a:spcPts val="0"/>
              </a:spcAft>
              <a:buClrTx/>
              <a:buFontTx/>
              <a:buNone/>
              <a:defRPr/>
            </a:pPr>
            <a:r>
              <a:rPr lang="en-US" altLang="de-DE" sz="2400" b="1" dirty="0" smtClean="0">
                <a:solidFill>
                  <a:srgbClr val="000000"/>
                </a:solidFill>
                <a:latin typeface="Arial" panose="020B0604020202020204" pitchFamily="34" charset="0"/>
                <a:cs typeface="+mn-cs"/>
              </a:rPr>
              <a:t>Art. 2 lit. f) Council Directive 2004/83/EC </a:t>
            </a:r>
          </a:p>
          <a:p>
            <a:pPr algn="just" hangingPunct="0">
              <a:spcAft>
                <a:spcPts val="0"/>
              </a:spcAft>
              <a:buClrTx/>
              <a:buFontTx/>
              <a:buNone/>
              <a:defRPr/>
            </a:pPr>
            <a:r>
              <a:rPr lang="en-US" altLang="de-DE" sz="2400" b="1" dirty="0" smtClean="0">
                <a:solidFill>
                  <a:srgbClr val="000000"/>
                </a:solidFill>
                <a:latin typeface="Arial" panose="020B0604020202020204" pitchFamily="34" charset="0"/>
                <a:cs typeface="+mn-cs"/>
              </a:rPr>
              <a:t>[recast in 2011 as Directive 2011/95/EU]</a:t>
            </a:r>
            <a:endParaRPr lang="en-US" altLang="de-DE" sz="2400" b="1" dirty="0">
              <a:solidFill>
                <a:srgbClr val="000000"/>
              </a:solidFill>
              <a:latin typeface="Arial" panose="020B0604020202020204" pitchFamily="34" charset="0"/>
              <a:cs typeface="+mn-cs"/>
            </a:endParaRPr>
          </a:p>
          <a:p>
            <a:pPr hangingPunct="0">
              <a:spcAft>
                <a:spcPts val="0"/>
              </a:spcAft>
              <a:buClrTx/>
              <a:buFontTx/>
              <a:buNone/>
              <a:defRPr/>
            </a:pPr>
            <a:endParaRPr lang="en-US" altLang="de-DE" sz="24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a:solidFill>
                  <a:srgbClr val="000000"/>
                </a:solidFill>
                <a:latin typeface="Arial" panose="020B0604020202020204" pitchFamily="34" charset="0"/>
                <a:cs typeface="+mn-cs"/>
              </a:rPr>
              <a:t>‘person eligible for subsidiary protection’ means a third country national </a:t>
            </a:r>
            <a:r>
              <a:rPr lang="en-US" altLang="de-DE" sz="2000" dirty="0" smtClean="0">
                <a:solidFill>
                  <a:srgbClr val="000000"/>
                </a:solidFill>
                <a:latin typeface="Arial" panose="020B0604020202020204" pitchFamily="34" charset="0"/>
                <a:cs typeface="+mn-cs"/>
              </a:rPr>
              <a:t>[…] who </a:t>
            </a:r>
            <a:r>
              <a:rPr lang="en-US" altLang="de-DE" sz="2000" dirty="0">
                <a:solidFill>
                  <a:srgbClr val="000000"/>
                </a:solidFill>
                <a:latin typeface="Arial" panose="020B0604020202020204" pitchFamily="34" charset="0"/>
                <a:cs typeface="+mn-cs"/>
              </a:rPr>
              <a:t>does not qualify as a refugee but in respect of whom substantial grounds have been shown for believing that the person concerned, if returned to his or her country of </a:t>
            </a:r>
            <a:r>
              <a:rPr lang="en-US" altLang="de-DE" sz="2000" dirty="0" smtClean="0">
                <a:solidFill>
                  <a:srgbClr val="000000"/>
                </a:solidFill>
                <a:latin typeface="Arial" panose="020B0604020202020204" pitchFamily="34" charset="0"/>
                <a:cs typeface="+mn-cs"/>
              </a:rPr>
              <a:t>origin […] would </a:t>
            </a:r>
            <a:r>
              <a:rPr lang="en-US" altLang="de-DE" sz="2000" dirty="0">
                <a:solidFill>
                  <a:srgbClr val="000000"/>
                </a:solidFill>
                <a:latin typeface="Arial" panose="020B0604020202020204" pitchFamily="34" charset="0"/>
                <a:cs typeface="+mn-cs"/>
              </a:rPr>
              <a:t>face a real risk of suffering serious harm </a:t>
            </a:r>
            <a:r>
              <a:rPr lang="en-US" altLang="de-DE" sz="2000" dirty="0" smtClean="0">
                <a:solidFill>
                  <a:srgbClr val="000000"/>
                </a:solidFill>
                <a:latin typeface="Arial" panose="020B0604020202020204" pitchFamily="34" charset="0"/>
                <a:cs typeface="+mn-cs"/>
              </a:rPr>
              <a:t>[…].</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defRPr/>
            </a:pPr>
            <a:r>
              <a:rPr lang="en-US" altLang="de-DE" sz="2400" b="1" dirty="0">
                <a:solidFill>
                  <a:srgbClr val="000000"/>
                </a:solidFill>
                <a:latin typeface="Arial" panose="020B0604020202020204" pitchFamily="34" charset="0"/>
                <a:cs typeface="+mn-cs"/>
              </a:rPr>
              <a:t>Article </a:t>
            </a:r>
            <a:r>
              <a:rPr lang="en-US" altLang="de-DE" sz="2400" b="1" dirty="0" smtClean="0">
                <a:solidFill>
                  <a:srgbClr val="000000"/>
                </a:solidFill>
                <a:latin typeface="Arial" panose="020B0604020202020204" pitchFamily="34" charset="0"/>
                <a:cs typeface="+mn-cs"/>
              </a:rPr>
              <a:t>15 </a:t>
            </a:r>
            <a:r>
              <a:rPr lang="en-US" altLang="de-DE" sz="2400" b="1" dirty="0" smtClean="0">
                <a:solidFill>
                  <a:srgbClr val="000000"/>
                </a:solidFill>
                <a:latin typeface="Arial" panose="020B0604020202020204" pitchFamily="34" charset="0"/>
              </a:rPr>
              <a:t>Council </a:t>
            </a:r>
            <a:r>
              <a:rPr lang="en-US" altLang="de-DE" sz="2400" b="1" dirty="0">
                <a:solidFill>
                  <a:srgbClr val="000000"/>
                </a:solidFill>
                <a:latin typeface="Arial" panose="020B0604020202020204" pitchFamily="34" charset="0"/>
              </a:rPr>
              <a:t>Directive 2004/83/EC </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Serious </a:t>
            </a:r>
            <a:r>
              <a:rPr lang="en-US" altLang="de-DE" sz="2000" dirty="0">
                <a:solidFill>
                  <a:srgbClr val="000000"/>
                </a:solidFill>
                <a:latin typeface="Arial" panose="020B0604020202020204" pitchFamily="34" charset="0"/>
                <a:cs typeface="+mn-cs"/>
              </a:rPr>
              <a:t>harm consists of:</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a:solidFill>
                  <a:srgbClr val="000000"/>
                </a:solidFill>
                <a:latin typeface="Arial" panose="020B0604020202020204" pitchFamily="34" charset="0"/>
                <a:cs typeface="+mn-cs"/>
              </a:rPr>
              <a:t>(</a:t>
            </a:r>
            <a:r>
              <a:rPr lang="en-US" altLang="de-DE" sz="2000" dirty="0" smtClean="0">
                <a:solidFill>
                  <a:srgbClr val="000000"/>
                </a:solidFill>
                <a:latin typeface="Arial" panose="020B0604020202020204" pitchFamily="34" charset="0"/>
                <a:cs typeface="+mn-cs"/>
              </a:rPr>
              <a:t>a) death </a:t>
            </a:r>
            <a:r>
              <a:rPr lang="en-US" altLang="de-DE" sz="2000" dirty="0">
                <a:solidFill>
                  <a:srgbClr val="000000"/>
                </a:solidFill>
                <a:latin typeface="Arial" panose="020B0604020202020204" pitchFamily="34" charset="0"/>
                <a:cs typeface="+mn-cs"/>
              </a:rPr>
              <a:t>penalty or execution; or</a:t>
            </a: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(b) torture </a:t>
            </a:r>
            <a:r>
              <a:rPr lang="en-US" altLang="de-DE" sz="2000" dirty="0">
                <a:solidFill>
                  <a:srgbClr val="000000"/>
                </a:solidFill>
                <a:latin typeface="Arial" panose="020B0604020202020204" pitchFamily="34" charset="0"/>
                <a:cs typeface="+mn-cs"/>
              </a:rPr>
              <a:t>or inhuman or degrading treatment or punishment </a:t>
            </a:r>
            <a:r>
              <a:rPr lang="en-US" altLang="de-DE" sz="2000" dirty="0" smtClean="0">
                <a:solidFill>
                  <a:srgbClr val="000000"/>
                </a:solidFill>
                <a:latin typeface="Arial" panose="020B0604020202020204" pitchFamily="34" charset="0"/>
                <a:cs typeface="+mn-cs"/>
              </a:rPr>
              <a:t>[…]; </a:t>
            </a:r>
            <a:r>
              <a:rPr lang="en-US" altLang="de-DE" sz="2000" dirty="0">
                <a:solidFill>
                  <a:srgbClr val="000000"/>
                </a:solidFill>
                <a:latin typeface="Arial" panose="020B0604020202020204" pitchFamily="34" charset="0"/>
                <a:cs typeface="+mn-cs"/>
              </a:rPr>
              <a:t>or</a:t>
            </a: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(c) serious </a:t>
            </a:r>
            <a:r>
              <a:rPr lang="en-US" altLang="de-DE" sz="2000" dirty="0">
                <a:solidFill>
                  <a:srgbClr val="000000"/>
                </a:solidFill>
                <a:latin typeface="Arial" panose="020B0604020202020204" pitchFamily="34" charset="0"/>
                <a:cs typeface="+mn-cs"/>
              </a:rPr>
              <a:t>and individual threat to a civilian's life or person by reason of indiscriminate violence in situations of international or internal armed conflict.</a:t>
            </a:r>
            <a:endParaRPr lang="de-DE" altLang="de-DE" sz="2000" dirty="0" smtClean="0">
              <a:solidFill>
                <a:srgbClr val="000000"/>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07430611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927198788"/>
              </p:ext>
            </p:extLst>
          </p:nvPr>
        </p:nvGraphicFramePr>
        <p:xfrm>
          <a:off x="143768" y="827509"/>
          <a:ext cx="9793088" cy="6302282"/>
        </p:xfrm>
        <a:graphic>
          <a:graphicData uri="http://schemas.openxmlformats.org/drawingml/2006/table">
            <a:tbl>
              <a:tblPr firstRow="1" bandRow="1">
                <a:tableStyleId>{5C22544A-7EE6-4342-B048-85BDC9FD1C3A}</a:tableStyleId>
              </a:tblPr>
              <a:tblGrid>
                <a:gridCol w="1254055">
                  <a:extLst>
                    <a:ext uri="{9D8B030D-6E8A-4147-A177-3AD203B41FA5}">
                      <a16:colId xmlns:a16="http://schemas.microsoft.com/office/drawing/2014/main" val="20000"/>
                    </a:ext>
                  </a:extLst>
                </a:gridCol>
                <a:gridCol w="1410240">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880321">
                  <a:extLst>
                    <a:ext uri="{9D8B030D-6E8A-4147-A177-3AD203B41FA5}">
                      <a16:colId xmlns:a16="http://schemas.microsoft.com/office/drawing/2014/main" val="20004"/>
                    </a:ext>
                  </a:extLst>
                </a:gridCol>
              </a:tblGrid>
              <a:tr h="579202">
                <a:tc>
                  <a:txBody>
                    <a:bodyPr/>
                    <a:lstStyle/>
                    <a:p>
                      <a:endParaRPr lang="de-DE" sz="1200" dirty="0"/>
                    </a:p>
                  </a:txBody>
                  <a:tcPr marL="91434" marR="91434" marT="48754" marB="48754" anchor="ctr"/>
                </a:tc>
                <a:tc>
                  <a:txBody>
                    <a:bodyPr/>
                    <a:lstStyle/>
                    <a:p>
                      <a:pPr algn="ctr"/>
                      <a:r>
                        <a:rPr lang="de-DE" sz="1200" dirty="0" err="1" smtClean="0"/>
                        <a:t>Asylum</a:t>
                      </a:r>
                      <a:r>
                        <a:rPr lang="de-DE" sz="1200" dirty="0" smtClean="0"/>
                        <a:t> </a:t>
                      </a:r>
                    </a:p>
                    <a:p>
                      <a:pPr algn="ctr"/>
                      <a:r>
                        <a:rPr lang="de-DE" sz="1200" dirty="0" smtClean="0"/>
                        <a:t>(Art. 16a Basic Law)</a:t>
                      </a:r>
                      <a:endParaRPr lang="de-DE" sz="1200" dirty="0"/>
                    </a:p>
                  </a:txBody>
                  <a:tcPr marL="91434" marR="91434" marT="48754" marB="48754" anchor="ctr"/>
                </a:tc>
                <a:tc>
                  <a:txBody>
                    <a:bodyPr/>
                    <a:lstStyle/>
                    <a:p>
                      <a:pPr algn="ctr"/>
                      <a:r>
                        <a:rPr lang="de-DE" sz="1200" dirty="0" smtClean="0"/>
                        <a:t>Refugee Status </a:t>
                      </a:r>
                    </a:p>
                    <a:p>
                      <a:pPr algn="ctr"/>
                      <a:r>
                        <a:rPr lang="de-DE" sz="1200" dirty="0" smtClean="0"/>
                        <a:t>(1951</a:t>
                      </a:r>
                      <a:r>
                        <a:rPr lang="de-DE" sz="1200" baseline="0" dirty="0" smtClean="0"/>
                        <a:t> </a:t>
                      </a:r>
                      <a:r>
                        <a:rPr lang="de-DE" sz="1200" baseline="0" dirty="0" err="1" smtClean="0"/>
                        <a:t>refugee</a:t>
                      </a:r>
                      <a:r>
                        <a:rPr lang="de-DE" sz="1200" baseline="0" dirty="0" smtClean="0"/>
                        <a:t> </a:t>
                      </a:r>
                      <a:r>
                        <a:rPr lang="de-DE" sz="1200" baseline="0" dirty="0" err="1" smtClean="0"/>
                        <a:t>convention</a:t>
                      </a:r>
                      <a:r>
                        <a:rPr lang="de-DE" sz="1200" baseline="0" dirty="0" smtClean="0"/>
                        <a:t>)</a:t>
                      </a:r>
                      <a:endParaRPr lang="de-DE" sz="1200" dirty="0"/>
                    </a:p>
                  </a:txBody>
                  <a:tcPr marL="91434" marR="91434" marT="48754" marB="48754" anchor="ctr"/>
                </a:tc>
                <a:tc>
                  <a:txBody>
                    <a:bodyPr/>
                    <a:lstStyle/>
                    <a:p>
                      <a:pPr algn="ctr"/>
                      <a:r>
                        <a:rPr lang="de-DE" sz="1200" dirty="0" err="1" smtClean="0"/>
                        <a:t>Subsidiary</a:t>
                      </a:r>
                      <a:r>
                        <a:rPr lang="de-DE" sz="1200" dirty="0" smtClean="0"/>
                        <a:t> </a:t>
                      </a:r>
                      <a:r>
                        <a:rPr lang="de-DE" sz="1200" dirty="0" err="1" smtClean="0"/>
                        <a:t>protection</a:t>
                      </a:r>
                      <a:endParaRPr lang="de-DE" sz="1200" dirty="0" smtClean="0"/>
                    </a:p>
                    <a:p>
                      <a:pPr algn="ctr"/>
                      <a:r>
                        <a:rPr lang="de-DE" sz="1200" dirty="0" smtClean="0"/>
                        <a:t>(Dir. 2011/95/EU)</a:t>
                      </a:r>
                      <a:endParaRPr lang="de-DE" sz="1200" dirty="0"/>
                    </a:p>
                  </a:txBody>
                  <a:tcPr marL="91434" marR="91434" marT="48754" marB="48754" anchor="ctr"/>
                </a:tc>
                <a:tc>
                  <a:txBody>
                    <a:bodyPr/>
                    <a:lstStyle/>
                    <a:p>
                      <a:pPr algn="ctr"/>
                      <a:r>
                        <a:rPr lang="de-DE" sz="1200" dirty="0" smtClean="0"/>
                        <a:t>National </a:t>
                      </a:r>
                      <a:r>
                        <a:rPr lang="de-DE" sz="1200" dirty="0" err="1" smtClean="0"/>
                        <a:t>ban</a:t>
                      </a:r>
                      <a:r>
                        <a:rPr lang="de-DE" sz="1200" dirty="0" smtClean="0"/>
                        <a:t> on </a:t>
                      </a:r>
                      <a:r>
                        <a:rPr lang="de-DE" sz="1200" dirty="0" err="1" smtClean="0"/>
                        <a:t>deportation</a:t>
                      </a:r>
                      <a:endParaRPr lang="de-DE" sz="1200" dirty="0" smtClean="0"/>
                    </a:p>
                    <a:p>
                      <a:pPr algn="ctr"/>
                      <a:r>
                        <a:rPr lang="de-DE" sz="1200" dirty="0" smtClean="0"/>
                        <a:t>(§ 60</a:t>
                      </a:r>
                      <a:r>
                        <a:rPr lang="de-DE" sz="1200" baseline="0" dirty="0" smtClean="0"/>
                        <a:t> V / VII AufenthG)</a:t>
                      </a:r>
                      <a:endParaRPr lang="de-DE" sz="1200" dirty="0"/>
                    </a:p>
                  </a:txBody>
                  <a:tcPr marL="91434" marR="91434" marT="48754" marB="48754" anchor="ctr"/>
                </a:tc>
                <a:extLst>
                  <a:ext uri="{0D108BD9-81ED-4DB2-BD59-A6C34878D82A}">
                    <a16:rowId xmlns:a16="http://schemas.microsoft.com/office/drawing/2014/main" val="10000"/>
                  </a:ext>
                </a:extLst>
              </a:tr>
              <a:tr h="1495440">
                <a:tc>
                  <a:txBody>
                    <a:bodyPr/>
                    <a:lstStyle/>
                    <a:p>
                      <a:pPr algn="ctr"/>
                      <a:r>
                        <a:rPr lang="de-DE" sz="1200" b="1" dirty="0" err="1" smtClean="0">
                          <a:solidFill>
                            <a:schemeClr val="bg1"/>
                          </a:solidFill>
                        </a:rPr>
                        <a:t>protects</a:t>
                      </a:r>
                      <a:r>
                        <a:rPr lang="de-DE" sz="1200" b="1" dirty="0" smtClean="0">
                          <a:solidFill>
                            <a:schemeClr val="bg1"/>
                          </a:solidFill>
                        </a:rPr>
                        <a:t> </a:t>
                      </a:r>
                      <a:r>
                        <a:rPr lang="de-DE" sz="1200" b="1" dirty="0" err="1" smtClean="0">
                          <a:solidFill>
                            <a:schemeClr val="bg1"/>
                          </a:solidFill>
                        </a:rPr>
                        <a:t>from</a:t>
                      </a:r>
                      <a:endParaRPr lang="de-DE" sz="1200" b="1" dirty="0">
                        <a:solidFill>
                          <a:schemeClr val="bg1"/>
                        </a:solidFill>
                      </a:endParaRPr>
                    </a:p>
                  </a:txBody>
                  <a:tcPr marL="91434" marR="91434" marT="48754" marB="48754" anchor="ctr">
                    <a:solidFill>
                      <a:schemeClr val="accent1"/>
                    </a:solidFill>
                  </a:tcPr>
                </a:tc>
                <a:tc>
                  <a:txBody>
                    <a:bodyPr/>
                    <a:lstStyle/>
                    <a:p>
                      <a:pPr algn="ctr"/>
                      <a:r>
                        <a:rPr lang="de-DE" sz="1200" dirty="0" smtClean="0">
                          <a:solidFill>
                            <a:schemeClr val="tx1">
                              <a:lumMod val="50000"/>
                              <a:lumOff val="50000"/>
                            </a:schemeClr>
                          </a:solidFill>
                        </a:rPr>
                        <a:t>(</a:t>
                      </a:r>
                      <a:r>
                        <a:rPr lang="de-DE" sz="1200" dirty="0" err="1" smtClean="0">
                          <a:solidFill>
                            <a:schemeClr val="tx1">
                              <a:lumMod val="50000"/>
                              <a:lumOff val="50000"/>
                            </a:schemeClr>
                          </a:solidFill>
                        </a:rPr>
                        <a:t>targeted</a:t>
                      </a:r>
                      <a:r>
                        <a:rPr lang="de-DE" sz="1200" dirty="0" smtClean="0">
                          <a:solidFill>
                            <a:schemeClr val="tx1">
                              <a:lumMod val="50000"/>
                              <a:lumOff val="50000"/>
                            </a:schemeClr>
                          </a:solidFill>
                        </a:rPr>
                        <a:t>) </a:t>
                      </a:r>
                      <a:r>
                        <a:rPr lang="de-DE" sz="1200" dirty="0" err="1" smtClean="0">
                          <a:solidFill>
                            <a:schemeClr val="tx1">
                              <a:lumMod val="50000"/>
                              <a:lumOff val="50000"/>
                            </a:schemeClr>
                          </a:solidFill>
                        </a:rPr>
                        <a:t>persecution</a:t>
                      </a:r>
                      <a:endParaRPr lang="de-DE" sz="1200" dirty="0">
                        <a:solidFill>
                          <a:schemeClr val="tx1">
                            <a:lumMod val="50000"/>
                            <a:lumOff val="50000"/>
                          </a:schemeClr>
                        </a:solidFill>
                      </a:endParaRPr>
                    </a:p>
                  </a:txBody>
                  <a:tcPr marL="91434" marR="91434" marT="48754" marB="48754" anchor="ctr"/>
                </a:tc>
                <a:tc>
                  <a:txBody>
                    <a:bodyPr/>
                    <a:lstStyle/>
                    <a:p>
                      <a:pPr algn="ctr"/>
                      <a:r>
                        <a:rPr lang="de-DE" sz="1200" b="0" dirty="0" smtClean="0">
                          <a:solidFill>
                            <a:schemeClr val="tx1">
                              <a:lumMod val="50000"/>
                              <a:lumOff val="50000"/>
                            </a:schemeClr>
                          </a:solidFill>
                        </a:rPr>
                        <a:t>(</a:t>
                      </a:r>
                      <a:r>
                        <a:rPr lang="de-DE" sz="1200" b="0" dirty="0" err="1" smtClean="0">
                          <a:solidFill>
                            <a:schemeClr val="tx1">
                              <a:lumMod val="50000"/>
                              <a:lumOff val="50000"/>
                            </a:schemeClr>
                          </a:solidFill>
                        </a:rPr>
                        <a:t>targeted</a:t>
                      </a:r>
                      <a:r>
                        <a:rPr lang="de-DE" sz="1200" b="0" dirty="0" smtClean="0">
                          <a:solidFill>
                            <a:schemeClr val="tx1">
                              <a:lumMod val="50000"/>
                              <a:lumOff val="50000"/>
                            </a:schemeClr>
                          </a:solidFill>
                        </a:rPr>
                        <a:t>) </a:t>
                      </a:r>
                      <a:r>
                        <a:rPr lang="de-DE" sz="1200" b="0" dirty="0" err="1" smtClean="0">
                          <a:solidFill>
                            <a:schemeClr val="tx1">
                              <a:lumMod val="50000"/>
                              <a:lumOff val="50000"/>
                            </a:schemeClr>
                          </a:solidFill>
                        </a:rPr>
                        <a:t>persecution</a:t>
                      </a:r>
                      <a:endParaRPr lang="de-DE" sz="1200" b="0" dirty="0">
                        <a:solidFill>
                          <a:schemeClr val="tx1">
                            <a:lumMod val="50000"/>
                            <a:lumOff val="50000"/>
                          </a:schemeClr>
                        </a:solidFill>
                      </a:endParaRPr>
                    </a:p>
                  </a:txBody>
                  <a:tcPr marL="91434" marR="91434" marT="48754" marB="48754" anchor="ctr"/>
                </a:tc>
                <a:tc>
                  <a:txBody>
                    <a:bodyPr/>
                    <a:lstStyle/>
                    <a:p>
                      <a:pPr algn="l"/>
                      <a:r>
                        <a:rPr lang="en-US" sz="1200" b="1" dirty="0" smtClean="0"/>
                        <a:t>“serious harm”</a:t>
                      </a:r>
                      <a:endParaRPr lang="de-DE" sz="1200" b="1" dirty="0" smtClean="0"/>
                    </a:p>
                    <a:p>
                      <a:pPr marL="285750" indent="-285750" algn="l">
                        <a:buFontTx/>
                        <a:buChar char="-"/>
                      </a:pPr>
                      <a:r>
                        <a:rPr lang="en-US" sz="1050" b="1" dirty="0" smtClean="0"/>
                        <a:t>death penalty </a:t>
                      </a:r>
                    </a:p>
                    <a:p>
                      <a:pPr marL="285750" indent="-285750" algn="l">
                        <a:buFontTx/>
                        <a:buChar char="-"/>
                      </a:pPr>
                      <a:r>
                        <a:rPr lang="en-US" sz="1050" b="1" dirty="0" smtClean="0"/>
                        <a:t>torture, inhuman treatment / punishment </a:t>
                      </a:r>
                    </a:p>
                    <a:p>
                      <a:pPr marL="285750" indent="-285750" algn="l">
                        <a:buFontTx/>
                        <a:buChar char="-"/>
                      </a:pPr>
                      <a:r>
                        <a:rPr lang="en-US" sz="1050" b="1" dirty="0" smtClean="0"/>
                        <a:t>serious and individual threat to a civilian’s life or person by reason of indiscriminate violence in armed conflict</a:t>
                      </a:r>
                      <a:endParaRPr lang="de-DE" sz="1050" b="1" dirty="0"/>
                    </a:p>
                  </a:txBody>
                  <a:tcPr marL="91434" marR="91434" marT="48754" marB="48754" anchor="ctr"/>
                </a:tc>
                <a:tc>
                  <a:txBody>
                    <a:bodyPr/>
                    <a:lstStyle/>
                    <a:p>
                      <a:pPr marL="285750" indent="-285750" algn="l">
                        <a:buFontTx/>
                        <a:buChar char="-"/>
                      </a:pPr>
                      <a:r>
                        <a:rPr lang="en-US" sz="1100" b="0" dirty="0" smtClean="0">
                          <a:solidFill>
                            <a:schemeClr val="tx1">
                              <a:lumMod val="50000"/>
                              <a:lumOff val="50000"/>
                            </a:schemeClr>
                          </a:solidFill>
                        </a:rPr>
                        <a:t>considerable concrete danger (i.e. “real risk”) to life, limb or liberty (but: protection from dangers</a:t>
                      </a:r>
                      <a:r>
                        <a:rPr lang="en-US" sz="1100" b="0" baseline="0" dirty="0" smtClean="0">
                          <a:solidFill>
                            <a:schemeClr val="tx1">
                              <a:lumMod val="50000"/>
                              <a:lumOff val="50000"/>
                            </a:schemeClr>
                          </a:solidFill>
                        </a:rPr>
                        <a:t> to which parts of the population are generally exposed only in extreme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50000"/>
                              <a:lumOff val="50000"/>
                            </a:schemeClr>
                          </a:solidFill>
                        </a:rPr>
                        <a:t>OR</a:t>
                      </a:r>
                    </a:p>
                    <a:p>
                      <a:pPr marL="285750" indent="-285750" algn="l">
                        <a:buFontTx/>
                        <a:buChar char="-"/>
                      </a:pPr>
                      <a:r>
                        <a:rPr lang="en-US" sz="1100" b="0" dirty="0" smtClean="0">
                          <a:solidFill>
                            <a:schemeClr val="tx1">
                              <a:lumMod val="50000"/>
                              <a:lumOff val="50000"/>
                            </a:schemeClr>
                          </a:solidFill>
                        </a:rPr>
                        <a:t>return to the destination country would constitute a breach of the ECHR (i.e. torture, inhuman treatment)</a:t>
                      </a:r>
                      <a:endParaRPr lang="en-US" sz="1100" b="0" dirty="0" smtClean="0">
                        <a:solidFill>
                          <a:schemeClr val="tx1">
                            <a:lumMod val="50000"/>
                            <a:lumOff val="50000"/>
                          </a:schemeClr>
                        </a:solidFill>
                      </a:endParaRPr>
                    </a:p>
                  </a:txBody>
                  <a:tcPr marL="91434" marR="91434" marT="48754" marB="48754" anchor="ctr"/>
                </a:tc>
                <a:extLst>
                  <a:ext uri="{0D108BD9-81ED-4DB2-BD59-A6C34878D82A}">
                    <a16:rowId xmlns:a16="http://schemas.microsoft.com/office/drawing/2014/main" val="10001"/>
                  </a:ext>
                </a:extLst>
              </a:tr>
              <a:tr h="868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reasons</a:t>
                      </a:r>
                      <a:r>
                        <a:rPr lang="de-DE" sz="1200" b="1" dirty="0" smtClean="0">
                          <a:solidFill>
                            <a:schemeClr val="bg1"/>
                          </a:solidFill>
                        </a:rPr>
                        <a:t> </a:t>
                      </a:r>
                      <a:r>
                        <a:rPr lang="de-DE" sz="1200" b="1" dirty="0" err="1" smtClean="0">
                          <a:solidFill>
                            <a:schemeClr val="bg1"/>
                          </a:solidFill>
                        </a:rPr>
                        <a:t>for</a:t>
                      </a:r>
                      <a:r>
                        <a:rPr lang="de-DE" sz="1200" b="1" dirty="0" smtClean="0">
                          <a:solidFill>
                            <a:schemeClr val="bg1"/>
                          </a:solidFill>
                        </a:rPr>
                        <a:t> </a:t>
                      </a:r>
                      <a:r>
                        <a:rPr lang="de-DE" sz="1200" b="1" dirty="0" err="1" smtClean="0">
                          <a:solidFill>
                            <a:schemeClr val="bg1"/>
                          </a:solidFill>
                        </a:rPr>
                        <a:t>persecution</a:t>
                      </a:r>
                      <a:endParaRPr lang="de-DE" sz="1200" b="1" dirty="0">
                        <a:solidFill>
                          <a:schemeClr val="bg1"/>
                        </a:solidFill>
                      </a:endParaRPr>
                    </a:p>
                  </a:txBody>
                  <a:tcPr marL="91434" marR="91434" marT="48754" marB="48754" anchor="ctr">
                    <a:solidFill>
                      <a:schemeClr val="accent1"/>
                    </a:solidFill>
                  </a:tcPr>
                </a:tc>
                <a:tc>
                  <a:txBody>
                    <a:bodyPr/>
                    <a:lstStyle/>
                    <a:p>
                      <a:pPr algn="ctr"/>
                      <a:r>
                        <a:rPr lang="de-DE" sz="1200" dirty="0" smtClean="0">
                          <a:solidFill>
                            <a:schemeClr val="tx1">
                              <a:lumMod val="50000"/>
                              <a:lumOff val="50000"/>
                            </a:schemeClr>
                          </a:solidFill>
                        </a:rPr>
                        <a:t>„</a:t>
                      </a:r>
                      <a:r>
                        <a:rPr lang="de-DE" sz="1200" dirty="0" err="1" smtClean="0">
                          <a:solidFill>
                            <a:schemeClr val="tx1">
                              <a:lumMod val="50000"/>
                              <a:lumOff val="50000"/>
                            </a:schemeClr>
                          </a:solidFill>
                        </a:rPr>
                        <a:t>political</a:t>
                      </a:r>
                      <a:r>
                        <a:rPr lang="de-DE" sz="1200" dirty="0" smtClean="0">
                          <a:solidFill>
                            <a:schemeClr val="tx1">
                              <a:lumMod val="50000"/>
                              <a:lumOff val="50000"/>
                            </a:schemeClr>
                          </a:solidFill>
                        </a:rPr>
                        <a:t>“ </a:t>
                      </a:r>
                      <a:r>
                        <a:rPr lang="de-DE" sz="1200" dirty="0" err="1" smtClean="0">
                          <a:solidFill>
                            <a:schemeClr val="tx1">
                              <a:lumMod val="50000"/>
                              <a:lumOff val="50000"/>
                            </a:schemeClr>
                          </a:solidFill>
                        </a:rPr>
                        <a:t>grounds</a:t>
                      </a:r>
                      <a:endParaRPr lang="de-DE" sz="1200" dirty="0" smtClean="0">
                        <a:solidFill>
                          <a:schemeClr val="tx1">
                            <a:lumMod val="50000"/>
                            <a:lumOff val="50000"/>
                          </a:schemeClr>
                        </a:solidFill>
                      </a:endParaRPr>
                    </a:p>
                  </a:txBody>
                  <a:tcPr marL="91434" marR="91434" marT="48754" marB="48754" anchor="ctr"/>
                </a:tc>
                <a:tc>
                  <a:txBody>
                    <a:bodyPr/>
                    <a:lstStyle/>
                    <a:p>
                      <a:pPr algn="ctr"/>
                      <a:r>
                        <a:rPr lang="en-US" altLang="de-DE" sz="1100" b="0" dirty="0" smtClean="0">
                          <a:solidFill>
                            <a:schemeClr val="tx1">
                              <a:lumMod val="50000"/>
                              <a:lumOff val="50000"/>
                            </a:schemeClr>
                          </a:solidFill>
                          <a:latin typeface="Arial" panose="020B0604020202020204" pitchFamily="34" charset="0"/>
                          <a:cs typeface="+mn-cs"/>
                        </a:rPr>
                        <a:t>race / religion /</a:t>
                      </a:r>
                      <a:r>
                        <a:rPr lang="en-US" altLang="de-DE" sz="1100" b="0" baseline="0" dirty="0" smtClean="0">
                          <a:solidFill>
                            <a:schemeClr val="tx1">
                              <a:lumMod val="50000"/>
                              <a:lumOff val="50000"/>
                            </a:schemeClr>
                          </a:solidFill>
                          <a:latin typeface="Arial" panose="020B0604020202020204" pitchFamily="34" charset="0"/>
                          <a:cs typeface="+mn-cs"/>
                        </a:rPr>
                        <a:t> </a:t>
                      </a:r>
                      <a:r>
                        <a:rPr lang="en-US" altLang="de-DE" sz="1100" b="0" dirty="0" smtClean="0">
                          <a:solidFill>
                            <a:schemeClr val="tx1">
                              <a:lumMod val="50000"/>
                              <a:lumOff val="50000"/>
                            </a:schemeClr>
                          </a:solidFill>
                          <a:latin typeface="Arial" panose="020B0604020202020204" pitchFamily="34" charset="0"/>
                          <a:cs typeface="+mn-cs"/>
                        </a:rPr>
                        <a:t>nationality / political opinion / membership of a particular social group</a:t>
                      </a:r>
                      <a:endParaRPr lang="de-DE" sz="1100" b="0" dirty="0">
                        <a:solidFill>
                          <a:schemeClr val="tx1">
                            <a:lumMod val="50000"/>
                            <a:lumOff val="50000"/>
                          </a:schemeClr>
                        </a:solidFill>
                      </a:endParaRPr>
                    </a:p>
                  </a:txBody>
                  <a:tcPr marL="91434" marR="91434" marT="48754" marB="48754" anchor="ctr"/>
                </a:tc>
                <a:tc>
                  <a:txBody>
                    <a:bodyPr/>
                    <a:lstStyle/>
                    <a:p>
                      <a:pPr algn="ctr"/>
                      <a:r>
                        <a:rPr lang="de-DE" sz="1200" b="1" dirty="0" smtClean="0"/>
                        <a:t>irrelevant</a:t>
                      </a:r>
                      <a:endParaRPr lang="de-DE" sz="1200" b="1" dirty="0"/>
                    </a:p>
                  </a:txBody>
                  <a:tcPr marL="91434" marR="91434" marT="48754" marB="48754" anchor="ctr"/>
                </a:tc>
                <a:tc>
                  <a:txBody>
                    <a:bodyPr/>
                    <a:lstStyle/>
                    <a:p>
                      <a:pPr algn="ctr"/>
                      <a:r>
                        <a:rPr lang="de-DE" sz="1200" b="0" dirty="0" smtClean="0">
                          <a:solidFill>
                            <a:schemeClr val="tx1">
                              <a:lumMod val="50000"/>
                              <a:lumOff val="50000"/>
                            </a:schemeClr>
                          </a:solidFill>
                        </a:rPr>
                        <a:t>irrelevant</a:t>
                      </a:r>
                      <a:endParaRPr lang="de-DE" sz="1200" b="0" dirty="0">
                        <a:solidFill>
                          <a:schemeClr val="tx1">
                            <a:lumMod val="50000"/>
                            <a:lumOff val="50000"/>
                          </a:schemeClr>
                        </a:solidFill>
                      </a:endParaRPr>
                    </a:p>
                  </a:txBody>
                  <a:tcPr marL="91434" marR="91434" marT="48754" marB="48754" anchor="ctr"/>
                </a:tc>
                <a:extLst>
                  <a:ext uri="{0D108BD9-81ED-4DB2-BD59-A6C34878D82A}">
                    <a16:rowId xmlns:a16="http://schemas.microsoft.com/office/drawing/2014/main" val="10002"/>
                  </a:ext>
                </a:extLst>
              </a:tr>
              <a:tr h="1019688">
                <a:tc>
                  <a:txBody>
                    <a:bodyPr/>
                    <a:lstStyle/>
                    <a:p>
                      <a:pPr algn="ctr"/>
                      <a:r>
                        <a:rPr lang="de-DE" sz="1200" b="1" dirty="0" err="1" smtClean="0">
                          <a:solidFill>
                            <a:schemeClr val="bg1"/>
                          </a:solidFill>
                        </a:rPr>
                        <a:t>actors</a:t>
                      </a:r>
                      <a:r>
                        <a:rPr lang="de-DE" sz="1200" b="1" dirty="0" smtClean="0">
                          <a:solidFill>
                            <a:schemeClr val="bg1"/>
                          </a:solidFill>
                        </a:rPr>
                        <a:t> of </a:t>
                      </a:r>
                      <a:r>
                        <a:rPr lang="de-DE" sz="1200" b="1" dirty="0" err="1" smtClean="0">
                          <a:solidFill>
                            <a:schemeClr val="bg1"/>
                          </a:solidFill>
                        </a:rPr>
                        <a:t>persecution</a:t>
                      </a:r>
                      <a:r>
                        <a:rPr lang="de-DE" sz="1200" b="1" dirty="0" smtClean="0">
                          <a:solidFill>
                            <a:schemeClr val="bg1"/>
                          </a:solidFill>
                        </a:rPr>
                        <a:t> / </a:t>
                      </a:r>
                      <a:r>
                        <a:rPr lang="de-DE" sz="1200" b="1" dirty="0" err="1" smtClean="0">
                          <a:solidFill>
                            <a:schemeClr val="bg1"/>
                          </a:solidFill>
                        </a:rPr>
                        <a:t>harm</a:t>
                      </a:r>
                      <a:endParaRPr lang="de-DE" sz="1200" b="1" dirty="0">
                        <a:solidFill>
                          <a:schemeClr val="bg1"/>
                        </a:solidFill>
                      </a:endParaRPr>
                    </a:p>
                  </a:txBody>
                  <a:tcPr marL="91434" marR="91434" marT="48754" marB="48754" anchor="ctr">
                    <a:solidFill>
                      <a:schemeClr val="accent1"/>
                    </a:solidFill>
                  </a:tcPr>
                </a:tc>
                <a:tc>
                  <a:txBody>
                    <a:bodyPr/>
                    <a:lstStyle/>
                    <a:p>
                      <a:pPr marL="285750" indent="-285750" algn="l">
                        <a:buFontTx/>
                        <a:buChar char="-"/>
                      </a:pPr>
                      <a:r>
                        <a:rPr lang="de-DE" sz="1200" baseline="0" dirty="0" err="1" smtClean="0">
                          <a:solidFill>
                            <a:schemeClr val="tx1">
                              <a:lumMod val="50000"/>
                              <a:lumOff val="50000"/>
                            </a:schemeClr>
                          </a:solidFill>
                        </a:rPr>
                        <a:t>state</a:t>
                      </a:r>
                      <a:r>
                        <a:rPr lang="de-DE" sz="1200" baseline="0" dirty="0" smtClean="0">
                          <a:solidFill>
                            <a:schemeClr val="tx1">
                              <a:lumMod val="50000"/>
                              <a:lumOff val="50000"/>
                            </a:schemeClr>
                          </a:solidFill>
                        </a:rPr>
                        <a:t> </a:t>
                      </a:r>
                      <a:r>
                        <a:rPr lang="de-DE" sz="1200" baseline="0" dirty="0" err="1" smtClean="0">
                          <a:solidFill>
                            <a:schemeClr val="tx1">
                              <a:lumMod val="50000"/>
                              <a:lumOff val="50000"/>
                            </a:schemeClr>
                          </a:solidFill>
                        </a:rPr>
                        <a:t>actors</a:t>
                      </a:r>
                      <a:endParaRPr lang="de-DE" sz="1200" baseline="0" dirty="0" smtClean="0">
                        <a:solidFill>
                          <a:schemeClr val="tx1">
                            <a:lumMod val="50000"/>
                            <a:lumOff val="50000"/>
                          </a:schemeClr>
                        </a:solidFill>
                      </a:endParaRPr>
                    </a:p>
                    <a:p>
                      <a:pPr marL="285750" indent="-285750" algn="l">
                        <a:buFontTx/>
                        <a:buChar char="-"/>
                      </a:pPr>
                      <a:r>
                        <a:rPr lang="de-DE" sz="1200" baseline="0" dirty="0" err="1" smtClean="0">
                          <a:solidFill>
                            <a:schemeClr val="tx1">
                              <a:lumMod val="50000"/>
                              <a:lumOff val="50000"/>
                            </a:schemeClr>
                          </a:solidFill>
                        </a:rPr>
                        <a:t>statelike</a:t>
                      </a:r>
                      <a:r>
                        <a:rPr lang="de-DE" sz="1200" baseline="0" dirty="0" smtClean="0">
                          <a:solidFill>
                            <a:schemeClr val="tx1">
                              <a:lumMod val="50000"/>
                              <a:lumOff val="50000"/>
                            </a:schemeClr>
                          </a:solidFill>
                        </a:rPr>
                        <a:t> </a:t>
                      </a:r>
                      <a:r>
                        <a:rPr lang="de-DE" sz="1200" baseline="0" dirty="0" err="1" smtClean="0">
                          <a:solidFill>
                            <a:schemeClr val="tx1">
                              <a:lumMod val="50000"/>
                              <a:lumOff val="50000"/>
                            </a:schemeClr>
                          </a:solidFill>
                        </a:rPr>
                        <a:t>actors</a:t>
                      </a:r>
                      <a:endParaRPr lang="de-DE" sz="1200" baseline="0" dirty="0" smtClean="0">
                        <a:solidFill>
                          <a:schemeClr val="tx1">
                            <a:lumMod val="50000"/>
                            <a:lumOff val="50000"/>
                          </a:schemeClr>
                        </a:solidFill>
                      </a:endParaRPr>
                    </a:p>
                    <a:p>
                      <a:pPr marL="285750" indent="-285750" algn="l">
                        <a:buFontTx/>
                        <a:buChar char="-"/>
                      </a:pPr>
                      <a:endParaRPr lang="de-DE" sz="1200" baseline="0" dirty="0" smtClean="0">
                        <a:solidFill>
                          <a:schemeClr val="tx1">
                            <a:lumMod val="50000"/>
                            <a:lumOff val="50000"/>
                          </a:schemeClr>
                        </a:solidFill>
                      </a:endParaRPr>
                    </a:p>
                  </a:txBody>
                  <a:tcPr marL="91434" marR="91434" marT="48754" marB="48754"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200" b="0" baseline="0" dirty="0" err="1" smtClean="0">
                          <a:solidFill>
                            <a:schemeClr val="tx1">
                              <a:lumMod val="50000"/>
                              <a:lumOff val="50000"/>
                            </a:schemeClr>
                          </a:solidFill>
                        </a:rPr>
                        <a:t>state</a:t>
                      </a:r>
                      <a:r>
                        <a:rPr lang="de-DE" sz="1200" b="0" baseline="0" dirty="0" smtClean="0">
                          <a:solidFill>
                            <a:schemeClr val="tx1">
                              <a:lumMod val="50000"/>
                              <a:lumOff val="50000"/>
                            </a:schemeClr>
                          </a:solidFill>
                        </a:rPr>
                        <a:t> / </a:t>
                      </a:r>
                      <a:r>
                        <a:rPr lang="de-DE" sz="1200" b="0" baseline="0" dirty="0" err="1" smtClean="0">
                          <a:solidFill>
                            <a:schemeClr val="tx1">
                              <a:lumMod val="50000"/>
                              <a:lumOff val="50000"/>
                            </a:schemeClr>
                          </a:solidFill>
                        </a:rPr>
                        <a:t>statelike</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actors</a:t>
                      </a:r>
                      <a:endParaRPr lang="de-DE" sz="1200" b="0" baseline="0" dirty="0" smtClean="0">
                        <a:solidFill>
                          <a:schemeClr val="tx1">
                            <a:lumMod val="50000"/>
                            <a:lumOff val="50000"/>
                          </a:schemeClr>
                        </a:solidFil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200" b="0" baseline="0" dirty="0" smtClean="0">
                          <a:solidFill>
                            <a:schemeClr val="tx1">
                              <a:lumMod val="50000"/>
                              <a:lumOff val="50000"/>
                            </a:schemeClr>
                          </a:solidFill>
                        </a:rPr>
                        <a:t>private </a:t>
                      </a:r>
                      <a:r>
                        <a:rPr lang="de-DE" sz="1200" b="0" baseline="0" dirty="0" err="1" smtClean="0">
                          <a:solidFill>
                            <a:schemeClr val="tx1">
                              <a:lumMod val="50000"/>
                              <a:lumOff val="50000"/>
                            </a:schemeClr>
                          </a:solidFill>
                        </a:rPr>
                        <a:t>actors</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if</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no</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protection</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by</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state</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actors</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is</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available</a:t>
                      </a:r>
                      <a:r>
                        <a:rPr lang="de-DE" sz="1200" b="0" baseline="0" dirty="0" smtClean="0">
                          <a:solidFill>
                            <a:schemeClr val="tx1">
                              <a:lumMod val="50000"/>
                              <a:lumOff val="50000"/>
                            </a:schemeClr>
                          </a:solidFill>
                        </a:rPr>
                        <a:t>)</a:t>
                      </a:r>
                    </a:p>
                  </a:txBody>
                  <a:tcPr marL="91434" marR="91434" marT="48754" marB="48754"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200" b="1" baseline="0" dirty="0" err="1" smtClean="0"/>
                        <a:t>state</a:t>
                      </a:r>
                      <a:r>
                        <a:rPr lang="de-DE" sz="1200" b="1" baseline="0" dirty="0" smtClean="0"/>
                        <a:t> / </a:t>
                      </a:r>
                      <a:r>
                        <a:rPr lang="de-DE" sz="1200" b="1" baseline="0" dirty="0" err="1" smtClean="0"/>
                        <a:t>statelike</a:t>
                      </a:r>
                      <a:r>
                        <a:rPr lang="de-DE" sz="1200" b="1" baseline="0" dirty="0" smtClean="0"/>
                        <a:t> </a:t>
                      </a:r>
                      <a:r>
                        <a:rPr lang="de-DE" sz="1200" b="1" baseline="0" dirty="0" err="1" smtClean="0"/>
                        <a:t>actors</a:t>
                      </a:r>
                      <a:endParaRPr lang="de-DE" sz="1200" b="1" baseline="0" dirty="0" smtClean="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200" b="1" baseline="0" dirty="0" smtClean="0"/>
                        <a:t>private </a:t>
                      </a:r>
                      <a:r>
                        <a:rPr lang="de-DE" sz="1200" b="1" baseline="0" dirty="0" err="1" smtClean="0"/>
                        <a:t>actors</a:t>
                      </a:r>
                      <a:r>
                        <a:rPr lang="de-DE" sz="1200" b="1" baseline="0" dirty="0" smtClean="0"/>
                        <a:t> (</a:t>
                      </a:r>
                      <a:r>
                        <a:rPr lang="de-DE" sz="1200" b="1" baseline="0" dirty="0" err="1" smtClean="0"/>
                        <a:t>if</a:t>
                      </a:r>
                      <a:r>
                        <a:rPr lang="de-DE" sz="1200" b="1" baseline="0" dirty="0" smtClean="0"/>
                        <a:t> </a:t>
                      </a:r>
                      <a:r>
                        <a:rPr lang="de-DE" sz="1200" b="1" baseline="0" dirty="0" err="1" smtClean="0"/>
                        <a:t>no</a:t>
                      </a:r>
                      <a:r>
                        <a:rPr lang="de-DE" sz="1200" b="1" baseline="0" dirty="0" smtClean="0"/>
                        <a:t> </a:t>
                      </a:r>
                      <a:r>
                        <a:rPr lang="de-DE" sz="1200" b="1" baseline="0" dirty="0" err="1" smtClean="0"/>
                        <a:t>protection</a:t>
                      </a:r>
                      <a:r>
                        <a:rPr lang="de-DE" sz="1200" b="1" baseline="0" dirty="0" smtClean="0"/>
                        <a:t> </a:t>
                      </a:r>
                      <a:r>
                        <a:rPr lang="de-DE" sz="1200" b="1" baseline="0" dirty="0" err="1" smtClean="0"/>
                        <a:t>by</a:t>
                      </a:r>
                      <a:r>
                        <a:rPr lang="de-DE" sz="1200" b="1" baseline="0" dirty="0" smtClean="0"/>
                        <a:t> </a:t>
                      </a:r>
                      <a:r>
                        <a:rPr lang="de-DE" sz="1200" b="1" baseline="0" dirty="0" err="1" smtClean="0"/>
                        <a:t>state</a:t>
                      </a:r>
                      <a:r>
                        <a:rPr lang="de-DE" sz="1200" b="1" baseline="0" dirty="0" smtClean="0"/>
                        <a:t> </a:t>
                      </a:r>
                      <a:r>
                        <a:rPr lang="de-DE" sz="1200" b="1" baseline="0" dirty="0" err="1" smtClean="0"/>
                        <a:t>actors</a:t>
                      </a:r>
                      <a:r>
                        <a:rPr lang="de-DE" sz="1200" b="1" baseline="0" dirty="0" smtClean="0"/>
                        <a:t> </a:t>
                      </a:r>
                      <a:r>
                        <a:rPr lang="de-DE" sz="1200" b="1" baseline="0" dirty="0" err="1" smtClean="0"/>
                        <a:t>is</a:t>
                      </a:r>
                      <a:r>
                        <a:rPr lang="de-DE" sz="1200" b="1" baseline="0" dirty="0" smtClean="0"/>
                        <a:t> </a:t>
                      </a:r>
                      <a:r>
                        <a:rPr lang="de-DE" sz="1200" b="1" baseline="0" dirty="0" err="1" smtClean="0"/>
                        <a:t>available</a:t>
                      </a:r>
                      <a:r>
                        <a:rPr lang="de-DE" sz="1200" b="1" baseline="0" dirty="0" smtClean="0"/>
                        <a:t>)</a:t>
                      </a:r>
                    </a:p>
                  </a:txBody>
                  <a:tcPr marL="91434" marR="91434" marT="48754" marB="48754" anchor="ctr"/>
                </a:tc>
                <a:tc>
                  <a:txBody>
                    <a:bodyPr/>
                    <a:lstStyle/>
                    <a:p>
                      <a:pPr marL="0" indent="0" algn="ctr">
                        <a:buFontTx/>
                        <a:buNone/>
                      </a:pPr>
                      <a:endParaRPr lang="de-DE" sz="1200" b="0" baseline="0" dirty="0" smtClean="0">
                        <a:solidFill>
                          <a:schemeClr val="tx1">
                            <a:lumMod val="50000"/>
                            <a:lumOff val="50000"/>
                          </a:schemeClr>
                        </a:solidFill>
                      </a:endParaRPr>
                    </a:p>
                    <a:p>
                      <a:pPr marL="0" indent="0" algn="ctr">
                        <a:buFontTx/>
                        <a:buNone/>
                      </a:pPr>
                      <a:r>
                        <a:rPr lang="de-DE" sz="1200" b="0" baseline="0" dirty="0" smtClean="0">
                          <a:solidFill>
                            <a:schemeClr val="tx1">
                              <a:lumMod val="50000"/>
                              <a:lumOff val="50000"/>
                            </a:schemeClr>
                          </a:solidFill>
                        </a:rPr>
                        <a:t>irrelevant</a:t>
                      </a:r>
                    </a:p>
                  </a:txBody>
                  <a:tcPr marL="91434" marR="91434" marT="48754" marB="48754" anchor="ctr"/>
                </a:tc>
                <a:extLst>
                  <a:ext uri="{0D108BD9-81ED-4DB2-BD59-A6C34878D82A}">
                    <a16:rowId xmlns:a16="http://schemas.microsoft.com/office/drawing/2014/main" val="10003"/>
                  </a:ext>
                </a:extLst>
              </a:tr>
              <a:tr h="1149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examples</a:t>
                      </a:r>
                      <a:endParaRPr lang="de-DE" sz="1200" b="1" dirty="0" smtClean="0">
                        <a:solidFill>
                          <a:schemeClr val="bg1"/>
                        </a:solidFill>
                      </a:endParaRPr>
                    </a:p>
                  </a:txBody>
                  <a:tcPr marL="91434" marR="91434" marT="48754" marB="48754" anchor="ctr">
                    <a:solidFill>
                      <a:schemeClr val="accent1"/>
                    </a:solidFill>
                  </a:tcPr>
                </a:tc>
                <a:tc>
                  <a:txBody>
                    <a:bodyPr/>
                    <a:lstStyle/>
                    <a:p>
                      <a:pPr algn="ctr"/>
                      <a:r>
                        <a:rPr lang="de-DE" sz="1200" dirty="0" err="1" smtClean="0">
                          <a:solidFill>
                            <a:schemeClr val="tx1">
                              <a:lumMod val="50000"/>
                              <a:lumOff val="50000"/>
                            </a:schemeClr>
                          </a:solidFill>
                        </a:rPr>
                        <a:t>state</a:t>
                      </a:r>
                      <a:r>
                        <a:rPr lang="de-DE" sz="1200" baseline="0" dirty="0" smtClean="0">
                          <a:solidFill>
                            <a:schemeClr val="tx1">
                              <a:lumMod val="50000"/>
                              <a:lumOff val="50000"/>
                            </a:schemeClr>
                          </a:solidFill>
                        </a:rPr>
                        <a:t> </a:t>
                      </a:r>
                      <a:r>
                        <a:rPr lang="de-DE" sz="1200" baseline="0" dirty="0" err="1" smtClean="0">
                          <a:solidFill>
                            <a:schemeClr val="tx1">
                              <a:lumMod val="50000"/>
                              <a:lumOff val="50000"/>
                            </a:schemeClr>
                          </a:solidFill>
                        </a:rPr>
                        <a:t>persecution</a:t>
                      </a:r>
                      <a:r>
                        <a:rPr lang="de-DE" sz="1200" baseline="0" dirty="0" smtClean="0">
                          <a:solidFill>
                            <a:schemeClr val="tx1">
                              <a:lumMod val="50000"/>
                              <a:lumOff val="50000"/>
                            </a:schemeClr>
                          </a:solidFill>
                        </a:rPr>
                        <a:t> of </a:t>
                      </a:r>
                      <a:r>
                        <a:rPr lang="de-DE" sz="1200" baseline="0" dirty="0" err="1" smtClean="0">
                          <a:solidFill>
                            <a:schemeClr val="tx1">
                              <a:lumMod val="50000"/>
                              <a:lumOff val="50000"/>
                            </a:schemeClr>
                          </a:solidFill>
                        </a:rPr>
                        <a:t>religious</a:t>
                      </a:r>
                      <a:r>
                        <a:rPr lang="de-DE" sz="1200" baseline="0" dirty="0" smtClean="0">
                          <a:solidFill>
                            <a:schemeClr val="tx1">
                              <a:lumMod val="50000"/>
                              <a:lumOff val="50000"/>
                            </a:schemeClr>
                          </a:solidFill>
                        </a:rPr>
                        <a:t> </a:t>
                      </a:r>
                      <a:r>
                        <a:rPr lang="de-DE" sz="1200" baseline="0" dirty="0" err="1" smtClean="0">
                          <a:solidFill>
                            <a:schemeClr val="tx1">
                              <a:lumMod val="50000"/>
                              <a:lumOff val="50000"/>
                            </a:schemeClr>
                          </a:solidFill>
                        </a:rPr>
                        <a:t>minorities</a:t>
                      </a:r>
                      <a:endParaRPr lang="de-DE" sz="1200" dirty="0">
                        <a:solidFill>
                          <a:schemeClr val="tx1">
                            <a:lumMod val="50000"/>
                            <a:lumOff val="50000"/>
                          </a:schemeClr>
                        </a:solidFill>
                      </a:endParaRPr>
                    </a:p>
                  </a:txBody>
                  <a:tcPr marL="91434" marR="91434" marT="48754" marB="48754" anchor="ctr"/>
                </a:tc>
                <a:tc>
                  <a:txBody>
                    <a:bodyPr/>
                    <a:lstStyle/>
                    <a:p>
                      <a:pPr algn="ctr"/>
                      <a:r>
                        <a:rPr lang="de-DE" sz="1200" b="0" baseline="0" dirty="0" err="1" smtClean="0">
                          <a:solidFill>
                            <a:schemeClr val="tx1">
                              <a:lumMod val="50000"/>
                              <a:lumOff val="50000"/>
                            </a:schemeClr>
                          </a:solidFill>
                        </a:rPr>
                        <a:t>persecution</a:t>
                      </a:r>
                      <a:r>
                        <a:rPr lang="de-DE" sz="1200" b="0" baseline="0" dirty="0" smtClean="0">
                          <a:solidFill>
                            <a:schemeClr val="tx1">
                              <a:lumMod val="50000"/>
                              <a:lumOff val="50000"/>
                            </a:schemeClr>
                          </a:solidFill>
                        </a:rPr>
                        <a:t> of </a:t>
                      </a:r>
                      <a:r>
                        <a:rPr lang="de-DE" sz="1200" b="0" baseline="0" dirty="0" err="1" smtClean="0">
                          <a:solidFill>
                            <a:schemeClr val="tx1">
                              <a:lumMod val="50000"/>
                              <a:lumOff val="50000"/>
                            </a:schemeClr>
                          </a:solidFill>
                        </a:rPr>
                        <a:t>religious</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minorities</a:t>
                      </a:r>
                      <a:endParaRPr lang="de-DE" sz="1200" b="0" dirty="0">
                        <a:solidFill>
                          <a:schemeClr val="tx1">
                            <a:lumMod val="50000"/>
                            <a:lumOff val="50000"/>
                          </a:schemeClr>
                        </a:solidFill>
                      </a:endParaRPr>
                    </a:p>
                  </a:txBody>
                  <a:tcPr marL="91434" marR="91434" marT="48754" marB="48754" anchor="ctr"/>
                </a:tc>
                <a:tc>
                  <a:txBody>
                    <a:bodyPr/>
                    <a:lstStyle/>
                    <a:p>
                      <a:pPr algn="ctr"/>
                      <a:r>
                        <a:rPr lang="de-DE" sz="1200" b="1" dirty="0" err="1" smtClean="0"/>
                        <a:t>blood</a:t>
                      </a:r>
                      <a:r>
                        <a:rPr lang="de-DE" sz="1200" b="1" dirty="0" smtClean="0"/>
                        <a:t> </a:t>
                      </a:r>
                      <a:r>
                        <a:rPr lang="de-DE" sz="1200" b="1" dirty="0" err="1" smtClean="0"/>
                        <a:t>vengeance</a:t>
                      </a:r>
                      <a:endParaRPr lang="de-DE" sz="1200" b="1" dirty="0" smtClean="0"/>
                    </a:p>
                    <a:p>
                      <a:pPr algn="ctr"/>
                      <a:r>
                        <a:rPr lang="de-DE" sz="1200" b="1" dirty="0" smtClean="0"/>
                        <a:t>war </a:t>
                      </a:r>
                      <a:endParaRPr lang="de-DE" sz="1200" b="1" dirty="0"/>
                    </a:p>
                  </a:txBody>
                  <a:tcPr marL="91434" marR="91434" marT="48754" marB="48754" anchor="ctr"/>
                </a:tc>
                <a:tc>
                  <a:txBody>
                    <a:bodyPr/>
                    <a:lstStyle/>
                    <a:p>
                      <a:pPr algn="ctr"/>
                      <a:r>
                        <a:rPr lang="de-DE" sz="1050" b="0" dirty="0" err="1" smtClean="0">
                          <a:solidFill>
                            <a:schemeClr val="tx1">
                              <a:lumMod val="50000"/>
                              <a:lumOff val="50000"/>
                            </a:schemeClr>
                          </a:solidFill>
                        </a:rPr>
                        <a:t>life-threatening</a:t>
                      </a:r>
                      <a:r>
                        <a:rPr lang="de-DE" sz="1050" b="0" baseline="0" dirty="0" smtClean="0">
                          <a:solidFill>
                            <a:schemeClr val="tx1">
                              <a:lumMod val="50000"/>
                              <a:lumOff val="50000"/>
                            </a:schemeClr>
                          </a:solidFill>
                        </a:rPr>
                        <a:t> </a:t>
                      </a:r>
                      <a:r>
                        <a:rPr lang="de-DE" sz="1050" b="0" baseline="0" dirty="0" err="1" smtClean="0">
                          <a:solidFill>
                            <a:schemeClr val="tx1">
                              <a:lumMod val="50000"/>
                              <a:lumOff val="50000"/>
                            </a:schemeClr>
                          </a:solidFill>
                        </a:rPr>
                        <a:t>diseases</a:t>
                      </a:r>
                      <a:r>
                        <a:rPr lang="de-DE" sz="1050" b="0" baseline="0" dirty="0" smtClean="0">
                          <a:solidFill>
                            <a:schemeClr val="tx1">
                              <a:lumMod val="50000"/>
                              <a:lumOff val="50000"/>
                            </a:schemeClr>
                          </a:solidFill>
                        </a:rPr>
                        <a:t> </a:t>
                      </a:r>
                      <a:r>
                        <a:rPr lang="de-DE" sz="1050" b="0" baseline="0" dirty="0" err="1" smtClean="0">
                          <a:solidFill>
                            <a:schemeClr val="tx1">
                              <a:lumMod val="50000"/>
                              <a:lumOff val="50000"/>
                            </a:schemeClr>
                          </a:solidFill>
                        </a:rPr>
                        <a:t>without</a:t>
                      </a:r>
                      <a:r>
                        <a:rPr lang="de-DE" sz="1050" b="0" baseline="0" dirty="0" smtClean="0">
                          <a:solidFill>
                            <a:schemeClr val="tx1">
                              <a:lumMod val="50000"/>
                              <a:lumOff val="50000"/>
                            </a:schemeClr>
                          </a:solidFill>
                        </a:rPr>
                        <a:t> </a:t>
                      </a:r>
                      <a:r>
                        <a:rPr lang="de-DE" sz="1050" b="0" baseline="0" dirty="0" err="1" smtClean="0">
                          <a:solidFill>
                            <a:schemeClr val="tx1">
                              <a:lumMod val="50000"/>
                              <a:lumOff val="50000"/>
                            </a:schemeClr>
                          </a:solidFill>
                        </a:rPr>
                        <a:t>remedy</a:t>
                      </a:r>
                      <a:r>
                        <a:rPr lang="de-DE" sz="1050" b="0" baseline="0" dirty="0" smtClean="0">
                          <a:solidFill>
                            <a:schemeClr val="tx1">
                              <a:lumMod val="50000"/>
                              <a:lumOff val="50000"/>
                            </a:schemeClr>
                          </a:solidFill>
                        </a:rPr>
                        <a:t> in </a:t>
                      </a:r>
                      <a:r>
                        <a:rPr lang="de-DE" sz="1050" b="0" baseline="0" dirty="0" err="1" smtClean="0">
                          <a:solidFill>
                            <a:schemeClr val="tx1">
                              <a:lumMod val="50000"/>
                              <a:lumOff val="50000"/>
                            </a:schemeClr>
                          </a:solidFill>
                        </a:rPr>
                        <a:t>destination</a:t>
                      </a:r>
                      <a:r>
                        <a:rPr lang="de-DE" sz="1050" b="0" baseline="0" dirty="0" smtClean="0">
                          <a:solidFill>
                            <a:schemeClr val="tx1">
                              <a:lumMod val="50000"/>
                              <a:lumOff val="50000"/>
                            </a:schemeClr>
                          </a:solidFill>
                        </a:rPr>
                        <a:t> </a:t>
                      </a:r>
                      <a:r>
                        <a:rPr lang="de-DE" sz="1050" b="0" baseline="0" dirty="0" err="1" smtClean="0">
                          <a:solidFill>
                            <a:schemeClr val="tx1">
                              <a:lumMod val="50000"/>
                              <a:lumOff val="50000"/>
                            </a:schemeClr>
                          </a:solidFill>
                        </a:rPr>
                        <a:t>country</a:t>
                      </a:r>
                      <a:endParaRPr lang="de-DE" sz="1050" b="0" baseline="0" dirty="0" smtClean="0">
                        <a:solidFill>
                          <a:schemeClr val="tx1">
                            <a:lumMod val="50000"/>
                            <a:lumOff val="50000"/>
                          </a:schemeClr>
                        </a:solidFill>
                      </a:endParaRPr>
                    </a:p>
                    <a:p>
                      <a:pPr algn="ctr"/>
                      <a:endParaRPr lang="de-DE" sz="1050" b="0" baseline="0" dirty="0" smtClean="0">
                        <a:solidFill>
                          <a:schemeClr val="tx1">
                            <a:lumMod val="50000"/>
                            <a:lumOff val="50000"/>
                          </a:schemeClr>
                        </a:solidFill>
                      </a:endParaRPr>
                    </a:p>
                    <a:p>
                      <a:pPr algn="ctr"/>
                      <a:r>
                        <a:rPr lang="de-DE" sz="1050" b="0" baseline="0" dirty="0" smtClean="0">
                          <a:solidFill>
                            <a:schemeClr val="tx1">
                              <a:lumMod val="50000"/>
                              <a:lumOff val="50000"/>
                            </a:schemeClr>
                          </a:solidFill>
                        </a:rPr>
                        <a:t>PTSD</a:t>
                      </a:r>
                      <a:endParaRPr lang="de-DE" sz="1050" b="0" dirty="0">
                        <a:solidFill>
                          <a:schemeClr val="tx1">
                            <a:lumMod val="50000"/>
                            <a:lumOff val="50000"/>
                          </a:schemeClr>
                        </a:solidFill>
                      </a:endParaRPr>
                    </a:p>
                  </a:txBody>
                  <a:tcPr marL="91434" marR="91434" marT="48754" marB="48754" anchor="ctr"/>
                </a:tc>
                <a:extLst>
                  <a:ext uri="{0D108BD9-81ED-4DB2-BD59-A6C34878D82A}">
                    <a16:rowId xmlns:a16="http://schemas.microsoft.com/office/drawing/2014/main" val="10004"/>
                  </a:ext>
                </a:extLst>
              </a:tr>
              <a:tr h="9814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bg1"/>
                          </a:solidFill>
                        </a:rPr>
                        <a:t>„</a:t>
                      </a:r>
                      <a:r>
                        <a:rPr lang="de-DE" sz="1200" b="1" dirty="0" err="1" smtClean="0">
                          <a:solidFill>
                            <a:schemeClr val="bg1"/>
                          </a:solidFill>
                        </a:rPr>
                        <a:t>safe</a:t>
                      </a:r>
                      <a:r>
                        <a:rPr lang="de-DE" sz="1200" b="1" dirty="0" smtClean="0">
                          <a:solidFill>
                            <a:schemeClr val="bg1"/>
                          </a:solidFill>
                        </a:rPr>
                        <a:t> </a:t>
                      </a:r>
                      <a:r>
                        <a:rPr lang="de-DE" sz="1200" b="1" dirty="0" err="1" smtClean="0">
                          <a:solidFill>
                            <a:schemeClr val="bg1"/>
                          </a:solidFill>
                        </a:rPr>
                        <a:t>third</a:t>
                      </a:r>
                      <a:r>
                        <a:rPr lang="de-DE" sz="1200" b="1" dirty="0" smtClean="0">
                          <a:solidFill>
                            <a:schemeClr val="bg1"/>
                          </a:solidFill>
                        </a:rPr>
                        <a:t> </a:t>
                      </a:r>
                      <a:r>
                        <a:rPr lang="de-DE" sz="1200" b="1" dirty="0" err="1" smtClean="0">
                          <a:solidFill>
                            <a:schemeClr val="bg1"/>
                          </a:solidFill>
                        </a:rPr>
                        <a:t>state</a:t>
                      </a:r>
                      <a:r>
                        <a:rPr lang="de-DE" sz="1200" b="1" dirty="0" smtClean="0">
                          <a:solidFill>
                            <a:schemeClr val="bg1"/>
                          </a:solidFill>
                        </a:rPr>
                        <a:t> </a:t>
                      </a:r>
                      <a:r>
                        <a:rPr lang="de-DE" sz="1200" b="1" dirty="0" err="1" smtClean="0">
                          <a:solidFill>
                            <a:schemeClr val="bg1"/>
                          </a:solidFill>
                        </a:rPr>
                        <a:t>clause</a:t>
                      </a:r>
                      <a:r>
                        <a:rPr lang="de-DE" sz="1200" b="1" dirty="0" smtClean="0">
                          <a:solidFill>
                            <a:schemeClr val="bg1"/>
                          </a:solidFill>
                        </a:rPr>
                        <a:t>“</a:t>
                      </a:r>
                    </a:p>
                    <a:p>
                      <a:pPr algn="ctr"/>
                      <a:endParaRPr lang="de-DE" sz="1200" b="1" dirty="0">
                        <a:solidFill>
                          <a:schemeClr val="bg1"/>
                        </a:solidFill>
                      </a:endParaRPr>
                    </a:p>
                  </a:txBody>
                  <a:tcPr marL="91434" marR="91434" marT="48754" marB="48754" anchor="ctr">
                    <a:solidFill>
                      <a:schemeClr val="accent1"/>
                    </a:solidFill>
                  </a:tcPr>
                </a:tc>
                <a:tc>
                  <a:txBody>
                    <a:bodyPr/>
                    <a:lstStyle/>
                    <a:p>
                      <a:pPr algn="ctr"/>
                      <a:r>
                        <a:rPr lang="de-DE" sz="1200" dirty="0" err="1" smtClean="0">
                          <a:solidFill>
                            <a:schemeClr val="tx1">
                              <a:lumMod val="50000"/>
                              <a:lumOff val="50000"/>
                            </a:schemeClr>
                          </a:solidFill>
                        </a:rPr>
                        <a:t>yes</a:t>
                      </a:r>
                      <a:r>
                        <a:rPr lang="de-DE" sz="1200" dirty="0" smtClean="0">
                          <a:solidFill>
                            <a:schemeClr val="tx1">
                              <a:lumMod val="50000"/>
                              <a:lumOff val="50000"/>
                            </a:schemeClr>
                          </a:solidFill>
                        </a:rPr>
                        <a:t> </a:t>
                      </a:r>
                    </a:p>
                    <a:p>
                      <a:pPr algn="ctr"/>
                      <a:endParaRPr lang="de-DE" sz="1200" dirty="0" smtClean="0">
                        <a:solidFill>
                          <a:schemeClr val="tx1">
                            <a:lumMod val="50000"/>
                            <a:lumOff val="50000"/>
                          </a:schemeClr>
                        </a:solidFill>
                      </a:endParaRPr>
                    </a:p>
                    <a:p>
                      <a:pPr algn="ctr"/>
                      <a:r>
                        <a:rPr lang="de-DE" sz="1200" dirty="0" smtClean="0">
                          <a:solidFill>
                            <a:schemeClr val="tx1">
                              <a:lumMod val="50000"/>
                              <a:lumOff val="50000"/>
                            </a:schemeClr>
                          </a:solidFill>
                        </a:rPr>
                        <a:t>(</a:t>
                      </a:r>
                      <a:r>
                        <a:rPr lang="de-DE" sz="1200" dirty="0" err="1" smtClean="0">
                          <a:solidFill>
                            <a:schemeClr val="tx1">
                              <a:lumMod val="50000"/>
                              <a:lumOff val="50000"/>
                            </a:schemeClr>
                          </a:solidFill>
                        </a:rPr>
                        <a:t>prohibits</a:t>
                      </a:r>
                      <a:r>
                        <a:rPr lang="de-DE" sz="1200" baseline="0" dirty="0" smtClean="0">
                          <a:solidFill>
                            <a:schemeClr val="tx1">
                              <a:lumMod val="50000"/>
                              <a:lumOff val="50000"/>
                            </a:schemeClr>
                          </a:solidFill>
                        </a:rPr>
                        <a:t> </a:t>
                      </a:r>
                      <a:r>
                        <a:rPr lang="de-DE" sz="1200" baseline="0" dirty="0" err="1" smtClean="0">
                          <a:solidFill>
                            <a:schemeClr val="tx1">
                              <a:lumMod val="50000"/>
                              <a:lumOff val="50000"/>
                            </a:schemeClr>
                          </a:solidFill>
                        </a:rPr>
                        <a:t>invocation</a:t>
                      </a:r>
                      <a:r>
                        <a:rPr lang="de-DE" sz="1200" baseline="0" dirty="0" smtClean="0">
                          <a:solidFill>
                            <a:schemeClr val="tx1">
                              <a:lumMod val="50000"/>
                              <a:lumOff val="50000"/>
                            </a:schemeClr>
                          </a:solidFill>
                        </a:rPr>
                        <a:t> of Art. 16a GG)</a:t>
                      </a:r>
                      <a:endParaRPr lang="de-DE" sz="1200" b="1" dirty="0" smtClean="0">
                        <a:solidFill>
                          <a:schemeClr val="tx1">
                            <a:lumMod val="50000"/>
                            <a:lumOff val="50000"/>
                          </a:schemeClr>
                        </a:solidFill>
                      </a:endParaRPr>
                    </a:p>
                  </a:txBody>
                  <a:tcPr marL="91434" marR="91434" marT="48754" marB="48754" anchor="ctr"/>
                </a:tc>
                <a:tc>
                  <a:txBody>
                    <a:bodyPr/>
                    <a:lstStyle/>
                    <a:p>
                      <a:pPr algn="ctr"/>
                      <a:r>
                        <a:rPr lang="de-DE" sz="1200" b="0" dirty="0" err="1" smtClean="0">
                          <a:solidFill>
                            <a:schemeClr val="tx1">
                              <a:lumMod val="50000"/>
                              <a:lumOff val="50000"/>
                            </a:schemeClr>
                          </a:solidFill>
                        </a:rPr>
                        <a:t>yes</a:t>
                      </a:r>
                      <a:endParaRPr lang="de-DE" sz="1200" b="0" dirty="0" smtClean="0">
                        <a:solidFill>
                          <a:schemeClr val="tx1">
                            <a:lumMod val="50000"/>
                            <a:lumOff val="50000"/>
                          </a:schemeClr>
                        </a:solidFill>
                      </a:endParaRPr>
                    </a:p>
                    <a:p>
                      <a:pPr algn="ctr"/>
                      <a:endParaRPr lang="de-DE" sz="1200" b="0" baseline="0" dirty="0" smtClean="0">
                        <a:solidFill>
                          <a:schemeClr val="tx1">
                            <a:lumMod val="50000"/>
                            <a:lumOff val="50000"/>
                          </a:schemeClr>
                        </a:solidFill>
                      </a:endParaRPr>
                    </a:p>
                    <a:p>
                      <a:pPr algn="ctr"/>
                      <a:r>
                        <a:rPr lang="de-DE" sz="1200" b="0" baseline="0" dirty="0" smtClean="0">
                          <a:solidFill>
                            <a:schemeClr val="tx1">
                              <a:lumMod val="50000"/>
                              <a:lumOff val="50000"/>
                            </a:schemeClr>
                          </a:solidFill>
                        </a:rPr>
                        <a:t>(Dublin III-</a:t>
                      </a:r>
                      <a:r>
                        <a:rPr lang="de-DE" sz="1200" b="0" baseline="0" dirty="0" err="1" smtClean="0">
                          <a:solidFill>
                            <a:schemeClr val="tx1">
                              <a:lumMod val="50000"/>
                              <a:lumOff val="50000"/>
                            </a:schemeClr>
                          </a:solidFill>
                        </a:rPr>
                        <a:t>procedure</a:t>
                      </a:r>
                      <a:r>
                        <a:rPr lang="de-DE" sz="1200" b="0" baseline="0" dirty="0" smtClean="0">
                          <a:solidFill>
                            <a:schemeClr val="tx1">
                              <a:lumMod val="50000"/>
                              <a:lumOff val="50000"/>
                            </a:schemeClr>
                          </a:solidFill>
                        </a:rPr>
                        <a:t>; i.e. </a:t>
                      </a:r>
                      <a:r>
                        <a:rPr lang="de-DE" sz="1200" b="0" baseline="0" dirty="0" err="1" smtClean="0">
                          <a:solidFill>
                            <a:schemeClr val="tx1">
                              <a:lumMod val="50000"/>
                              <a:lumOff val="50000"/>
                            </a:schemeClr>
                          </a:solidFill>
                        </a:rPr>
                        <a:t>state</a:t>
                      </a:r>
                      <a:r>
                        <a:rPr lang="de-DE" sz="1200" b="0" baseline="0" dirty="0" smtClean="0">
                          <a:solidFill>
                            <a:schemeClr val="tx1">
                              <a:lumMod val="50000"/>
                              <a:lumOff val="50000"/>
                            </a:schemeClr>
                          </a:solidFill>
                        </a:rPr>
                        <a:t> of </a:t>
                      </a:r>
                      <a:r>
                        <a:rPr lang="de-DE" sz="1200" b="0" baseline="0" dirty="0" err="1" smtClean="0">
                          <a:solidFill>
                            <a:schemeClr val="tx1">
                              <a:lumMod val="50000"/>
                              <a:lumOff val="50000"/>
                            </a:schemeClr>
                          </a:solidFill>
                        </a:rPr>
                        <a:t>first</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entry</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is</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usually</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responsible</a:t>
                      </a:r>
                      <a:r>
                        <a:rPr lang="de-DE" sz="1200" b="0" baseline="0" dirty="0" smtClean="0">
                          <a:solidFill>
                            <a:schemeClr val="tx1">
                              <a:lumMod val="50000"/>
                              <a:lumOff val="50000"/>
                            </a:schemeClr>
                          </a:solidFill>
                        </a:rPr>
                        <a:t>)</a:t>
                      </a:r>
                      <a:endParaRPr lang="de-DE" sz="1200" b="0" dirty="0" smtClean="0">
                        <a:solidFill>
                          <a:schemeClr val="tx1">
                            <a:lumMod val="50000"/>
                            <a:lumOff val="50000"/>
                          </a:schemeClr>
                        </a:solidFill>
                      </a:endParaRPr>
                    </a:p>
                  </a:txBody>
                  <a:tcPr marL="91434" marR="91434" marT="48754" marB="48754" anchor="ctr"/>
                </a:tc>
                <a:tc>
                  <a:txBody>
                    <a:bodyPr/>
                    <a:lstStyle/>
                    <a:p>
                      <a:pPr algn="ctr"/>
                      <a:r>
                        <a:rPr lang="de-DE" sz="1200" b="1" dirty="0" err="1" smtClean="0"/>
                        <a:t>yes</a:t>
                      </a:r>
                      <a:endParaRPr lang="de-DE" sz="1200" b="1" dirty="0" smtClean="0"/>
                    </a:p>
                    <a:p>
                      <a:pPr algn="ctr"/>
                      <a:endParaRPr lang="de-DE" sz="1200" b="1" baseline="0" dirty="0" smtClean="0"/>
                    </a:p>
                    <a:p>
                      <a:pPr algn="ctr"/>
                      <a:r>
                        <a:rPr lang="de-DE" sz="1200" b="1" baseline="0" dirty="0" smtClean="0"/>
                        <a:t>(Dublin III-</a:t>
                      </a:r>
                      <a:r>
                        <a:rPr lang="de-DE" sz="1200" b="1" baseline="0" dirty="0" err="1" smtClean="0"/>
                        <a:t>procedure</a:t>
                      </a:r>
                      <a:r>
                        <a:rPr lang="de-DE" sz="1200" b="1" baseline="0" dirty="0" smtClean="0"/>
                        <a:t>; i.e. </a:t>
                      </a:r>
                      <a:r>
                        <a:rPr lang="de-DE" sz="1200" b="1" baseline="0" dirty="0" err="1" smtClean="0"/>
                        <a:t>state</a:t>
                      </a:r>
                      <a:r>
                        <a:rPr lang="de-DE" sz="1200" b="1" baseline="0" dirty="0" smtClean="0"/>
                        <a:t> of </a:t>
                      </a:r>
                      <a:r>
                        <a:rPr lang="de-DE" sz="1200" b="1" baseline="0" dirty="0" err="1" smtClean="0"/>
                        <a:t>first</a:t>
                      </a:r>
                      <a:r>
                        <a:rPr lang="de-DE" sz="1200" b="1" baseline="0" dirty="0" smtClean="0"/>
                        <a:t> </a:t>
                      </a:r>
                      <a:r>
                        <a:rPr lang="de-DE" sz="1200" b="1" baseline="0" dirty="0" err="1" smtClean="0"/>
                        <a:t>entry</a:t>
                      </a:r>
                      <a:r>
                        <a:rPr lang="de-DE" sz="1200" b="1" baseline="0" dirty="0" smtClean="0"/>
                        <a:t> </a:t>
                      </a:r>
                      <a:r>
                        <a:rPr lang="de-DE" sz="1200" b="1" baseline="0" dirty="0" err="1" smtClean="0"/>
                        <a:t>is</a:t>
                      </a:r>
                      <a:r>
                        <a:rPr lang="de-DE" sz="1200" b="1" baseline="0" dirty="0" smtClean="0"/>
                        <a:t> (</a:t>
                      </a:r>
                      <a:r>
                        <a:rPr lang="de-DE" sz="1200" b="1" baseline="0" dirty="0" err="1" smtClean="0"/>
                        <a:t>usually</a:t>
                      </a:r>
                      <a:r>
                        <a:rPr lang="de-DE" sz="1200" b="1" baseline="0" dirty="0" smtClean="0"/>
                        <a:t>) </a:t>
                      </a:r>
                      <a:r>
                        <a:rPr lang="de-DE" sz="1200" b="1" baseline="0" dirty="0" err="1" smtClean="0"/>
                        <a:t>responsible</a:t>
                      </a:r>
                      <a:r>
                        <a:rPr lang="de-DE" sz="1200" b="1" baseline="0" dirty="0" smtClean="0"/>
                        <a:t>)</a:t>
                      </a:r>
                      <a:endParaRPr lang="de-DE" sz="1200" b="1" dirty="0" smtClean="0"/>
                    </a:p>
                  </a:txBody>
                  <a:tcPr marL="91434" marR="91434" marT="48754" marB="4875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err="1" smtClean="0">
                          <a:solidFill>
                            <a:schemeClr val="tx1">
                              <a:lumMod val="50000"/>
                              <a:lumOff val="50000"/>
                            </a:schemeClr>
                          </a:solidFill>
                        </a:rPr>
                        <a:t>no</a:t>
                      </a:r>
                      <a:endParaRPr lang="de-DE" sz="1200" b="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baseline="0" dirty="0" smtClean="0">
                          <a:solidFill>
                            <a:schemeClr val="tx1">
                              <a:lumMod val="50000"/>
                              <a:lumOff val="50000"/>
                            </a:schemeClr>
                          </a:solidFill>
                        </a:rPr>
                        <a:t>(but: </a:t>
                      </a:r>
                      <a:r>
                        <a:rPr lang="de-DE" sz="1200" b="0" baseline="0" dirty="0" err="1" smtClean="0">
                          <a:solidFill>
                            <a:schemeClr val="tx1">
                              <a:lumMod val="50000"/>
                              <a:lumOff val="50000"/>
                            </a:schemeClr>
                          </a:solidFill>
                        </a:rPr>
                        <a:t>deportation</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to</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safe</a:t>
                      </a:r>
                      <a:r>
                        <a:rPr lang="de-DE" sz="1200" b="0" baseline="0" dirty="0" smtClean="0">
                          <a:solidFill>
                            <a:schemeClr val="tx1">
                              <a:lumMod val="50000"/>
                              <a:lumOff val="50000"/>
                            </a:schemeClr>
                          </a:solidFill>
                        </a:rPr>
                        <a:t>“ </a:t>
                      </a:r>
                      <a:r>
                        <a:rPr lang="de-DE" sz="1200" b="0" baseline="0" dirty="0" err="1" smtClean="0">
                          <a:solidFill>
                            <a:schemeClr val="tx1">
                              <a:lumMod val="50000"/>
                              <a:lumOff val="50000"/>
                            </a:schemeClr>
                          </a:solidFill>
                        </a:rPr>
                        <a:t>state</a:t>
                      </a:r>
                      <a:r>
                        <a:rPr lang="de-DE" sz="1200" b="0" baseline="0" dirty="0" smtClean="0">
                          <a:solidFill>
                            <a:schemeClr val="tx1">
                              <a:lumMod val="50000"/>
                              <a:lumOff val="50000"/>
                            </a:schemeClr>
                          </a:solidFill>
                        </a:rPr>
                        <a:t> still </a:t>
                      </a:r>
                      <a:r>
                        <a:rPr lang="de-DE" sz="1200" b="0" baseline="0" dirty="0" err="1" smtClean="0">
                          <a:solidFill>
                            <a:schemeClr val="tx1">
                              <a:lumMod val="50000"/>
                              <a:lumOff val="50000"/>
                            </a:schemeClr>
                          </a:solidFill>
                        </a:rPr>
                        <a:t>possible</a:t>
                      </a:r>
                      <a:r>
                        <a:rPr lang="de-DE" sz="1200" b="0" baseline="0" dirty="0" smtClean="0">
                          <a:solidFill>
                            <a:schemeClr val="tx1">
                              <a:lumMod val="50000"/>
                              <a:lumOff val="50000"/>
                            </a:schemeClr>
                          </a:solidFill>
                        </a:rPr>
                        <a:t>)</a:t>
                      </a:r>
                    </a:p>
                  </a:txBody>
                  <a:tcPr marL="91434" marR="91434" marT="48754" marB="48754" anchor="ctr"/>
                </a:tc>
                <a:extLst>
                  <a:ext uri="{0D108BD9-81ED-4DB2-BD59-A6C34878D82A}">
                    <a16:rowId xmlns:a16="http://schemas.microsoft.com/office/drawing/2014/main" val="10005"/>
                  </a:ext>
                </a:extLst>
              </a:tr>
            </a:tbl>
          </a:graphicData>
        </a:graphic>
      </p:graphicFrame>
      <p:sp>
        <p:nvSpPr>
          <p:cNvPr id="4" name="Rechteck 3"/>
          <p:cNvSpPr/>
          <p:nvPr/>
        </p:nvSpPr>
        <p:spPr>
          <a:xfrm>
            <a:off x="396081" y="107429"/>
            <a:ext cx="9288462"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 </a:t>
            </a:r>
            <a:r>
              <a:rPr lang="de-DE" altLang="de-DE" sz="2800" b="1" dirty="0" err="1" smtClean="0">
                <a:solidFill>
                  <a:srgbClr val="000000"/>
                </a:solidFill>
                <a:latin typeface="Arial" panose="020B0604020202020204" pitchFamily="34" charset="0"/>
              </a:rPr>
              <a:t>prerequisites</a:t>
            </a:r>
            <a:endParaRPr lang="de-DE" altLang="de-DE"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3214318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1938849892"/>
              </p:ext>
            </p:extLst>
          </p:nvPr>
        </p:nvGraphicFramePr>
        <p:xfrm>
          <a:off x="143767" y="854659"/>
          <a:ext cx="9793087" cy="6597585"/>
        </p:xfrm>
        <a:graphic>
          <a:graphicData uri="http://schemas.openxmlformats.org/drawingml/2006/table">
            <a:tbl>
              <a:tblPr firstRow="1" bandRow="1">
                <a:tableStyleId>{5C22544A-7EE6-4342-B048-85BDC9FD1C3A}</a:tableStyleId>
              </a:tblPr>
              <a:tblGrid>
                <a:gridCol w="1254054">
                  <a:extLst>
                    <a:ext uri="{9D8B030D-6E8A-4147-A177-3AD203B41FA5}">
                      <a16:colId xmlns:a16="http://schemas.microsoft.com/office/drawing/2014/main" val="20000"/>
                    </a:ext>
                  </a:extLst>
                </a:gridCol>
                <a:gridCol w="3805707">
                  <a:extLst>
                    <a:ext uri="{9D8B030D-6E8A-4147-A177-3AD203B41FA5}">
                      <a16:colId xmlns:a16="http://schemas.microsoft.com/office/drawing/2014/main" val="20001"/>
                    </a:ext>
                  </a:extLst>
                </a:gridCol>
                <a:gridCol w="2455865">
                  <a:extLst>
                    <a:ext uri="{9D8B030D-6E8A-4147-A177-3AD203B41FA5}">
                      <a16:colId xmlns:a16="http://schemas.microsoft.com/office/drawing/2014/main" val="20002"/>
                    </a:ext>
                  </a:extLst>
                </a:gridCol>
                <a:gridCol w="2277461">
                  <a:extLst>
                    <a:ext uri="{9D8B030D-6E8A-4147-A177-3AD203B41FA5}">
                      <a16:colId xmlns:a16="http://schemas.microsoft.com/office/drawing/2014/main" val="20003"/>
                    </a:ext>
                  </a:extLst>
                </a:gridCol>
              </a:tblGrid>
              <a:tr h="685422">
                <a:tc>
                  <a:txBody>
                    <a:bodyPr/>
                    <a:lstStyle/>
                    <a:p>
                      <a:endParaRPr lang="de-DE" sz="1500" dirty="0"/>
                    </a:p>
                  </a:txBody>
                  <a:tcPr marL="91434" marR="91434"/>
                </a:tc>
                <a:tc>
                  <a:txBody>
                    <a:bodyPr/>
                    <a:lstStyle/>
                    <a:p>
                      <a:pPr algn="ctr"/>
                      <a:r>
                        <a:rPr lang="de-DE" sz="1200" dirty="0" err="1" smtClean="0"/>
                        <a:t>Asylum</a:t>
                      </a:r>
                      <a:r>
                        <a:rPr lang="de-DE" sz="1200" dirty="0" smtClean="0"/>
                        <a:t> / </a:t>
                      </a:r>
                      <a:r>
                        <a:rPr lang="de-DE" sz="1200" dirty="0" err="1" smtClean="0"/>
                        <a:t>refugee</a:t>
                      </a:r>
                      <a:r>
                        <a:rPr lang="de-DE" sz="1200" baseline="0" dirty="0" smtClean="0"/>
                        <a:t> status</a:t>
                      </a:r>
                      <a:r>
                        <a:rPr lang="de-DE" sz="1200" dirty="0" smtClean="0"/>
                        <a:t> </a:t>
                      </a:r>
                      <a:endParaRPr lang="de-DE" sz="1200" dirty="0"/>
                    </a:p>
                  </a:txBody>
                  <a:tcPr marL="91434" marR="91434" anchor="ctr"/>
                </a:tc>
                <a:tc>
                  <a:txBody>
                    <a:bodyPr/>
                    <a:lstStyle/>
                    <a:p>
                      <a:pPr algn="ctr"/>
                      <a:r>
                        <a:rPr lang="de-DE" sz="1200" dirty="0" err="1" smtClean="0"/>
                        <a:t>subsidiary</a:t>
                      </a:r>
                      <a:r>
                        <a:rPr lang="de-DE" sz="1200" dirty="0" smtClean="0"/>
                        <a:t> </a:t>
                      </a:r>
                      <a:r>
                        <a:rPr lang="de-DE" sz="1200" dirty="0" err="1" smtClean="0"/>
                        <a:t>protection</a:t>
                      </a:r>
                      <a:endParaRPr lang="de-DE" sz="1200" dirty="0"/>
                    </a:p>
                  </a:txBody>
                  <a:tcPr marL="91434" marR="91434" anchor="ctr"/>
                </a:tc>
                <a:tc>
                  <a:txBody>
                    <a:bodyPr/>
                    <a:lstStyle/>
                    <a:p>
                      <a:pPr algn="ctr"/>
                      <a:r>
                        <a:rPr lang="de-DE" sz="1200" dirty="0" smtClean="0"/>
                        <a:t>national </a:t>
                      </a:r>
                      <a:r>
                        <a:rPr lang="de-DE" sz="1200" dirty="0" err="1" smtClean="0"/>
                        <a:t>deportation</a:t>
                      </a:r>
                      <a:r>
                        <a:rPr lang="de-DE" sz="1200" dirty="0" smtClean="0"/>
                        <a:t> </a:t>
                      </a:r>
                      <a:r>
                        <a:rPr lang="de-DE" sz="1200" dirty="0" err="1" smtClean="0"/>
                        <a:t>ban</a:t>
                      </a:r>
                      <a:endParaRPr lang="de-DE" sz="1200" dirty="0"/>
                    </a:p>
                  </a:txBody>
                  <a:tcPr marL="91434" marR="91434" anchor="ctr"/>
                </a:tc>
                <a:extLst>
                  <a:ext uri="{0D108BD9-81ED-4DB2-BD59-A6C34878D82A}">
                    <a16:rowId xmlns:a16="http://schemas.microsoft.com/office/drawing/2014/main" val="10000"/>
                  </a:ext>
                </a:extLst>
              </a:tr>
              <a:tr h="1667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temporary</a:t>
                      </a:r>
                      <a:r>
                        <a:rPr lang="de-DE" sz="1200" b="1" dirty="0" smtClean="0">
                          <a:solidFill>
                            <a:schemeClr val="bg1"/>
                          </a:solidFill>
                        </a:rPr>
                        <a:t> </a:t>
                      </a:r>
                      <a:r>
                        <a:rPr lang="de-DE" sz="1200" b="1"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endParaRPr lang="de-DE" sz="1200" b="1" dirty="0">
                        <a:solidFill>
                          <a:schemeClr val="bg1"/>
                        </a:solidFill>
                      </a:endParaRPr>
                    </a:p>
                  </a:txBody>
                  <a:tcPr marL="91434" marR="91434" anchor="ctr">
                    <a:solidFill>
                      <a:schemeClr val="accent1"/>
                    </a:solidFill>
                  </a:tcPr>
                </a:tc>
                <a:tc>
                  <a:txBody>
                    <a:bodyPr/>
                    <a:lstStyle/>
                    <a:p>
                      <a:pPr algn="ctr"/>
                      <a:r>
                        <a:rPr lang="de-DE" sz="1300" b="1" dirty="0" err="1" smtClean="0">
                          <a:solidFill>
                            <a:schemeClr val="tx1">
                              <a:lumMod val="50000"/>
                              <a:lumOff val="50000"/>
                            </a:schemeClr>
                          </a:solidFill>
                        </a:rPr>
                        <a:t>yes</a:t>
                      </a:r>
                      <a:r>
                        <a:rPr lang="de-DE" sz="1300" b="1" dirty="0" smtClean="0">
                          <a:solidFill>
                            <a:schemeClr val="tx1">
                              <a:lumMod val="50000"/>
                              <a:lumOff val="50000"/>
                            </a:schemeClr>
                          </a:solidFill>
                        </a:rPr>
                        <a:t> (3</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years</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extension</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possible</a:t>
                      </a:r>
                      <a:r>
                        <a:rPr lang="de-DE" sz="1300" b="1" baseline="0" dirty="0" smtClean="0">
                          <a:solidFill>
                            <a:schemeClr val="tx1">
                              <a:lumMod val="50000"/>
                              <a:lumOff val="50000"/>
                            </a:schemeClr>
                          </a:solidFill>
                        </a:rPr>
                        <a:t>)</a:t>
                      </a:r>
                    </a:p>
                    <a:p>
                      <a:pPr algn="ctr"/>
                      <a:endParaRPr lang="de-DE" sz="1300" b="1" baseline="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50000"/>
                              <a:lumOff val="50000"/>
                            </a:schemeClr>
                          </a:solidFill>
                        </a:rPr>
                        <a:t>§§</a:t>
                      </a:r>
                      <a:r>
                        <a:rPr lang="de-DE" sz="1300" baseline="0" dirty="0" smtClean="0">
                          <a:solidFill>
                            <a:schemeClr val="tx1">
                              <a:lumMod val="50000"/>
                              <a:lumOff val="50000"/>
                            </a:schemeClr>
                          </a:solidFill>
                        </a:rPr>
                        <a:t> 25 I, II 1 alt. 1,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aseline="0" dirty="0" smtClean="0">
                          <a:solidFill>
                            <a:schemeClr val="tx1">
                              <a:lumMod val="50000"/>
                              <a:lumOff val="50000"/>
                            </a:schemeClr>
                          </a:solidFill>
                        </a:rPr>
                        <a:t>26 I 3 AufenthG</a:t>
                      </a:r>
                      <a:endParaRPr lang="de-DE" sz="1300" b="1" dirty="0">
                        <a:solidFill>
                          <a:schemeClr val="tx1">
                            <a:lumMod val="50000"/>
                            <a:lumOff val="50000"/>
                          </a:schemeClr>
                        </a:solidFill>
                      </a:endParaRPr>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err="1" smtClean="0"/>
                        <a:t>yes</a:t>
                      </a:r>
                      <a:r>
                        <a:rPr lang="de-DE" sz="1300" b="1" dirty="0" smtClean="0"/>
                        <a:t> (1</a:t>
                      </a:r>
                      <a:r>
                        <a:rPr lang="de-DE" sz="1300" b="1" baseline="0" dirty="0" smtClean="0"/>
                        <a:t> </a:t>
                      </a:r>
                      <a:r>
                        <a:rPr lang="de-DE" sz="1300" b="1" baseline="0" dirty="0" err="1" smtClean="0"/>
                        <a:t>year</a:t>
                      </a:r>
                      <a:r>
                        <a:rPr lang="de-DE" sz="1300" b="1" baseline="0" dirty="0" smtClean="0"/>
                        <a:t>, </a:t>
                      </a:r>
                      <a:r>
                        <a:rPr lang="de-DE" sz="1300" b="1" baseline="0" dirty="0" err="1" smtClean="0"/>
                        <a:t>extension</a:t>
                      </a:r>
                      <a:r>
                        <a:rPr lang="de-DE" sz="1300" b="1" baseline="0" dirty="0" smtClean="0"/>
                        <a:t> </a:t>
                      </a:r>
                      <a:r>
                        <a:rPr lang="de-DE" sz="1300" b="1" baseline="0" dirty="0" err="1" smtClean="0"/>
                        <a:t>possible</a:t>
                      </a:r>
                      <a:r>
                        <a:rPr lang="de-DE" sz="1300" b="1" baseline="0" dirty="0" smtClean="0"/>
                        <a:t>)</a:t>
                      </a:r>
                    </a:p>
                    <a:p>
                      <a:pPr algn="ctr"/>
                      <a:endParaRPr lang="de-DE" sz="1300" dirty="0" smtClean="0"/>
                    </a:p>
                    <a:p>
                      <a:pPr algn="ctr"/>
                      <a:r>
                        <a:rPr lang="de-DE" sz="1300" dirty="0" smtClean="0"/>
                        <a:t>§§</a:t>
                      </a:r>
                      <a:r>
                        <a:rPr lang="de-DE" sz="1300" baseline="0" dirty="0" smtClean="0"/>
                        <a:t> 25 II 1 alt. 2, </a:t>
                      </a:r>
                    </a:p>
                    <a:p>
                      <a:pPr algn="ctr"/>
                      <a:r>
                        <a:rPr lang="de-DE" sz="1300" baseline="0" dirty="0" smtClean="0"/>
                        <a:t>§ 26 I 4 AufenthG</a:t>
                      </a:r>
                      <a:endParaRPr lang="de-DE" sz="1300" b="1" dirty="0"/>
                    </a:p>
                  </a:txBody>
                  <a:tcPr marL="91434" marR="91434" anchor="ctr"/>
                </a:tc>
                <a:tc>
                  <a:txBody>
                    <a:bodyPr/>
                    <a:lstStyle/>
                    <a:p>
                      <a:pPr algn="ctr"/>
                      <a:r>
                        <a:rPr lang="de-DE" sz="1300" b="1" dirty="0" err="1" smtClean="0">
                          <a:solidFill>
                            <a:schemeClr val="tx1">
                              <a:lumMod val="50000"/>
                              <a:lumOff val="50000"/>
                            </a:schemeClr>
                          </a:solidFill>
                        </a:rPr>
                        <a:t>only</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if</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no</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other</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destination</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state</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is</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available</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up</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to</a:t>
                      </a:r>
                      <a:r>
                        <a:rPr lang="de-DE" sz="1300" b="1" baseline="0" dirty="0" smtClean="0">
                          <a:solidFill>
                            <a:schemeClr val="tx1">
                              <a:lumMod val="50000"/>
                              <a:lumOff val="50000"/>
                            </a:schemeClr>
                          </a:solidFill>
                        </a:rPr>
                        <a:t> 3 </a:t>
                      </a:r>
                      <a:r>
                        <a:rPr lang="de-DE" sz="1300" b="1" baseline="0" dirty="0" err="1" smtClean="0">
                          <a:solidFill>
                            <a:schemeClr val="tx1">
                              <a:lumMod val="50000"/>
                              <a:lumOff val="50000"/>
                            </a:schemeClr>
                          </a:solidFill>
                        </a:rPr>
                        <a:t>years</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extension</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possible</a:t>
                      </a:r>
                      <a:r>
                        <a:rPr lang="de-DE" sz="1300" b="1" baseline="0" dirty="0" smtClean="0">
                          <a:solidFill>
                            <a:schemeClr val="tx1">
                              <a:lumMod val="50000"/>
                              <a:lumOff val="50000"/>
                            </a:schemeClr>
                          </a:solidFill>
                        </a:rPr>
                        <a:t>)</a:t>
                      </a:r>
                      <a:endParaRPr lang="de-DE" sz="1300" baseline="0" dirty="0" smtClean="0">
                        <a:solidFill>
                          <a:schemeClr val="tx1">
                            <a:lumMod val="50000"/>
                            <a:lumOff val="50000"/>
                          </a:schemeClr>
                        </a:solidFill>
                      </a:endParaRPr>
                    </a:p>
                    <a:p>
                      <a:pPr algn="ctr"/>
                      <a:endParaRPr lang="de-DE" sz="1300" baseline="0" dirty="0" smtClean="0">
                        <a:solidFill>
                          <a:schemeClr val="tx1">
                            <a:lumMod val="50000"/>
                            <a:lumOff val="50000"/>
                          </a:schemeClr>
                        </a:solidFill>
                      </a:endParaRPr>
                    </a:p>
                    <a:p>
                      <a:pPr algn="ctr"/>
                      <a:r>
                        <a:rPr lang="de-DE" sz="1300" baseline="0" dirty="0" smtClean="0">
                          <a:solidFill>
                            <a:schemeClr val="tx1">
                              <a:lumMod val="50000"/>
                              <a:lumOff val="50000"/>
                            </a:schemeClr>
                          </a:solidFill>
                        </a:rPr>
                        <a:t>§ 25 III AufenthG, </a:t>
                      </a:r>
                    </a:p>
                    <a:p>
                      <a:pPr algn="ctr"/>
                      <a:r>
                        <a:rPr lang="de-DE" sz="1300" baseline="0" dirty="0" smtClean="0">
                          <a:solidFill>
                            <a:schemeClr val="tx1">
                              <a:lumMod val="50000"/>
                              <a:lumOff val="50000"/>
                            </a:schemeClr>
                          </a:solidFill>
                        </a:rPr>
                        <a:t>§ 26 I 1 AufenthG </a:t>
                      </a:r>
                      <a:endParaRPr lang="de-DE" sz="1300" dirty="0" smtClean="0">
                        <a:solidFill>
                          <a:schemeClr val="tx1">
                            <a:lumMod val="50000"/>
                            <a:lumOff val="50000"/>
                          </a:schemeClr>
                        </a:solidFill>
                      </a:endParaRPr>
                    </a:p>
                  </a:txBody>
                  <a:tcPr marL="91434" marR="91434" anchor="ctr"/>
                </a:tc>
                <a:extLst>
                  <a:ext uri="{0D108BD9-81ED-4DB2-BD59-A6C34878D82A}">
                    <a16:rowId xmlns:a16="http://schemas.microsoft.com/office/drawing/2014/main" val="10001"/>
                  </a:ext>
                </a:extLst>
              </a:tr>
              <a:tr h="1753025">
                <a:tc>
                  <a:txBody>
                    <a:bodyPr/>
                    <a:lstStyle/>
                    <a:p>
                      <a:pPr algn="ctr"/>
                      <a:r>
                        <a:rPr lang="de-DE" sz="1200" b="1" dirty="0" err="1" smtClean="0">
                          <a:solidFill>
                            <a:schemeClr val="bg1"/>
                          </a:solidFill>
                        </a:rPr>
                        <a:t>privileged</a:t>
                      </a:r>
                      <a:r>
                        <a:rPr lang="de-DE" sz="1200" b="1" dirty="0" smtClean="0">
                          <a:solidFill>
                            <a:schemeClr val="bg1"/>
                          </a:solidFill>
                        </a:rPr>
                        <a:t> </a:t>
                      </a:r>
                      <a:r>
                        <a:rPr lang="de-DE" sz="1200" b="1" dirty="0" err="1" smtClean="0">
                          <a:solidFill>
                            <a:schemeClr val="bg1"/>
                          </a:solidFill>
                        </a:rPr>
                        <a:t>access</a:t>
                      </a:r>
                      <a:r>
                        <a:rPr lang="de-DE" sz="1200" b="1" baseline="0" dirty="0" smtClean="0">
                          <a:solidFill>
                            <a:schemeClr val="bg1"/>
                          </a:solidFill>
                        </a:rPr>
                        <a:t> </a:t>
                      </a:r>
                      <a:r>
                        <a:rPr lang="de-DE" sz="1200" b="1" baseline="0" dirty="0" err="1" smtClean="0">
                          <a:solidFill>
                            <a:schemeClr val="bg1"/>
                          </a:solidFill>
                        </a:rPr>
                        <a:t>to</a:t>
                      </a:r>
                      <a:r>
                        <a:rPr lang="de-DE" sz="1200" b="1" baseline="0" dirty="0" smtClean="0">
                          <a:solidFill>
                            <a:schemeClr val="bg1"/>
                          </a:solidFill>
                        </a:rPr>
                        <a:t> permanent </a:t>
                      </a:r>
                      <a:r>
                        <a:rPr lang="de-DE" sz="1200" b="1" baseline="0"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 </a:t>
                      </a:r>
                    </a:p>
                    <a:p>
                      <a:pPr algn="ctr"/>
                      <a:endParaRPr lang="de-DE" sz="1200" b="1" baseline="0" dirty="0" smtClean="0">
                        <a:solidFill>
                          <a:schemeClr val="bg1"/>
                        </a:solidFill>
                      </a:endParaRPr>
                    </a:p>
                    <a:p>
                      <a:pPr algn="ctr"/>
                      <a:r>
                        <a:rPr lang="de-DE" sz="1200" b="1" baseline="0" dirty="0" smtClean="0">
                          <a:solidFill>
                            <a:schemeClr val="bg1"/>
                          </a:solidFill>
                        </a:rPr>
                        <a:t>(</a:t>
                      </a:r>
                      <a:r>
                        <a:rPr lang="de-DE" sz="1200" b="1" baseline="0" dirty="0" err="1" smtClean="0">
                          <a:solidFill>
                            <a:schemeClr val="bg1"/>
                          </a:solidFill>
                        </a:rPr>
                        <a:t>settlement</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a:t>
                      </a:r>
                      <a:endParaRPr lang="de-DE" sz="1200" b="1" dirty="0">
                        <a:solidFill>
                          <a:schemeClr val="bg1"/>
                        </a:solidFill>
                      </a:endParaRPr>
                    </a:p>
                  </a:txBody>
                  <a:tcPr marL="91434" marR="91434" anchor="ctr">
                    <a:solidFill>
                      <a:schemeClr val="accent1"/>
                    </a:solidFill>
                  </a:tcPr>
                </a:tc>
                <a:tc>
                  <a:txBody>
                    <a:bodyPr/>
                    <a:lstStyle/>
                    <a:p>
                      <a:pPr algn="ctr"/>
                      <a:r>
                        <a:rPr lang="de-DE" sz="1300" b="1" dirty="0" err="1" smtClean="0">
                          <a:solidFill>
                            <a:schemeClr val="tx1">
                              <a:lumMod val="50000"/>
                              <a:lumOff val="50000"/>
                            </a:schemeClr>
                          </a:solidFill>
                        </a:rPr>
                        <a:t>yes</a:t>
                      </a:r>
                      <a:r>
                        <a:rPr lang="de-DE" sz="1300" b="1" dirty="0" smtClean="0">
                          <a:solidFill>
                            <a:schemeClr val="tx1">
                              <a:lumMod val="50000"/>
                              <a:lumOff val="50000"/>
                            </a:schemeClr>
                          </a:solidFill>
                        </a:rPr>
                        <a:t> (3 </a:t>
                      </a:r>
                      <a:r>
                        <a:rPr lang="de-DE" sz="1300" b="1" dirty="0" err="1" smtClean="0">
                          <a:solidFill>
                            <a:schemeClr val="tx1">
                              <a:lumMod val="50000"/>
                              <a:lumOff val="50000"/>
                            </a:schemeClr>
                          </a:solidFill>
                        </a:rPr>
                        <a:t>years</a:t>
                      </a:r>
                      <a:r>
                        <a:rPr lang="de-DE" sz="1300" b="1" dirty="0" smtClean="0">
                          <a:solidFill>
                            <a:schemeClr val="tx1">
                              <a:lumMod val="50000"/>
                              <a:lumOff val="50000"/>
                            </a:schemeClr>
                          </a:solidFill>
                        </a:rPr>
                        <a:t> </a:t>
                      </a:r>
                      <a:r>
                        <a:rPr lang="de-DE" sz="1300" b="1" dirty="0" err="1" smtClean="0">
                          <a:solidFill>
                            <a:schemeClr val="tx1">
                              <a:lumMod val="50000"/>
                              <a:lumOff val="50000"/>
                            </a:schemeClr>
                          </a:solidFill>
                        </a:rPr>
                        <a:t>waiting</a:t>
                      </a:r>
                      <a:r>
                        <a:rPr lang="de-DE" sz="1300" b="1" dirty="0" smtClean="0">
                          <a:solidFill>
                            <a:schemeClr val="tx1">
                              <a:lumMod val="50000"/>
                              <a:lumOff val="50000"/>
                            </a:schemeClr>
                          </a:solidFill>
                        </a:rPr>
                        <a:t> </a:t>
                      </a:r>
                      <a:r>
                        <a:rPr lang="de-DE" sz="1300" b="1" dirty="0" err="1" smtClean="0">
                          <a:solidFill>
                            <a:schemeClr val="tx1">
                              <a:lumMod val="50000"/>
                              <a:lumOff val="50000"/>
                            </a:schemeClr>
                          </a:solidFill>
                        </a:rPr>
                        <a:t>period</a:t>
                      </a:r>
                      <a:r>
                        <a:rPr lang="de-DE" sz="1300" b="1" dirty="0" smtClean="0">
                          <a:solidFill>
                            <a:schemeClr val="tx1">
                              <a:lumMod val="50000"/>
                              <a:lumOff val="50000"/>
                            </a:schemeClr>
                          </a:solidFill>
                        </a:rPr>
                        <a:t>)</a:t>
                      </a:r>
                    </a:p>
                    <a:p>
                      <a:pPr algn="ctr"/>
                      <a:endParaRPr lang="de-DE" sz="1300" dirty="0" smtClean="0">
                        <a:solidFill>
                          <a:schemeClr val="tx1">
                            <a:lumMod val="50000"/>
                            <a:lumOff val="50000"/>
                          </a:schemeClr>
                        </a:solidFill>
                      </a:endParaRPr>
                    </a:p>
                    <a:p>
                      <a:pPr algn="ctr"/>
                      <a:r>
                        <a:rPr lang="de-DE" sz="1300" dirty="0" smtClean="0">
                          <a:solidFill>
                            <a:schemeClr val="tx1">
                              <a:lumMod val="50000"/>
                              <a:lumOff val="50000"/>
                            </a:schemeClr>
                          </a:solidFill>
                        </a:rPr>
                        <a:t>§ 26</a:t>
                      </a:r>
                      <a:r>
                        <a:rPr lang="de-DE" sz="1300" baseline="0" dirty="0" smtClean="0">
                          <a:solidFill>
                            <a:schemeClr val="tx1">
                              <a:lumMod val="50000"/>
                              <a:lumOff val="50000"/>
                            </a:schemeClr>
                          </a:solidFill>
                        </a:rPr>
                        <a:t> III AufenthG</a:t>
                      </a:r>
                    </a:p>
                  </a:txBody>
                  <a:tcPr marL="91434" marR="91434" anchor="ctr"/>
                </a:tc>
                <a:tc>
                  <a:txBody>
                    <a:bodyPr/>
                    <a:lstStyle/>
                    <a:p>
                      <a:pPr algn="ctr"/>
                      <a:endParaRPr lang="de-DE" sz="1300" baseline="0" dirty="0" smtClean="0"/>
                    </a:p>
                    <a:p>
                      <a:pPr algn="ctr"/>
                      <a:r>
                        <a:rPr lang="de-DE" sz="1300" b="1" baseline="0" dirty="0" err="1" smtClean="0"/>
                        <a:t>only</a:t>
                      </a:r>
                      <a:r>
                        <a:rPr lang="de-DE" sz="1300" b="1" baseline="0" dirty="0" smtClean="0"/>
                        <a:t> non-</a:t>
                      </a:r>
                      <a:r>
                        <a:rPr lang="de-DE" sz="1300" b="1" baseline="0" dirty="0" err="1" smtClean="0"/>
                        <a:t>privileged</a:t>
                      </a:r>
                      <a:r>
                        <a:rPr lang="de-DE" sz="1300" b="1" baseline="0" dirty="0" smtClean="0"/>
                        <a:t> </a:t>
                      </a:r>
                      <a:r>
                        <a:rPr lang="de-DE" sz="1300" b="1" baseline="0" dirty="0" err="1" smtClean="0"/>
                        <a:t>access</a:t>
                      </a:r>
                      <a:r>
                        <a:rPr lang="de-DE" sz="1300" b="1" baseline="0" dirty="0" smtClean="0"/>
                        <a:t> </a:t>
                      </a:r>
                      <a:r>
                        <a:rPr lang="de-DE" sz="1300" b="1" baseline="0" dirty="0" err="1" smtClean="0"/>
                        <a:t>available</a:t>
                      </a:r>
                      <a:r>
                        <a:rPr lang="de-DE" sz="1300" b="1" baseline="0" dirty="0" smtClean="0"/>
                        <a:t> (5 </a:t>
                      </a:r>
                      <a:r>
                        <a:rPr lang="de-DE" sz="1300" b="1" baseline="0" dirty="0" err="1" smtClean="0"/>
                        <a:t>years</a:t>
                      </a:r>
                      <a:r>
                        <a:rPr lang="de-DE" sz="1300" b="1" baseline="0" dirty="0" smtClean="0"/>
                        <a:t> </a:t>
                      </a:r>
                      <a:r>
                        <a:rPr lang="de-DE" sz="1300" b="1" baseline="0" dirty="0" err="1" smtClean="0"/>
                        <a:t>waiting</a:t>
                      </a:r>
                      <a:r>
                        <a:rPr lang="de-DE" sz="1300" b="1" baseline="0" dirty="0" smtClean="0"/>
                        <a:t> </a:t>
                      </a:r>
                      <a:r>
                        <a:rPr lang="de-DE" sz="1300" b="1" baseline="0" dirty="0" err="1" smtClean="0"/>
                        <a:t>period</a:t>
                      </a:r>
                      <a:r>
                        <a:rPr lang="de-DE" sz="1300" b="1" baseline="0" dirty="0" smtClean="0"/>
                        <a:t>)</a:t>
                      </a:r>
                    </a:p>
                    <a:p>
                      <a:pPr algn="ctr"/>
                      <a:endParaRPr lang="de-DE" sz="1300" baseline="0" dirty="0" smtClean="0"/>
                    </a:p>
                    <a:p>
                      <a:pPr algn="ctr"/>
                      <a:r>
                        <a:rPr lang="de-DE" sz="1300" baseline="0" dirty="0" smtClean="0"/>
                        <a:t>§§ 9, 26 IV AufenthG</a:t>
                      </a:r>
                      <a:endParaRPr lang="de-DE" sz="130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aseline="0" dirty="0" smtClean="0">
                        <a:solidFill>
                          <a:schemeClr val="tx1">
                            <a:lumMod val="50000"/>
                            <a:lumOff val="50000"/>
                          </a:schemeClr>
                        </a:solidFill>
                      </a:endParaRPr>
                    </a:p>
                    <a:p>
                      <a:pPr algn="ctr"/>
                      <a:r>
                        <a:rPr lang="de-DE" sz="1300" b="1" baseline="0" dirty="0" err="1" smtClean="0">
                          <a:solidFill>
                            <a:schemeClr val="tx1">
                              <a:lumMod val="50000"/>
                              <a:lumOff val="50000"/>
                            </a:schemeClr>
                          </a:solidFill>
                        </a:rPr>
                        <a:t>only</a:t>
                      </a:r>
                      <a:r>
                        <a:rPr lang="de-DE" sz="1300" b="1" baseline="0" dirty="0" smtClean="0">
                          <a:solidFill>
                            <a:schemeClr val="tx1">
                              <a:lumMod val="50000"/>
                              <a:lumOff val="50000"/>
                            </a:schemeClr>
                          </a:solidFill>
                        </a:rPr>
                        <a:t> non-</a:t>
                      </a:r>
                      <a:r>
                        <a:rPr lang="de-DE" sz="1300" b="1" baseline="0" dirty="0" err="1" smtClean="0">
                          <a:solidFill>
                            <a:schemeClr val="tx1">
                              <a:lumMod val="50000"/>
                              <a:lumOff val="50000"/>
                            </a:schemeClr>
                          </a:solidFill>
                        </a:rPr>
                        <a:t>privileged</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access</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available</a:t>
                      </a:r>
                      <a:r>
                        <a:rPr lang="de-DE" sz="1300" b="1" baseline="0" dirty="0" smtClean="0">
                          <a:solidFill>
                            <a:schemeClr val="tx1">
                              <a:lumMod val="50000"/>
                              <a:lumOff val="50000"/>
                            </a:schemeClr>
                          </a:solidFill>
                        </a:rPr>
                        <a:t> (5 </a:t>
                      </a:r>
                      <a:r>
                        <a:rPr lang="de-DE" sz="1300" b="1" baseline="0" dirty="0" err="1" smtClean="0">
                          <a:solidFill>
                            <a:schemeClr val="tx1">
                              <a:lumMod val="50000"/>
                              <a:lumOff val="50000"/>
                            </a:schemeClr>
                          </a:solidFill>
                        </a:rPr>
                        <a:t>years</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waiting</a:t>
                      </a:r>
                      <a:r>
                        <a:rPr lang="de-DE" sz="1300" b="1" baseline="0" dirty="0" smtClean="0">
                          <a:solidFill>
                            <a:schemeClr val="tx1">
                              <a:lumMod val="50000"/>
                              <a:lumOff val="50000"/>
                            </a:schemeClr>
                          </a:solidFill>
                        </a:rPr>
                        <a:t> </a:t>
                      </a:r>
                      <a:r>
                        <a:rPr lang="de-DE" sz="1300" b="1" baseline="0" dirty="0" err="1" smtClean="0">
                          <a:solidFill>
                            <a:schemeClr val="tx1">
                              <a:lumMod val="50000"/>
                              <a:lumOff val="50000"/>
                            </a:schemeClr>
                          </a:solidFill>
                        </a:rPr>
                        <a:t>period</a:t>
                      </a:r>
                      <a:r>
                        <a:rPr lang="de-DE" sz="1300" b="1" baseline="0" dirty="0" smtClean="0">
                          <a:solidFill>
                            <a:schemeClr val="tx1">
                              <a:lumMod val="50000"/>
                              <a:lumOff val="50000"/>
                            </a:schemeClr>
                          </a:solidFill>
                        </a:rPr>
                        <a:t>)</a:t>
                      </a:r>
                    </a:p>
                    <a:p>
                      <a:pPr algn="ctr"/>
                      <a:endParaRPr lang="de-DE" sz="1300" baseline="0" dirty="0" smtClean="0">
                        <a:solidFill>
                          <a:schemeClr val="tx1">
                            <a:lumMod val="50000"/>
                            <a:lumOff val="50000"/>
                          </a:schemeClr>
                        </a:solidFill>
                      </a:endParaRPr>
                    </a:p>
                    <a:p>
                      <a:pPr algn="ctr"/>
                      <a:r>
                        <a:rPr lang="de-DE" sz="1300" baseline="0" dirty="0" smtClean="0">
                          <a:solidFill>
                            <a:schemeClr val="tx1">
                              <a:lumMod val="50000"/>
                              <a:lumOff val="50000"/>
                            </a:schemeClr>
                          </a:solidFill>
                        </a:rPr>
                        <a:t>§§ 9, 26 IV AufenthG</a:t>
                      </a:r>
                      <a:endParaRPr lang="de-DE" sz="1300" dirty="0">
                        <a:solidFill>
                          <a:schemeClr val="tx1">
                            <a:lumMod val="50000"/>
                            <a:lumOff val="50000"/>
                          </a:schemeClr>
                        </a:solidFill>
                      </a:endParaRPr>
                    </a:p>
                  </a:txBody>
                  <a:tcPr marL="91434" marR="91434" anchor="ctr"/>
                </a:tc>
                <a:extLst>
                  <a:ext uri="{0D108BD9-81ED-4DB2-BD59-A6C34878D82A}">
                    <a16:rowId xmlns:a16="http://schemas.microsoft.com/office/drawing/2014/main" val="10002"/>
                  </a:ext>
                </a:extLst>
              </a:tr>
              <a:tr h="2492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privileged</a:t>
                      </a:r>
                      <a:r>
                        <a:rPr lang="de-DE" sz="1200" b="1" baseline="0" dirty="0" smtClean="0">
                          <a:solidFill>
                            <a:schemeClr val="bg1"/>
                          </a:solidFill>
                        </a:rPr>
                        <a:t> </a:t>
                      </a:r>
                      <a:r>
                        <a:rPr lang="de-DE" sz="1200" b="1" dirty="0" smtClean="0">
                          <a:solidFill>
                            <a:schemeClr val="bg1"/>
                          </a:solidFill>
                        </a:rPr>
                        <a:t>subsequent </a:t>
                      </a:r>
                      <a:r>
                        <a:rPr lang="de-DE" sz="1200" b="1" dirty="0" err="1" smtClean="0">
                          <a:solidFill>
                            <a:schemeClr val="bg1"/>
                          </a:solidFill>
                        </a:rPr>
                        <a:t>immigration</a:t>
                      </a:r>
                      <a:r>
                        <a:rPr lang="de-DE" sz="1200" b="1" dirty="0" smtClean="0">
                          <a:solidFill>
                            <a:schemeClr val="bg1"/>
                          </a:solidFill>
                        </a:rPr>
                        <a:t> of </a:t>
                      </a:r>
                      <a:r>
                        <a:rPr lang="de-DE" sz="1200" b="1" dirty="0" err="1" smtClean="0">
                          <a:solidFill>
                            <a:schemeClr val="bg1"/>
                          </a:solidFill>
                        </a:rPr>
                        <a:t>dependents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bg1"/>
                          </a:solidFill>
                        </a:rPr>
                        <a:t>(</a:t>
                      </a:r>
                      <a:r>
                        <a:rPr lang="de-DE" sz="1200" b="1" dirty="0" err="1" smtClean="0">
                          <a:solidFill>
                            <a:schemeClr val="bg1"/>
                          </a:solidFill>
                        </a:rPr>
                        <a:t>spouses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children</a:t>
                      </a:r>
                      <a:r>
                        <a:rPr lang="de-DE" sz="1200" b="1" dirty="0" smtClean="0">
                          <a:solidFill>
                            <a:schemeClr val="bg1"/>
                          </a:solidFill>
                        </a:rPr>
                        <a:t> etc.)</a:t>
                      </a:r>
                      <a:endParaRPr lang="de-DE" sz="1200" b="1" dirty="0">
                        <a:solidFill>
                          <a:schemeClr val="bg1"/>
                        </a:solidFill>
                      </a:endParaRPr>
                    </a:p>
                  </a:txBody>
                  <a:tcPr marL="91434" marR="91434" anchor="ctr">
                    <a:solidFill>
                      <a:schemeClr val="accent1"/>
                    </a:solidFill>
                  </a:tcPr>
                </a:tc>
                <a:tc>
                  <a:txBody>
                    <a:bodyPr/>
                    <a:lstStyle/>
                    <a:p>
                      <a:pPr algn="ctr"/>
                      <a:endParaRPr lang="de-DE" sz="1300" dirty="0" smtClean="0">
                        <a:solidFill>
                          <a:schemeClr val="tx1">
                            <a:lumMod val="50000"/>
                            <a:lumOff val="50000"/>
                          </a:schemeClr>
                        </a:solidFill>
                      </a:endParaRPr>
                    </a:p>
                    <a:p>
                      <a:pPr algn="ctr"/>
                      <a:r>
                        <a:rPr lang="de-DE" sz="1300" b="1" dirty="0" err="1" smtClean="0">
                          <a:solidFill>
                            <a:schemeClr val="tx1">
                              <a:lumMod val="50000"/>
                              <a:lumOff val="50000"/>
                            </a:schemeClr>
                          </a:solidFill>
                        </a:rPr>
                        <a:t>yes</a:t>
                      </a:r>
                      <a:endParaRPr lang="de-DE" sz="1300" b="1" dirty="0" smtClean="0">
                        <a:solidFill>
                          <a:schemeClr val="tx1">
                            <a:lumMod val="50000"/>
                            <a:lumOff val="50000"/>
                          </a:schemeClr>
                        </a:solidFill>
                      </a:endParaRPr>
                    </a:p>
                    <a:p>
                      <a:pPr algn="ctr"/>
                      <a:endParaRPr lang="de-DE" sz="1300" dirty="0" smtClean="0">
                        <a:solidFill>
                          <a:schemeClr val="tx1">
                            <a:lumMod val="50000"/>
                            <a:lumOff val="50000"/>
                          </a:schemeClr>
                        </a:solidFill>
                      </a:endParaRPr>
                    </a:p>
                    <a:p>
                      <a:pPr algn="ctr"/>
                      <a:r>
                        <a:rPr lang="de-DE" sz="1300" dirty="0" smtClean="0">
                          <a:solidFill>
                            <a:schemeClr val="tx1">
                              <a:lumMod val="50000"/>
                              <a:lumOff val="50000"/>
                            </a:schemeClr>
                          </a:solidFill>
                        </a:rPr>
                        <a:t>(§§</a:t>
                      </a:r>
                      <a:r>
                        <a:rPr lang="de-DE" sz="1300" baseline="0" dirty="0" smtClean="0">
                          <a:solidFill>
                            <a:schemeClr val="tx1">
                              <a:lumMod val="50000"/>
                              <a:lumOff val="50000"/>
                            </a:schemeClr>
                          </a:solidFill>
                        </a:rPr>
                        <a:t> 32 Abs. 2 S. 2, § 36 Abs. 1 AufenthG)</a:t>
                      </a:r>
                      <a:endParaRPr lang="de-DE" sz="1300" dirty="0" smtClean="0">
                        <a:solidFill>
                          <a:schemeClr val="tx1">
                            <a:lumMod val="50000"/>
                            <a:lumOff val="50000"/>
                          </a:schemeClr>
                        </a:solidFill>
                      </a:endParaRPr>
                    </a:p>
                    <a:p>
                      <a:pPr algn="ctr"/>
                      <a:endParaRPr lang="de-DE" sz="1300" dirty="0">
                        <a:solidFill>
                          <a:schemeClr val="tx1">
                            <a:lumMod val="50000"/>
                            <a:lumOff val="50000"/>
                          </a:schemeClr>
                        </a:solidFill>
                      </a:endParaRPr>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baseline="0" dirty="0" err="1" smtClean="0"/>
                        <a:t>yes</a:t>
                      </a:r>
                      <a:r>
                        <a:rPr lang="de-DE" sz="1300" b="1" baseline="0" dirty="0" smtClean="0"/>
                        <a:t> (</a:t>
                      </a:r>
                      <a:r>
                        <a:rPr lang="de-DE" sz="1300" b="1" baseline="0" dirty="0" err="1" smtClean="0"/>
                        <a:t>with</a:t>
                      </a:r>
                      <a:r>
                        <a:rPr lang="de-DE" sz="1300" b="1" baseline="0" dirty="0" smtClean="0"/>
                        <a:t> </a:t>
                      </a:r>
                      <a:r>
                        <a:rPr lang="de-DE" sz="1300" b="1" baseline="0" dirty="0" err="1" smtClean="0"/>
                        <a:t>settlement</a:t>
                      </a:r>
                      <a:r>
                        <a:rPr lang="de-DE" sz="1300" b="1" baseline="0" dirty="0" smtClean="0"/>
                        <a:t> </a:t>
                      </a:r>
                      <a:r>
                        <a:rPr lang="de-DE" sz="1300" b="1" baseline="0" dirty="0" err="1" smtClean="0"/>
                        <a:t>permit</a:t>
                      </a:r>
                      <a:r>
                        <a:rPr lang="de-DE" sz="1300" b="1" baseline="0" dirty="0" smtClean="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aseline="0" dirty="0" smtClean="0"/>
                        <a:t>non-</a:t>
                      </a:r>
                      <a:r>
                        <a:rPr lang="de-DE" sz="1300" baseline="0" dirty="0" err="1" smtClean="0"/>
                        <a:t>privileged</a:t>
                      </a:r>
                      <a:r>
                        <a:rPr lang="de-DE" sz="1300" baseline="0" dirty="0" smtClean="0"/>
                        <a:t> </a:t>
                      </a:r>
                      <a:r>
                        <a:rPr lang="de-DE" sz="1300" baseline="0" dirty="0" err="1" smtClean="0"/>
                        <a:t>access</a:t>
                      </a:r>
                      <a:r>
                        <a:rPr lang="de-DE" sz="1300" baseline="0" dirty="0" smtClean="0"/>
                        <a:t> </a:t>
                      </a:r>
                      <a:r>
                        <a:rPr lang="de-DE" sz="1300" baseline="0" dirty="0" err="1" smtClean="0"/>
                        <a:t>available</a:t>
                      </a:r>
                      <a:endParaRPr lang="de-DE" sz="13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smtClean="0"/>
                        <a:t>(</a:t>
                      </a:r>
                      <a:r>
                        <a:rPr lang="de-DE" sz="1200" b="1" baseline="0" dirty="0" err="1" smtClean="0"/>
                        <a:t>until</a:t>
                      </a:r>
                      <a:r>
                        <a:rPr lang="de-DE" sz="1200" b="1" baseline="0" dirty="0" smtClean="0"/>
                        <a:t> 2016)</a:t>
                      </a:r>
                      <a:endParaRPr lang="de-DE" sz="1200" b="1" dirty="0" smtClean="0"/>
                    </a:p>
                    <a:p>
                      <a:pPr algn="ctr"/>
                      <a:endParaRPr lang="de-DE" sz="130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err="1" smtClean="0">
                          <a:solidFill>
                            <a:schemeClr val="tx1">
                              <a:lumMod val="50000"/>
                              <a:lumOff val="50000"/>
                            </a:schemeClr>
                          </a:solidFill>
                        </a:rPr>
                        <a:t>no</a:t>
                      </a:r>
                      <a:endParaRPr lang="de-DE" sz="1300" b="1"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smtClean="0">
                          <a:solidFill>
                            <a:schemeClr val="tx1">
                              <a:lumMod val="50000"/>
                              <a:lumOff val="50000"/>
                            </a:schemeClr>
                          </a:solidFill>
                        </a:rPr>
                        <a:t>subsequent </a:t>
                      </a:r>
                      <a:r>
                        <a:rPr lang="de-DE" sz="1300" b="1" dirty="0" err="1" smtClean="0">
                          <a:solidFill>
                            <a:schemeClr val="tx1">
                              <a:lumMod val="50000"/>
                              <a:lumOff val="50000"/>
                            </a:schemeClr>
                          </a:solidFill>
                        </a:rPr>
                        <a:t>immigration</a:t>
                      </a:r>
                      <a:r>
                        <a:rPr lang="de-DE" sz="1300" b="1" dirty="0" smtClean="0">
                          <a:solidFill>
                            <a:schemeClr val="tx1">
                              <a:lumMod val="50000"/>
                              <a:lumOff val="50000"/>
                            </a:schemeClr>
                          </a:solidFill>
                        </a:rPr>
                        <a:t> </a:t>
                      </a:r>
                      <a:r>
                        <a:rPr lang="de-DE" sz="1300" b="1" dirty="0" err="1" smtClean="0">
                          <a:solidFill>
                            <a:schemeClr val="tx1">
                              <a:lumMod val="50000"/>
                              <a:lumOff val="50000"/>
                            </a:schemeClr>
                          </a:solidFill>
                        </a:rPr>
                        <a:t>only</a:t>
                      </a:r>
                      <a:r>
                        <a:rPr lang="de-DE" sz="1300" b="1" dirty="0" smtClean="0">
                          <a:solidFill>
                            <a:schemeClr val="tx1">
                              <a:lumMod val="50000"/>
                              <a:lumOff val="50000"/>
                            </a:schemeClr>
                          </a:solidFill>
                        </a:rPr>
                        <a:t> in </a:t>
                      </a:r>
                      <a:r>
                        <a:rPr lang="de-DE" sz="1300" b="1" dirty="0" err="1" smtClean="0">
                          <a:solidFill>
                            <a:schemeClr val="tx1">
                              <a:lumMod val="50000"/>
                              <a:lumOff val="50000"/>
                            </a:schemeClr>
                          </a:solidFill>
                        </a:rPr>
                        <a:t>exceptional</a:t>
                      </a:r>
                      <a:r>
                        <a:rPr lang="de-DE" sz="1300" b="1" dirty="0" smtClean="0">
                          <a:solidFill>
                            <a:schemeClr val="tx1">
                              <a:lumMod val="50000"/>
                              <a:lumOff val="50000"/>
                            </a:schemeClr>
                          </a:solidFill>
                        </a:rPr>
                        <a:t> </a:t>
                      </a:r>
                      <a:r>
                        <a:rPr lang="de-DE" sz="1300" b="1" dirty="0" err="1" smtClean="0">
                          <a:solidFill>
                            <a:schemeClr val="tx1">
                              <a:lumMod val="50000"/>
                              <a:lumOff val="50000"/>
                            </a:schemeClr>
                          </a:solidFill>
                        </a:rPr>
                        <a:t>cases</a:t>
                      </a:r>
                      <a:endParaRPr lang="de-DE" sz="1300" b="1" dirty="0" smtClean="0">
                        <a:solidFill>
                          <a:schemeClr val="tx1">
                            <a:lumMod val="50000"/>
                            <a:lumOff val="50000"/>
                          </a:schemeClr>
                        </a:solidFill>
                      </a:endParaRPr>
                    </a:p>
                    <a:p>
                      <a:pPr algn="ctr"/>
                      <a:endParaRPr lang="de-DE" sz="1300" dirty="0">
                        <a:solidFill>
                          <a:schemeClr val="tx1">
                            <a:lumMod val="50000"/>
                            <a:lumOff val="50000"/>
                          </a:schemeClr>
                        </a:solidFill>
                      </a:endParaRPr>
                    </a:p>
                  </a:txBody>
                  <a:tcPr marL="91434" marR="91434" anchor="ctr"/>
                </a:tc>
                <a:extLst>
                  <a:ext uri="{0D108BD9-81ED-4DB2-BD59-A6C34878D82A}">
                    <a16:rowId xmlns:a16="http://schemas.microsoft.com/office/drawing/2014/main" val="10003"/>
                  </a:ext>
                </a:extLst>
              </a:tr>
            </a:tbl>
          </a:graphicData>
        </a:graphic>
      </p:graphicFrame>
      <p:sp>
        <p:nvSpPr>
          <p:cNvPr id="10" name="Rechteck 9"/>
          <p:cNvSpPr/>
          <p:nvPr/>
        </p:nvSpPr>
        <p:spPr>
          <a:xfrm>
            <a:off x="396080" y="147877"/>
            <a:ext cx="9288462"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 legal </a:t>
            </a:r>
            <a:r>
              <a:rPr lang="de-DE" altLang="de-DE" sz="2800" b="1" dirty="0" err="1" smtClean="0">
                <a:solidFill>
                  <a:srgbClr val="000000"/>
                </a:solidFill>
                <a:latin typeface="Arial" panose="020B0604020202020204" pitchFamily="34" charset="0"/>
              </a:rPr>
              <a:t>consequences</a:t>
            </a:r>
            <a:endParaRPr lang="de-DE" altLang="de-DE"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26259263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33156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en-US" altLang="de-DE" sz="3200" b="1" dirty="0">
                <a:solidFill>
                  <a:srgbClr val="000000"/>
                </a:solidFill>
                <a:latin typeface="Arial" panose="020B0604020202020204" pitchFamily="34" charset="0"/>
                <a:cs typeface="+mn-cs"/>
              </a:rPr>
              <a:t>Mass Influx </a:t>
            </a:r>
            <a:r>
              <a:rPr lang="en-US" altLang="de-DE" sz="3200" b="1" dirty="0" smtClean="0">
                <a:solidFill>
                  <a:srgbClr val="000000"/>
                </a:solidFill>
                <a:latin typeface="Arial" panose="020B0604020202020204" pitchFamily="34" charset="0"/>
                <a:cs typeface="+mn-cs"/>
              </a:rPr>
              <a:t>and the </a:t>
            </a:r>
            <a:r>
              <a:rPr lang="en-US" altLang="de-DE" sz="3200" b="1" dirty="0">
                <a:solidFill>
                  <a:srgbClr val="000000"/>
                </a:solidFill>
                <a:latin typeface="Arial" panose="020B0604020202020204" pitchFamily="34" charset="0"/>
                <a:cs typeface="+mn-cs"/>
              </a:rPr>
              <a:t>Subsidiary Protection of Asylum Seekers</a:t>
            </a: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Part III – </a:t>
            </a:r>
          </a:p>
          <a:p>
            <a:pPr algn="ctr" hangingPunct="0">
              <a:spcAft>
                <a:spcPts val="1413"/>
              </a:spcAft>
              <a:buSzPct val="100000"/>
              <a:defRPr/>
            </a:pPr>
            <a:r>
              <a:rPr lang="de-DE" altLang="de-DE" sz="3200" b="1" dirty="0" err="1" smtClean="0">
                <a:solidFill>
                  <a:srgbClr val="000000"/>
                </a:solidFill>
                <a:latin typeface="Arial" panose="020B0604020202020204" pitchFamily="34" charset="0"/>
                <a:cs typeface="+mn-cs"/>
              </a:rPr>
              <a:t>Mass</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influx</a:t>
            </a:r>
            <a:r>
              <a:rPr lang="de-DE" altLang="de-DE" sz="3200" b="1" dirty="0" smtClean="0">
                <a:solidFill>
                  <a:srgbClr val="000000"/>
                </a:solidFill>
                <a:latin typeface="Arial" panose="020B0604020202020204" pitchFamily="34" charset="0"/>
                <a:cs typeface="+mn-cs"/>
              </a:rPr>
              <a:t> in 2016, </a:t>
            </a:r>
            <a:r>
              <a:rPr lang="de-DE" altLang="de-DE" sz="3200" b="1" dirty="0" err="1" smtClean="0">
                <a:solidFill>
                  <a:srgbClr val="000000"/>
                </a:solidFill>
                <a:latin typeface="Arial" panose="020B0604020202020204" pitchFamily="34" charset="0"/>
                <a:cs typeface="+mn-cs"/>
              </a:rPr>
              <a:t>subsidiary</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protection</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and</a:t>
            </a:r>
            <a:r>
              <a:rPr lang="de-DE" altLang="de-DE" sz="3200" b="1" dirty="0" smtClean="0">
                <a:solidFill>
                  <a:srgbClr val="000000"/>
                </a:solidFill>
                <a:latin typeface="Arial" panose="020B0604020202020204" pitchFamily="34" charset="0"/>
                <a:cs typeface="+mn-cs"/>
              </a:rPr>
              <a:t> legal </a:t>
            </a:r>
            <a:r>
              <a:rPr lang="de-DE" altLang="de-DE" sz="3200" b="1" dirty="0" err="1" smtClean="0">
                <a:solidFill>
                  <a:srgbClr val="000000"/>
                </a:solidFill>
                <a:latin typeface="Arial" panose="020B0604020202020204" pitchFamily="34" charset="0"/>
                <a:cs typeface="+mn-cs"/>
              </a:rPr>
              <a:t>responses</a:t>
            </a:r>
            <a:endParaRPr lang="de-DE" altLang="de-DE"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0688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215776" y="895350"/>
            <a:ext cx="964907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150" b="1" dirty="0" err="1" smtClean="0">
                <a:solidFill>
                  <a:srgbClr val="000000"/>
                </a:solidFill>
                <a:latin typeface="Arial" panose="020B0604020202020204" pitchFamily="34" charset="0"/>
                <a:cs typeface="+mn-cs"/>
              </a:rPr>
              <a:t>Mass</a:t>
            </a:r>
            <a:r>
              <a:rPr lang="de-DE" altLang="de-DE" sz="3150" b="1" dirty="0" smtClean="0">
                <a:solidFill>
                  <a:srgbClr val="000000"/>
                </a:solidFill>
                <a:latin typeface="Arial" panose="020B0604020202020204" pitchFamily="34" charset="0"/>
                <a:cs typeface="+mn-cs"/>
              </a:rPr>
              <a:t> </a:t>
            </a:r>
            <a:r>
              <a:rPr lang="de-DE" altLang="de-DE" sz="3150" b="1" dirty="0" err="1" smtClean="0">
                <a:solidFill>
                  <a:srgbClr val="000000"/>
                </a:solidFill>
                <a:latin typeface="Arial" panose="020B0604020202020204" pitchFamily="34" charset="0"/>
                <a:cs typeface="+mn-cs"/>
              </a:rPr>
              <a:t>influx</a:t>
            </a:r>
            <a:r>
              <a:rPr lang="de-DE" altLang="de-DE" sz="3150" b="1" dirty="0" smtClean="0">
                <a:solidFill>
                  <a:srgbClr val="000000"/>
                </a:solidFill>
                <a:latin typeface="Arial" panose="020B0604020202020204" pitchFamily="34" charset="0"/>
                <a:cs typeface="+mn-cs"/>
              </a:rPr>
              <a:t> I: </a:t>
            </a:r>
            <a:r>
              <a:rPr lang="de-DE" altLang="de-DE" sz="3150" b="1" dirty="0" err="1" smtClean="0">
                <a:solidFill>
                  <a:srgbClr val="000000"/>
                </a:solidFill>
                <a:latin typeface="Arial" panose="020B0604020202020204" pitchFamily="34" charset="0"/>
                <a:cs typeface="+mn-cs"/>
              </a:rPr>
              <a:t>Wars</a:t>
            </a:r>
            <a:r>
              <a:rPr lang="de-DE" altLang="de-DE" sz="3150" b="1" dirty="0" smtClean="0">
                <a:solidFill>
                  <a:srgbClr val="000000"/>
                </a:solidFill>
                <a:latin typeface="Arial" panose="020B0604020202020204" pitchFamily="34" charset="0"/>
                <a:cs typeface="+mn-cs"/>
              </a:rPr>
              <a:t> in </a:t>
            </a:r>
            <a:r>
              <a:rPr lang="de-DE" altLang="de-DE" sz="3150" b="1" dirty="0" err="1" smtClean="0">
                <a:solidFill>
                  <a:srgbClr val="000000"/>
                </a:solidFill>
                <a:latin typeface="Arial" panose="020B0604020202020204" pitchFamily="34" charset="0"/>
                <a:cs typeface="+mn-cs"/>
              </a:rPr>
              <a:t>former</a:t>
            </a:r>
            <a:r>
              <a:rPr lang="de-DE" altLang="de-DE" sz="3150" b="1" dirty="0" smtClean="0">
                <a:solidFill>
                  <a:srgbClr val="000000"/>
                </a:solidFill>
                <a:latin typeface="Arial" panose="020B0604020202020204" pitchFamily="34" charset="0"/>
                <a:cs typeface="+mn-cs"/>
              </a:rPr>
              <a:t> </a:t>
            </a:r>
            <a:r>
              <a:rPr lang="de-DE" altLang="de-DE" sz="3150" b="1" dirty="0" err="1" smtClean="0">
                <a:solidFill>
                  <a:srgbClr val="000000"/>
                </a:solidFill>
                <a:latin typeface="Arial" panose="020B0604020202020204" pitchFamily="34" charset="0"/>
                <a:cs typeface="+mn-cs"/>
              </a:rPr>
              <a:t>Yugoslavia</a:t>
            </a:r>
            <a:r>
              <a:rPr lang="de-DE" altLang="de-DE" sz="3150" b="1" dirty="0" smtClean="0">
                <a:solidFill>
                  <a:srgbClr val="000000"/>
                </a:solidFill>
                <a:latin typeface="Arial" panose="020B0604020202020204" pitchFamily="34" charset="0"/>
                <a:cs typeface="+mn-cs"/>
              </a:rPr>
              <a:t> 1991 – 95</a:t>
            </a:r>
          </a:p>
          <a:p>
            <a:pPr hangingPunct="0">
              <a:spcAft>
                <a:spcPts val="1413"/>
              </a:spcAft>
              <a:buClrTx/>
              <a:buFontTx/>
              <a:buNone/>
              <a:defRPr/>
            </a:pPr>
            <a:endParaRPr lang="de-DE" altLang="de-DE" sz="1400" b="1" dirty="0" smtClean="0">
              <a:solidFill>
                <a:srgbClr val="000000"/>
              </a:solidFill>
              <a:latin typeface="Arial" panose="020B0604020202020204" pitchFamily="34" charset="0"/>
              <a:cs typeface="+mn-cs"/>
            </a:endParaRPr>
          </a:p>
          <a:p>
            <a:pPr hangingPunct="0">
              <a:spcAft>
                <a:spcPts val="1413"/>
              </a:spcAft>
              <a:buClrTx/>
              <a:buFontTx/>
              <a:buNone/>
              <a:defRPr/>
            </a:pPr>
            <a:r>
              <a:rPr lang="de-DE" altLang="de-DE" sz="1400" b="1" dirty="0" smtClean="0">
                <a:solidFill>
                  <a:srgbClr val="000000"/>
                </a:solidFill>
                <a:latin typeface="Arial" panose="020B0604020202020204" pitchFamily="34" charset="0"/>
                <a:cs typeface="+mn-cs"/>
              </a:rPr>
              <a:t>		</a:t>
            </a:r>
          </a:p>
          <a:p>
            <a:pPr hangingPunct="0">
              <a:spcAft>
                <a:spcPts val="1413"/>
              </a:spcAft>
              <a:buClrTx/>
              <a:buFontTx/>
              <a:buNone/>
              <a:defRPr/>
            </a:pPr>
            <a:r>
              <a:rPr lang="de-DE" altLang="de-DE" sz="1400" b="1" dirty="0">
                <a:solidFill>
                  <a:srgbClr val="000000"/>
                </a:solidFill>
                <a:latin typeface="Arial" panose="020B0604020202020204" pitchFamily="34" charset="0"/>
                <a:cs typeface="+mn-cs"/>
              </a:rPr>
              <a:t>	</a:t>
            </a:r>
            <a:r>
              <a:rPr lang="de-DE" altLang="de-DE" sz="1400" b="1" dirty="0" smtClean="0">
                <a:solidFill>
                  <a:srgbClr val="000000"/>
                </a:solidFill>
                <a:latin typeface="Arial" panose="020B0604020202020204" pitchFamily="34" charset="0"/>
                <a:cs typeface="+mn-cs"/>
              </a:rPr>
              <a:t>	</a:t>
            </a:r>
            <a:r>
              <a:rPr lang="de-DE" altLang="de-DE" sz="1400" b="1" dirty="0" err="1" smtClean="0">
                <a:solidFill>
                  <a:srgbClr val="000000"/>
                </a:solidFill>
                <a:latin typeface="Arial" panose="020B0604020202020204" pitchFamily="34" charset="0"/>
                <a:cs typeface="+mn-cs"/>
              </a:rPr>
              <a:t>Croatian</a:t>
            </a:r>
            <a:r>
              <a:rPr lang="de-DE" altLang="de-DE" sz="1400" b="1" dirty="0" smtClean="0">
                <a:solidFill>
                  <a:srgbClr val="000000"/>
                </a:solidFill>
                <a:latin typeface="Arial" panose="020B0604020202020204" pitchFamily="34" charset="0"/>
                <a:cs typeface="+mn-cs"/>
              </a:rPr>
              <a:t> War (1991 – 95): 20.000 </a:t>
            </a:r>
            <a:r>
              <a:rPr lang="de-DE" altLang="de-DE" sz="1400" b="1" dirty="0" err="1" smtClean="0">
                <a:solidFill>
                  <a:srgbClr val="000000"/>
                </a:solidFill>
                <a:latin typeface="Arial" panose="020B0604020202020204" pitchFamily="34" charset="0"/>
                <a:cs typeface="+mn-cs"/>
              </a:rPr>
              <a:t>dead</a:t>
            </a:r>
            <a:r>
              <a:rPr lang="de-DE" altLang="de-DE" sz="1400" b="1" dirty="0" smtClean="0">
                <a:solidFill>
                  <a:srgbClr val="000000"/>
                </a:solidFill>
                <a:latin typeface="Arial" panose="020B0604020202020204" pitchFamily="34" charset="0"/>
                <a:cs typeface="+mn-cs"/>
              </a:rPr>
              <a:t>, 500.000 </a:t>
            </a:r>
            <a:r>
              <a:rPr lang="de-DE" altLang="de-DE" sz="1400" b="1" dirty="0" err="1" smtClean="0">
                <a:solidFill>
                  <a:srgbClr val="000000"/>
                </a:solidFill>
                <a:latin typeface="Arial" panose="020B0604020202020204" pitchFamily="34" charset="0"/>
                <a:cs typeface="+mn-cs"/>
              </a:rPr>
              <a:t>refugees</a:t>
            </a:r>
            <a:endParaRPr lang="de-DE" altLang="de-DE" sz="1400" b="1" dirty="0" smtClean="0">
              <a:solidFill>
                <a:srgbClr val="000000"/>
              </a:solidFill>
              <a:latin typeface="Arial" panose="020B0604020202020204" pitchFamily="34" charset="0"/>
              <a:cs typeface="+mn-cs"/>
            </a:endParaRPr>
          </a:p>
          <a:p>
            <a:pPr hangingPunct="0">
              <a:spcAft>
                <a:spcPts val="1413"/>
              </a:spcAft>
              <a:buClrTx/>
              <a:buFontTx/>
              <a:buNone/>
              <a:defRPr/>
            </a:pPr>
            <a:r>
              <a:rPr lang="de-DE" altLang="de-DE" sz="1400" b="1" dirty="0" smtClean="0">
                <a:solidFill>
                  <a:srgbClr val="000000"/>
                </a:solidFill>
                <a:latin typeface="Arial" panose="020B0604020202020204" pitchFamily="34" charset="0"/>
                <a:cs typeface="+mn-cs"/>
              </a:rPr>
              <a:t>		</a:t>
            </a:r>
            <a:r>
              <a:rPr lang="de-DE" altLang="de-DE" sz="1400" b="1" dirty="0" err="1" smtClean="0">
                <a:solidFill>
                  <a:srgbClr val="000000"/>
                </a:solidFill>
                <a:latin typeface="Arial" panose="020B0604020202020204" pitchFamily="34" charset="0"/>
                <a:cs typeface="+mn-cs"/>
              </a:rPr>
              <a:t>Bosnian</a:t>
            </a:r>
            <a:r>
              <a:rPr lang="de-DE" altLang="de-DE" sz="1400" b="1" dirty="0" smtClean="0">
                <a:solidFill>
                  <a:srgbClr val="000000"/>
                </a:solidFill>
                <a:latin typeface="Arial" panose="020B0604020202020204" pitchFamily="34" charset="0"/>
                <a:cs typeface="+mn-cs"/>
              </a:rPr>
              <a:t> War (1992 – 1995): 100.000 </a:t>
            </a:r>
            <a:r>
              <a:rPr lang="de-DE" altLang="de-DE" sz="1400" b="1" dirty="0" err="1" smtClean="0">
                <a:solidFill>
                  <a:srgbClr val="000000"/>
                </a:solidFill>
                <a:latin typeface="Arial" panose="020B0604020202020204" pitchFamily="34" charset="0"/>
                <a:cs typeface="+mn-cs"/>
              </a:rPr>
              <a:t>dead</a:t>
            </a:r>
            <a:r>
              <a:rPr lang="de-DE" altLang="de-DE" sz="1400" b="1" dirty="0" smtClean="0">
                <a:solidFill>
                  <a:srgbClr val="000000"/>
                </a:solidFill>
                <a:latin typeface="Arial" panose="020B0604020202020204" pitchFamily="34" charset="0"/>
                <a:cs typeface="+mn-cs"/>
              </a:rPr>
              <a:t>, 2.200.000 </a:t>
            </a:r>
            <a:r>
              <a:rPr lang="de-DE" altLang="de-DE" sz="1400" b="1" dirty="0" err="1" smtClean="0">
                <a:solidFill>
                  <a:srgbClr val="000000"/>
                </a:solidFill>
                <a:latin typeface="Arial" panose="020B0604020202020204" pitchFamily="34" charset="0"/>
                <a:cs typeface="+mn-cs"/>
              </a:rPr>
              <a:t>refugees</a:t>
            </a:r>
            <a:endParaRPr lang="de-DE" altLang="de-DE" sz="1400" b="1" dirty="0" smtClean="0">
              <a:solidFill>
                <a:srgbClr val="000000"/>
              </a:solidFill>
              <a:latin typeface="Arial" panose="020B0604020202020204" pitchFamily="34" charset="0"/>
              <a:cs typeface="+mn-cs"/>
            </a:endParaRPr>
          </a:p>
          <a:p>
            <a:pPr hangingPunct="0">
              <a:spcAft>
                <a:spcPts val="1413"/>
              </a:spcAft>
              <a:buClrTx/>
              <a:buFontTx/>
              <a:buNone/>
              <a:defRPr/>
            </a:pPr>
            <a:endParaRPr lang="de-DE" altLang="de-DE" sz="16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200" dirty="0" smtClean="0">
              <a:solidFill>
                <a:srgbClr val="000000"/>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chemeClr val="bg1">
                    <a:lumMod val="50000"/>
                  </a:schemeClr>
                </a:solidFill>
                <a:latin typeface="Arial" panose="020B0604020202020204" pitchFamily="34" charset="0"/>
              </a:rPr>
              <a:t>RiVG Dr. Philipp Wittmann (Administrative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 </a:t>
            </a: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057" y="1797819"/>
            <a:ext cx="3208360" cy="4680000"/>
          </a:xfrm>
          <a:prstGeom prst="rect">
            <a:avLst/>
          </a:prstGeom>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38" y="3131765"/>
            <a:ext cx="5667375" cy="4105275"/>
          </a:xfrm>
          <a:prstGeom prst="rect">
            <a:avLst/>
          </a:prstGeom>
        </p:spPr>
      </p:pic>
    </p:spTree>
    <p:extLst>
      <p:ext uri="{BB962C8B-B14F-4D97-AF65-F5344CB8AC3E}">
        <p14:creationId xmlns:p14="http://schemas.microsoft.com/office/powerpoint/2010/main" val="10391855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err="1" smtClean="0">
                <a:solidFill>
                  <a:srgbClr val="000000"/>
                </a:solidFill>
                <a:latin typeface="Arial" panose="020B0604020202020204" pitchFamily="34" charset="0"/>
                <a:cs typeface="+mn-cs"/>
              </a:rPr>
              <a:t>Mass</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influx</a:t>
            </a:r>
            <a:r>
              <a:rPr lang="de-DE" altLang="de-DE" sz="3200" b="1" dirty="0" smtClean="0">
                <a:solidFill>
                  <a:srgbClr val="000000"/>
                </a:solidFill>
                <a:latin typeface="Arial" panose="020B0604020202020204" pitchFamily="34" charset="0"/>
                <a:cs typeface="+mn-cs"/>
              </a:rPr>
              <a:t> II: </a:t>
            </a:r>
            <a:r>
              <a:rPr lang="de-DE" altLang="de-DE" sz="3200" b="1" dirty="0" err="1" smtClean="0">
                <a:solidFill>
                  <a:srgbClr val="000000"/>
                </a:solidFill>
                <a:latin typeface="Arial" panose="020B0604020202020204" pitchFamily="34" charset="0"/>
                <a:cs typeface="+mn-cs"/>
              </a:rPr>
              <a:t>Civil</a:t>
            </a:r>
            <a:r>
              <a:rPr lang="de-DE" altLang="de-DE" sz="3200" b="1" dirty="0" smtClean="0">
                <a:solidFill>
                  <a:srgbClr val="000000"/>
                </a:solidFill>
                <a:latin typeface="Arial" panose="020B0604020202020204" pitchFamily="34" charset="0"/>
                <a:cs typeface="+mn-cs"/>
              </a:rPr>
              <a:t> war in </a:t>
            </a:r>
            <a:r>
              <a:rPr lang="de-DE" altLang="de-DE" sz="3200" b="1" dirty="0" err="1" smtClean="0">
                <a:solidFill>
                  <a:srgbClr val="000000"/>
                </a:solidFill>
                <a:latin typeface="Arial" panose="020B0604020202020204" pitchFamily="34" charset="0"/>
                <a:cs typeface="+mn-cs"/>
              </a:rPr>
              <a:t>Syria</a:t>
            </a:r>
            <a:r>
              <a:rPr lang="de-DE" altLang="de-DE" sz="3200" b="1" dirty="0" smtClean="0">
                <a:solidFill>
                  <a:srgbClr val="000000"/>
                </a:solidFill>
                <a:latin typeface="Arial" panose="020B0604020202020204" pitchFamily="34" charset="0"/>
                <a:cs typeface="+mn-cs"/>
              </a:rPr>
              <a:t> (2011 -        )</a:t>
            </a:r>
          </a:p>
          <a:p>
            <a:pPr hangingPunct="0">
              <a:spcAft>
                <a:spcPts val="1413"/>
              </a:spcAft>
              <a:buClrTx/>
              <a:buFontTx/>
              <a:buNone/>
              <a:defRPr/>
            </a:pPr>
            <a:endParaRPr lang="de-DE" altLang="de-DE" sz="1400" b="1" dirty="0" smtClean="0">
              <a:solidFill>
                <a:srgbClr val="000000"/>
              </a:solidFill>
              <a:latin typeface="Arial" panose="020B0604020202020204" pitchFamily="34" charset="0"/>
              <a:cs typeface="+mn-cs"/>
            </a:endParaRPr>
          </a:p>
          <a:p>
            <a:pPr hangingPunct="0">
              <a:spcAft>
                <a:spcPts val="1413"/>
              </a:spcAft>
              <a:buClrTx/>
              <a:buFontTx/>
              <a:buNone/>
              <a:defRPr/>
            </a:pPr>
            <a:r>
              <a:rPr lang="de-DE" altLang="de-DE" sz="1400" b="1" dirty="0" smtClean="0">
                <a:solidFill>
                  <a:srgbClr val="000000"/>
                </a:solidFill>
                <a:latin typeface="Arial" panose="020B0604020202020204" pitchFamily="34" charset="0"/>
                <a:cs typeface="+mn-cs"/>
              </a:rPr>
              <a:t>			</a:t>
            </a:r>
            <a:r>
              <a:rPr lang="de-DE" altLang="de-DE" sz="2000" b="1" dirty="0" smtClean="0">
                <a:solidFill>
                  <a:srgbClr val="000000"/>
                </a:solidFill>
                <a:latin typeface="Arial" panose="020B0604020202020204" pitchFamily="34" charset="0"/>
                <a:cs typeface="+mn-cs"/>
              </a:rPr>
              <a:t>330.000 – 475.000 </a:t>
            </a:r>
            <a:r>
              <a:rPr lang="de-DE" altLang="de-DE" sz="2000" b="1" dirty="0" err="1" smtClean="0">
                <a:solidFill>
                  <a:srgbClr val="000000"/>
                </a:solidFill>
                <a:latin typeface="Arial" panose="020B0604020202020204" pitchFamily="34" charset="0"/>
                <a:cs typeface="+mn-cs"/>
              </a:rPr>
              <a:t>dead</a:t>
            </a:r>
            <a:endParaRPr lang="de-DE" altLang="de-DE" sz="2000" b="1" dirty="0" smtClean="0">
              <a:solidFill>
                <a:srgbClr val="000000"/>
              </a:solidFill>
              <a:latin typeface="Arial" panose="020B0604020202020204" pitchFamily="34" charset="0"/>
              <a:cs typeface="+mn-cs"/>
            </a:endParaRPr>
          </a:p>
          <a:p>
            <a:pPr hangingPunct="0">
              <a:spcAft>
                <a:spcPts val="1413"/>
              </a:spcAft>
              <a:buClrTx/>
              <a:buFontTx/>
              <a:buNone/>
              <a:defRPr/>
            </a:pPr>
            <a:r>
              <a:rPr lang="de-DE" altLang="de-DE" sz="2000" b="1" dirty="0" smtClean="0">
                <a:solidFill>
                  <a:srgbClr val="000000"/>
                </a:solidFill>
                <a:latin typeface="Arial" panose="020B0604020202020204" pitchFamily="34" charset="0"/>
                <a:cs typeface="+mn-cs"/>
              </a:rPr>
              <a:t>     &gt; 	5.100.000 </a:t>
            </a:r>
            <a:r>
              <a:rPr lang="de-DE" altLang="de-DE" sz="2000" b="1" dirty="0" err="1" smtClean="0">
                <a:solidFill>
                  <a:srgbClr val="000000"/>
                </a:solidFill>
                <a:latin typeface="Arial" panose="020B0604020202020204" pitchFamily="34" charset="0"/>
                <a:cs typeface="+mn-cs"/>
              </a:rPr>
              <a:t>refugees</a:t>
            </a:r>
            <a:endParaRPr lang="de-DE" altLang="de-DE" sz="2000" b="1" dirty="0" smtClean="0">
              <a:solidFill>
                <a:srgbClr val="000000"/>
              </a:solidFill>
              <a:latin typeface="Arial" panose="020B0604020202020204" pitchFamily="34" charset="0"/>
              <a:cs typeface="+mn-cs"/>
            </a:endParaRPr>
          </a:p>
          <a:p>
            <a:pPr hangingPunct="0">
              <a:spcAft>
                <a:spcPts val="1413"/>
              </a:spcAft>
              <a:buClrTx/>
              <a:buFontTx/>
              <a:buNone/>
              <a:defRPr/>
            </a:pPr>
            <a:endParaRPr lang="de-DE" altLang="de-DE" sz="16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200" dirty="0" smtClean="0">
              <a:solidFill>
                <a:srgbClr val="000000"/>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49" y="2879675"/>
            <a:ext cx="4788045" cy="3960000"/>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611" y="1763613"/>
            <a:ext cx="4876800" cy="3230880"/>
          </a:xfrm>
          <a:prstGeom prst="rect">
            <a:avLst/>
          </a:prstGeom>
        </p:spPr>
      </p:pic>
    </p:spTree>
    <p:extLst>
      <p:ext uri="{BB962C8B-B14F-4D97-AF65-F5344CB8AC3E}">
        <p14:creationId xmlns:p14="http://schemas.microsoft.com/office/powerpoint/2010/main" val="19835045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
        <p:nvSpPr>
          <p:cNvPr id="8"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2000" b="1" dirty="0" smtClean="0">
                <a:solidFill>
                  <a:srgbClr val="000000"/>
                </a:solidFill>
                <a:latin typeface="Arial" panose="020B0604020202020204" pitchFamily="34" charset="0"/>
                <a:cs typeface="+mn-cs"/>
              </a:rPr>
              <a:t>Germany – </a:t>
            </a:r>
            <a:r>
              <a:rPr lang="de-DE" altLang="de-DE" sz="2000" b="1" dirty="0" err="1" smtClean="0">
                <a:solidFill>
                  <a:srgbClr val="000000"/>
                </a:solidFill>
                <a:latin typeface="Arial" panose="020B0604020202020204" pitchFamily="34" charset="0"/>
                <a:cs typeface="+mn-cs"/>
              </a:rPr>
              <a:t>surrounded</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by</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safe</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third</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states</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and</a:t>
            </a:r>
            <a:r>
              <a:rPr lang="de-DE" altLang="de-DE" sz="2000" b="1" dirty="0" smtClean="0">
                <a:solidFill>
                  <a:srgbClr val="000000"/>
                </a:solidFill>
                <a:latin typeface="Arial" panose="020B0604020202020204" pitchFamily="34" charset="0"/>
                <a:cs typeface="+mn-cs"/>
              </a:rPr>
              <a:t> „Dublin“-</a:t>
            </a:r>
            <a:r>
              <a:rPr lang="de-DE" altLang="de-DE" sz="2000" b="1" dirty="0" err="1" smtClean="0">
                <a:solidFill>
                  <a:srgbClr val="000000"/>
                </a:solidFill>
                <a:latin typeface="Arial" panose="020B0604020202020204" pitchFamily="34" charset="0"/>
                <a:cs typeface="+mn-cs"/>
              </a:rPr>
              <a:t>states</a:t>
            </a:r>
            <a:endParaRPr lang="de-DE" altLang="de-DE" sz="2000" b="1" dirty="0" smtClean="0">
              <a:solidFill>
                <a:srgbClr val="000000"/>
              </a:solidFill>
              <a:latin typeface="Arial" panose="020B0604020202020204" pitchFamily="34" charset="0"/>
              <a:cs typeface="+mn-cs"/>
            </a:endParaRPr>
          </a:p>
          <a:p>
            <a:pPr algn="ctr" hangingPunct="0">
              <a:spcAft>
                <a:spcPts val="1413"/>
              </a:spcAft>
              <a:buClrTx/>
              <a:buFontTx/>
              <a:buNone/>
              <a:defRPr/>
            </a:pPr>
            <a:endParaRPr lang="de-DE" altLang="de-DE" sz="20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en-US" altLang="de-DE" sz="2200" dirty="0">
              <a:solidFill>
                <a:srgbClr val="000000"/>
              </a:solidFill>
              <a:latin typeface="Arial" panose="020B0604020202020204" pitchFamily="34" charset="0"/>
              <a:cs typeface="+mn-cs"/>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3170" y="2123653"/>
            <a:ext cx="3067622" cy="4320000"/>
          </a:xfrm>
          <a:prstGeom prst="rect">
            <a:avLst/>
          </a:prstGeom>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326" y="1559421"/>
            <a:ext cx="2619375" cy="1743075"/>
          </a:xfrm>
          <a:prstGeom prst="rect">
            <a:avLst/>
          </a:prstGeom>
        </p:spPr>
      </p:pic>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6124" y="4626126"/>
            <a:ext cx="3248120" cy="2160000"/>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360" y="2222496"/>
            <a:ext cx="3840000" cy="2160000"/>
          </a:xfrm>
          <a:prstGeom prst="rect">
            <a:avLst/>
          </a:prstGeom>
        </p:spPr>
      </p:pic>
      <p:pic>
        <p:nvPicPr>
          <p:cNvPr id="7"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7261" y="5178421"/>
            <a:ext cx="2638425" cy="1733550"/>
          </a:xfrm>
          <a:prstGeom prst="rect">
            <a:avLst/>
          </a:prstGeom>
        </p:spPr>
      </p:pic>
    </p:spTree>
    <p:extLst>
      <p:ext uri="{BB962C8B-B14F-4D97-AF65-F5344CB8AC3E}">
        <p14:creationId xmlns:p14="http://schemas.microsoft.com/office/powerpoint/2010/main" val="265661578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1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27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p:nvPr>
            <p:extLst>
              <p:ext uri="{D42A27DB-BD31-4B8C-83A1-F6EECF244321}">
                <p14:modId xmlns:p14="http://schemas.microsoft.com/office/powerpoint/2010/main" val="4226587861"/>
              </p:ext>
            </p:extLst>
          </p:nvPr>
        </p:nvGraphicFramePr>
        <p:xfrm>
          <a:off x="215776" y="0"/>
          <a:ext cx="9721080" cy="7559675"/>
        </p:xfrm>
        <a:graphic>
          <a:graphicData uri="http://schemas.openxmlformats.org/drawingml/2006/chart">
            <c:chart xmlns:c="http://schemas.openxmlformats.org/drawingml/2006/chart" xmlns:r="http://schemas.openxmlformats.org/officeDocument/2006/relationships" r:id="rId3"/>
          </a:graphicData>
        </a:graphic>
      </p:graphicFrame>
      <p:sp>
        <p:nvSpPr>
          <p:cNvPr id="14" name="Ellipse 13"/>
          <p:cNvSpPr/>
          <p:nvPr/>
        </p:nvSpPr>
        <p:spPr bwMode="auto">
          <a:xfrm>
            <a:off x="5544368" y="2123653"/>
            <a:ext cx="792088" cy="383506"/>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5" name="Ellipse 14"/>
          <p:cNvSpPr/>
          <p:nvPr/>
        </p:nvSpPr>
        <p:spPr bwMode="auto">
          <a:xfrm>
            <a:off x="215776" y="2195661"/>
            <a:ext cx="504056" cy="311498"/>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5" name="Ellipse 4"/>
          <p:cNvSpPr/>
          <p:nvPr/>
        </p:nvSpPr>
        <p:spPr bwMode="auto">
          <a:xfrm>
            <a:off x="215776" y="6732165"/>
            <a:ext cx="504056" cy="311498"/>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6" name="Ellipse 5"/>
          <p:cNvSpPr/>
          <p:nvPr/>
        </p:nvSpPr>
        <p:spPr bwMode="auto">
          <a:xfrm>
            <a:off x="8856736" y="6696161"/>
            <a:ext cx="792088" cy="383506"/>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144724568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320218760"/>
              </p:ext>
            </p:extLst>
          </p:nvPr>
        </p:nvGraphicFramePr>
        <p:xfrm>
          <a:off x="287789" y="895353"/>
          <a:ext cx="9505049" cy="6484884"/>
        </p:xfrm>
        <a:graphic>
          <a:graphicData uri="http://schemas.openxmlformats.org/drawingml/2006/table">
            <a:tbl>
              <a:tblPr firstRow="1" bandRow="1">
                <a:tableStyleId>{5C22544A-7EE6-4342-B048-85BDC9FD1C3A}</a:tableStyleId>
              </a:tblPr>
              <a:tblGrid>
                <a:gridCol w="79208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87542">
                  <a:extLst>
                    <a:ext uri="{9D8B030D-6E8A-4147-A177-3AD203B41FA5}">
                      <a16:colId xmlns:a16="http://schemas.microsoft.com/office/drawing/2014/main" val="20002"/>
                    </a:ext>
                  </a:extLst>
                </a:gridCol>
                <a:gridCol w="1357864">
                  <a:extLst>
                    <a:ext uri="{9D8B030D-6E8A-4147-A177-3AD203B41FA5}">
                      <a16:colId xmlns:a16="http://schemas.microsoft.com/office/drawing/2014/main" val="20003"/>
                    </a:ext>
                  </a:extLst>
                </a:gridCol>
                <a:gridCol w="1357864">
                  <a:extLst>
                    <a:ext uri="{9D8B030D-6E8A-4147-A177-3AD203B41FA5}">
                      <a16:colId xmlns:a16="http://schemas.microsoft.com/office/drawing/2014/main" val="20004"/>
                    </a:ext>
                  </a:extLst>
                </a:gridCol>
                <a:gridCol w="1357864">
                  <a:extLst>
                    <a:ext uri="{9D8B030D-6E8A-4147-A177-3AD203B41FA5}">
                      <a16:colId xmlns:a16="http://schemas.microsoft.com/office/drawing/2014/main" val="20005"/>
                    </a:ext>
                  </a:extLst>
                </a:gridCol>
                <a:gridCol w="1357864">
                  <a:extLst>
                    <a:ext uri="{9D8B030D-6E8A-4147-A177-3AD203B41FA5}">
                      <a16:colId xmlns:a16="http://schemas.microsoft.com/office/drawing/2014/main" val="20006"/>
                    </a:ext>
                  </a:extLst>
                </a:gridCol>
                <a:gridCol w="1357864">
                  <a:extLst>
                    <a:ext uri="{9D8B030D-6E8A-4147-A177-3AD203B41FA5}">
                      <a16:colId xmlns:a16="http://schemas.microsoft.com/office/drawing/2014/main" val="20007"/>
                    </a:ext>
                  </a:extLst>
                </a:gridCol>
              </a:tblGrid>
              <a:tr h="544767">
                <a:tc>
                  <a:txBody>
                    <a:bodyPr/>
                    <a:lstStyle/>
                    <a:p>
                      <a:pPr algn="ctr"/>
                      <a:endParaRPr lang="de-DE" dirty="0"/>
                    </a:p>
                  </a:txBody>
                  <a:tcPr anchor="ctr"/>
                </a:tc>
                <a:tc gridSpan="7">
                  <a:txBody>
                    <a:bodyPr/>
                    <a:lstStyle/>
                    <a:p>
                      <a:pPr algn="ctr"/>
                      <a:r>
                        <a:rPr lang="de-DE" dirty="0" err="1" smtClean="0"/>
                        <a:t>Decisions</a:t>
                      </a:r>
                      <a:r>
                        <a:rPr lang="de-DE" dirty="0" smtClean="0"/>
                        <a:t> of the Federal Office</a:t>
                      </a:r>
                      <a:r>
                        <a:rPr lang="de-DE" baseline="0" dirty="0" smtClean="0"/>
                        <a:t> </a:t>
                      </a:r>
                      <a:r>
                        <a:rPr lang="de-DE" baseline="0" dirty="0" err="1" smtClean="0"/>
                        <a:t>for</a:t>
                      </a:r>
                      <a:r>
                        <a:rPr lang="de-DE" baseline="0" dirty="0" smtClean="0"/>
                        <a:t> Migration </a:t>
                      </a:r>
                      <a:r>
                        <a:rPr lang="de-DE" baseline="0" dirty="0" err="1" smtClean="0"/>
                        <a:t>and</a:t>
                      </a:r>
                      <a:r>
                        <a:rPr lang="de-DE" baseline="0" dirty="0" smtClean="0"/>
                        <a:t> </a:t>
                      </a:r>
                      <a:r>
                        <a:rPr lang="de-DE" baseline="0" dirty="0" err="1" smtClean="0"/>
                        <a:t>Refugees</a:t>
                      </a:r>
                      <a:endParaRPr lang="de-DE" dirty="0"/>
                    </a:p>
                  </a:txBody>
                  <a:tcPr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00"/>
                  </a:ext>
                </a:extLst>
              </a:tr>
              <a:tr h="1163538">
                <a:tc>
                  <a:txBody>
                    <a:bodyPr/>
                    <a:lstStyle/>
                    <a:p>
                      <a:pPr algn="ctr"/>
                      <a:r>
                        <a:rPr lang="de-DE" sz="1600" dirty="0" smtClean="0"/>
                        <a:t>Year</a:t>
                      </a:r>
                      <a:endParaRPr lang="de-DE" sz="1600" dirty="0"/>
                    </a:p>
                  </a:txBody>
                  <a:tcPr anchor="ctr"/>
                </a:tc>
                <a:tc>
                  <a:txBody>
                    <a:bodyPr/>
                    <a:lstStyle/>
                    <a:p>
                      <a:pPr algn="ctr"/>
                      <a:r>
                        <a:rPr lang="de-DE" sz="1600" dirty="0" smtClean="0"/>
                        <a:t>Total </a:t>
                      </a:r>
                      <a:r>
                        <a:rPr lang="de-DE" sz="1600" dirty="0" err="1" smtClean="0"/>
                        <a:t>Number</a:t>
                      </a:r>
                      <a:endParaRPr lang="de-DE" sz="1600" dirty="0"/>
                    </a:p>
                  </a:txBody>
                  <a:tcPr anchor="ctr"/>
                </a:tc>
                <a:tc gridSpan="5">
                  <a:txBody>
                    <a:bodyPr/>
                    <a:lstStyle/>
                    <a:p>
                      <a:pPr algn="ctr"/>
                      <a:r>
                        <a:rPr lang="de-DE" sz="1600" dirty="0" err="1" smtClean="0"/>
                        <a:t>Decisions</a:t>
                      </a:r>
                      <a:r>
                        <a:rPr lang="de-DE" sz="1600" baseline="0" dirty="0" smtClean="0"/>
                        <a:t> on the </a:t>
                      </a:r>
                      <a:r>
                        <a:rPr lang="de-DE" sz="1600" baseline="0" dirty="0" err="1" smtClean="0"/>
                        <a:t>merits</a:t>
                      </a:r>
                      <a:endParaRPr lang="de-DE" sz="1600" dirty="0"/>
                    </a:p>
                  </a:txBody>
                  <a:tcPr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a:txBody>
                    <a:bodyPr/>
                    <a:lstStyle/>
                    <a:p>
                      <a:pPr algn="ctr"/>
                      <a:r>
                        <a:rPr lang="de-DE" sz="1600" dirty="0" smtClean="0"/>
                        <a:t>Formal </a:t>
                      </a:r>
                      <a:r>
                        <a:rPr lang="de-DE" sz="1600" dirty="0" err="1" smtClean="0"/>
                        <a:t>Decisions</a:t>
                      </a:r>
                      <a:r>
                        <a:rPr lang="de-DE" sz="1600" dirty="0" smtClean="0"/>
                        <a:t> (</a:t>
                      </a:r>
                      <a:r>
                        <a:rPr lang="de-DE" sz="1600" dirty="0" err="1" smtClean="0"/>
                        <a:t>f.e</a:t>
                      </a:r>
                      <a:r>
                        <a:rPr lang="de-DE" sz="1600" dirty="0" smtClean="0"/>
                        <a:t>. Dublin </a:t>
                      </a:r>
                      <a:r>
                        <a:rPr lang="de-DE" sz="1600" dirty="0" err="1" smtClean="0"/>
                        <a:t>Procedure</a:t>
                      </a:r>
                      <a:r>
                        <a:rPr lang="de-DE" sz="1600" baseline="0" dirty="0" smtClean="0"/>
                        <a:t>)</a:t>
                      </a:r>
                      <a:endParaRPr lang="de-DE" sz="1600" dirty="0"/>
                    </a:p>
                  </a:txBody>
                  <a:tcPr anchor="ctr"/>
                </a:tc>
                <a:extLst>
                  <a:ext uri="{0D108BD9-81ED-4DB2-BD59-A6C34878D82A}">
                    <a16:rowId xmlns:a16="http://schemas.microsoft.com/office/drawing/2014/main" val="10001"/>
                  </a:ext>
                </a:extLst>
              </a:tr>
              <a:tr h="544767">
                <a:tc rowSpan="2" gridSpan="2">
                  <a:txBody>
                    <a:bodyPr/>
                    <a:lstStyle/>
                    <a:p>
                      <a:pPr algn="ctr"/>
                      <a:endParaRPr lang="de-DE" sz="1600" dirty="0"/>
                    </a:p>
                  </a:txBody>
                  <a:tcPr anchor="ctr"/>
                </a:tc>
                <a:tc rowSpan="2" hMerge="1">
                  <a:txBody>
                    <a:bodyPr/>
                    <a:lstStyle/>
                    <a:p>
                      <a:pPr algn="ctr"/>
                      <a:endParaRPr lang="de-DE" sz="1600" dirty="0"/>
                    </a:p>
                  </a:txBody>
                  <a:tcPr/>
                </a:tc>
                <a:tc gridSpan="2">
                  <a:txBody>
                    <a:bodyPr/>
                    <a:lstStyle/>
                    <a:p>
                      <a:pPr algn="ctr"/>
                      <a:r>
                        <a:rPr lang="de-DE" sz="1600" dirty="0" smtClean="0"/>
                        <a:t>Refugee</a:t>
                      </a:r>
                      <a:r>
                        <a:rPr lang="de-DE" sz="1600" baseline="0" dirty="0" smtClean="0"/>
                        <a:t> Status </a:t>
                      </a:r>
                      <a:endParaRPr lang="de-DE" sz="1600" dirty="0"/>
                    </a:p>
                  </a:txBody>
                  <a:tcPr anchor="ctr"/>
                </a:tc>
                <a:tc hMerge="1">
                  <a:txBody>
                    <a:bodyPr/>
                    <a:lstStyle/>
                    <a:p>
                      <a:endParaRPr lang="de-DE" dirty="0"/>
                    </a:p>
                  </a:txBody>
                  <a:tcPr/>
                </a:tc>
                <a:tc rowSpan="2">
                  <a:txBody>
                    <a:bodyPr/>
                    <a:lstStyle/>
                    <a:p>
                      <a:pPr algn="ctr"/>
                      <a:r>
                        <a:rPr lang="de-DE" sz="1600" dirty="0" err="1" smtClean="0"/>
                        <a:t>Subsidiary</a:t>
                      </a:r>
                      <a:r>
                        <a:rPr lang="de-DE" sz="1600" dirty="0" smtClean="0"/>
                        <a:t> </a:t>
                      </a:r>
                      <a:r>
                        <a:rPr lang="de-DE" sz="1600" dirty="0" err="1" smtClean="0"/>
                        <a:t>Protection</a:t>
                      </a:r>
                      <a:endParaRPr lang="de-DE" sz="1600" dirty="0"/>
                    </a:p>
                  </a:txBody>
                  <a:tcPr anchor="ctr"/>
                </a:tc>
                <a:tc rowSpan="2">
                  <a:txBody>
                    <a:bodyPr/>
                    <a:lstStyle/>
                    <a:p>
                      <a:pPr algn="ctr"/>
                      <a:r>
                        <a:rPr lang="de-DE" sz="1600" dirty="0" smtClean="0"/>
                        <a:t>Prohibition</a:t>
                      </a:r>
                      <a:r>
                        <a:rPr lang="de-DE" sz="1600" baseline="0" dirty="0" smtClean="0"/>
                        <a:t> of Deportation</a:t>
                      </a:r>
                      <a:endParaRPr lang="de-DE" sz="1600" dirty="0"/>
                    </a:p>
                  </a:txBody>
                  <a:tcPr anchor="ctr"/>
                </a:tc>
                <a:tc rowSpan="2">
                  <a:txBody>
                    <a:bodyPr/>
                    <a:lstStyle/>
                    <a:p>
                      <a:pPr algn="ctr"/>
                      <a:r>
                        <a:rPr lang="de-DE" sz="1600" dirty="0" err="1" smtClean="0"/>
                        <a:t>unfounded</a:t>
                      </a:r>
                      <a:endParaRPr lang="de-DE" sz="1600" dirty="0"/>
                    </a:p>
                  </a:txBody>
                  <a:tcPr anchor="ctr"/>
                </a:tc>
                <a:tc rowSpan="2">
                  <a:txBody>
                    <a:bodyPr/>
                    <a:lstStyle/>
                    <a:p>
                      <a:pPr algn="ctr"/>
                      <a:r>
                        <a:rPr lang="de-DE" sz="1600" dirty="0" err="1" smtClean="0"/>
                        <a:t>inadmissible</a:t>
                      </a:r>
                      <a:endParaRPr lang="de-DE" sz="1600" dirty="0"/>
                    </a:p>
                  </a:txBody>
                  <a:tcPr anchor="ctr"/>
                </a:tc>
                <a:extLst>
                  <a:ext uri="{0D108BD9-81ED-4DB2-BD59-A6C34878D82A}">
                    <a16:rowId xmlns:a16="http://schemas.microsoft.com/office/drawing/2014/main" val="10002"/>
                  </a:ext>
                </a:extLst>
              </a:tr>
              <a:tr h="885117">
                <a:tc gridSpan="2" vMerge="1">
                  <a:txBody>
                    <a:bodyPr/>
                    <a:lstStyle/>
                    <a:p>
                      <a:pPr algn="ctr"/>
                      <a:endParaRPr lang="de-DE" sz="1600" dirty="0"/>
                    </a:p>
                  </a:txBody>
                  <a:tcPr/>
                </a:tc>
                <a:tc hMerge="1" vMerge="1">
                  <a:txBody>
                    <a:bodyPr/>
                    <a:lstStyle/>
                    <a:p>
                      <a:pPr algn="ctr"/>
                      <a:endParaRPr lang="de-DE" sz="1600" dirty="0"/>
                    </a:p>
                  </a:txBody>
                  <a:tcPr/>
                </a:tc>
                <a:tc>
                  <a:txBody>
                    <a:bodyPr/>
                    <a:lstStyle/>
                    <a:p>
                      <a:pPr algn="ctr"/>
                      <a:r>
                        <a:rPr lang="de-DE" sz="1600" baseline="0" dirty="0" smtClean="0"/>
                        <a:t>Art. 16a Basic Law</a:t>
                      </a:r>
                      <a:endParaRPr lang="de-DE" sz="1600" dirty="0"/>
                    </a:p>
                  </a:txBody>
                  <a:tcPr anchor="ctr"/>
                </a:tc>
                <a:tc>
                  <a:txBody>
                    <a:bodyPr/>
                    <a:lstStyle/>
                    <a:p>
                      <a:pPr algn="ctr"/>
                      <a:r>
                        <a:rPr lang="de-DE" sz="1600" dirty="0" smtClean="0"/>
                        <a:t>1951 Refugee </a:t>
                      </a:r>
                      <a:r>
                        <a:rPr lang="de-DE" sz="1600" dirty="0" err="1" smtClean="0"/>
                        <a:t>Convention</a:t>
                      </a:r>
                      <a:endParaRPr lang="de-DE" sz="1600" dirty="0"/>
                    </a:p>
                  </a:txBody>
                  <a:tcPr anchor="ct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a:endParaRPr lang="de-DE" sz="1600" dirty="0"/>
                    </a:p>
                  </a:txBody>
                  <a:tcPr/>
                </a:tc>
                <a:extLst>
                  <a:ext uri="{0D108BD9-81ED-4DB2-BD59-A6C34878D82A}">
                    <a16:rowId xmlns:a16="http://schemas.microsoft.com/office/drawing/2014/main" val="10003"/>
                  </a:ext>
                </a:extLst>
              </a:tr>
              <a:tr h="622860">
                <a:tc>
                  <a:txBody>
                    <a:bodyPr/>
                    <a:lstStyle/>
                    <a:p>
                      <a:pPr algn="ctr"/>
                      <a:r>
                        <a:rPr lang="de-DE" sz="1600" dirty="0" smtClean="0"/>
                        <a:t>2008</a:t>
                      </a:r>
                      <a:endParaRPr lang="de-DE" sz="1600" dirty="0"/>
                    </a:p>
                  </a:txBody>
                  <a:tcPr anchor="ctr"/>
                </a:tc>
                <a:tc>
                  <a:txBody>
                    <a:bodyPr/>
                    <a:lstStyle/>
                    <a:p>
                      <a:pPr algn="ctr"/>
                      <a:r>
                        <a:rPr lang="de-DE" sz="1600" dirty="0" smtClean="0"/>
                        <a:t>20.817</a:t>
                      </a:r>
                      <a:endParaRPr lang="de-DE" sz="1600" dirty="0"/>
                    </a:p>
                  </a:txBody>
                  <a:tcPr anchor="ctr"/>
                </a:tc>
                <a:tc>
                  <a:txBody>
                    <a:bodyPr/>
                    <a:lstStyle/>
                    <a:p>
                      <a:pPr algn="ctr"/>
                      <a:r>
                        <a:rPr lang="de-DE" sz="1600" dirty="0" smtClean="0"/>
                        <a:t>1,1 %</a:t>
                      </a:r>
                      <a:endParaRPr lang="de-DE"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smtClean="0"/>
                        <a:t>33,9</a:t>
                      </a:r>
                      <a:r>
                        <a:rPr lang="de-DE" sz="1600" baseline="0" dirty="0" smtClean="0"/>
                        <a:t> %</a:t>
                      </a:r>
                      <a:endParaRPr lang="de-DE" sz="1600" dirty="0"/>
                    </a:p>
                  </a:txBody>
                  <a:tcPr anchor="ctr"/>
                </a:tc>
                <a:tc>
                  <a:txBody>
                    <a:bodyPr/>
                    <a:lstStyle/>
                    <a:p>
                      <a:pPr algn="ctr"/>
                      <a:r>
                        <a:rPr lang="de-DE" sz="1600" dirty="0" smtClean="0"/>
                        <a:t>0,6 %</a:t>
                      </a:r>
                      <a:endParaRPr lang="de-DE" sz="1600" dirty="0"/>
                    </a:p>
                  </a:txBody>
                  <a:tcPr anchor="ctr"/>
                </a:tc>
                <a:tc>
                  <a:txBody>
                    <a:bodyPr/>
                    <a:lstStyle/>
                    <a:p>
                      <a:pPr algn="ctr"/>
                      <a:r>
                        <a:rPr lang="de-DE" sz="1600" dirty="0" smtClean="0"/>
                        <a:t>2,1 %</a:t>
                      </a:r>
                      <a:endParaRPr lang="de-DE" sz="1600" dirty="0"/>
                    </a:p>
                  </a:txBody>
                  <a:tcPr anchor="ctr"/>
                </a:tc>
                <a:tc>
                  <a:txBody>
                    <a:bodyPr/>
                    <a:lstStyle/>
                    <a:p>
                      <a:pPr algn="ctr"/>
                      <a:r>
                        <a:rPr lang="de-DE" sz="1600" dirty="0" smtClean="0"/>
                        <a:t>32,5</a:t>
                      </a:r>
                      <a:r>
                        <a:rPr lang="de-DE" sz="1600" baseline="0" dirty="0" smtClean="0"/>
                        <a:t> %</a:t>
                      </a:r>
                      <a:endParaRPr lang="de-DE" sz="1600" dirty="0"/>
                    </a:p>
                  </a:txBody>
                  <a:tcPr anchor="ctr"/>
                </a:tc>
                <a:tc>
                  <a:txBody>
                    <a:bodyPr/>
                    <a:lstStyle/>
                    <a:p>
                      <a:pPr algn="ctr"/>
                      <a:r>
                        <a:rPr lang="de-DE" sz="1600" dirty="0" smtClean="0"/>
                        <a:t>29,8</a:t>
                      </a:r>
                      <a:r>
                        <a:rPr lang="de-DE" sz="1600" baseline="0" dirty="0" smtClean="0"/>
                        <a:t> %</a:t>
                      </a:r>
                      <a:endParaRPr lang="de-DE" sz="1600" dirty="0"/>
                    </a:p>
                  </a:txBody>
                  <a:tcPr anchor="ctr"/>
                </a:tc>
                <a:extLst>
                  <a:ext uri="{0D108BD9-81ED-4DB2-BD59-A6C34878D82A}">
                    <a16:rowId xmlns:a16="http://schemas.microsoft.com/office/drawing/2014/main" val="10004"/>
                  </a:ext>
                </a:extLst>
              </a:tr>
              <a:tr h="544767">
                <a:tc>
                  <a:txBody>
                    <a:bodyPr/>
                    <a:lstStyle/>
                    <a:p>
                      <a:pPr algn="ctr"/>
                      <a:r>
                        <a:rPr lang="de-DE" sz="1600" dirty="0" smtClean="0"/>
                        <a:t>2010</a:t>
                      </a:r>
                      <a:endParaRPr lang="de-DE" sz="1600" dirty="0"/>
                    </a:p>
                  </a:txBody>
                  <a:tcPr anchor="ctr"/>
                </a:tc>
                <a:tc>
                  <a:txBody>
                    <a:bodyPr/>
                    <a:lstStyle/>
                    <a:p>
                      <a:pPr algn="ctr"/>
                      <a:r>
                        <a:rPr lang="de-DE" sz="1600" dirty="0" smtClean="0"/>
                        <a:t>48.187</a:t>
                      </a:r>
                      <a:endParaRPr lang="de-DE" sz="1600" dirty="0"/>
                    </a:p>
                  </a:txBody>
                  <a:tcPr anchor="ctr"/>
                </a:tc>
                <a:tc>
                  <a:txBody>
                    <a:bodyPr/>
                    <a:lstStyle/>
                    <a:p>
                      <a:pPr algn="ctr"/>
                      <a:r>
                        <a:rPr lang="de-DE" sz="1600" dirty="0" smtClean="0"/>
                        <a:t>1,3</a:t>
                      </a:r>
                      <a:r>
                        <a:rPr lang="de-DE" sz="1600" baseline="0" dirty="0" smtClean="0"/>
                        <a:t> %</a:t>
                      </a:r>
                      <a:endParaRPr lang="de-DE" sz="1600" dirty="0"/>
                    </a:p>
                  </a:txBody>
                  <a:tcPr anchor="ctr"/>
                </a:tc>
                <a:tc>
                  <a:txBody>
                    <a:bodyPr/>
                    <a:lstStyle/>
                    <a:p>
                      <a:pPr algn="ctr"/>
                      <a:r>
                        <a:rPr lang="de-DE" sz="1600" dirty="0" smtClean="0"/>
                        <a:t>14,7 %</a:t>
                      </a:r>
                      <a:endParaRPr lang="de-DE" sz="1600" dirty="0"/>
                    </a:p>
                  </a:txBody>
                  <a:tcPr anchor="ctr"/>
                </a:tc>
                <a:tc>
                  <a:txBody>
                    <a:bodyPr/>
                    <a:lstStyle/>
                    <a:p>
                      <a:pPr algn="ctr"/>
                      <a:r>
                        <a:rPr lang="de-DE" sz="1600" dirty="0" smtClean="0"/>
                        <a:t>1,1 %</a:t>
                      </a:r>
                      <a:endParaRPr lang="de-DE" sz="1600" dirty="0"/>
                    </a:p>
                  </a:txBody>
                  <a:tcPr anchor="ctr"/>
                </a:tc>
                <a:tc>
                  <a:txBody>
                    <a:bodyPr/>
                    <a:lstStyle/>
                    <a:p>
                      <a:pPr algn="ctr"/>
                      <a:r>
                        <a:rPr lang="de-DE" sz="1600" dirty="0" smtClean="0"/>
                        <a:t>4,4 %</a:t>
                      </a:r>
                      <a:endParaRPr lang="de-DE" sz="1600" dirty="0"/>
                    </a:p>
                  </a:txBody>
                  <a:tcPr anchor="ctr"/>
                </a:tc>
                <a:tc>
                  <a:txBody>
                    <a:bodyPr/>
                    <a:lstStyle/>
                    <a:p>
                      <a:pPr algn="ctr"/>
                      <a:r>
                        <a:rPr lang="de-DE" sz="1600" dirty="0" smtClean="0"/>
                        <a:t>56,6 %</a:t>
                      </a:r>
                      <a:endParaRPr lang="de-DE" sz="1600" dirty="0"/>
                    </a:p>
                  </a:txBody>
                  <a:tcPr anchor="ctr"/>
                </a:tc>
                <a:tc>
                  <a:txBody>
                    <a:bodyPr/>
                    <a:lstStyle/>
                    <a:p>
                      <a:pPr algn="ctr"/>
                      <a:r>
                        <a:rPr lang="de-DE" sz="1600" dirty="0" smtClean="0"/>
                        <a:t>21,0 %</a:t>
                      </a:r>
                      <a:endParaRPr lang="de-DE" sz="1600" dirty="0"/>
                    </a:p>
                  </a:txBody>
                  <a:tcPr anchor="ctr"/>
                </a:tc>
                <a:extLst>
                  <a:ext uri="{0D108BD9-81ED-4DB2-BD59-A6C34878D82A}">
                    <a16:rowId xmlns:a16="http://schemas.microsoft.com/office/drawing/2014/main" val="10005"/>
                  </a:ext>
                </a:extLst>
              </a:tr>
              <a:tr h="544767">
                <a:tc>
                  <a:txBody>
                    <a:bodyPr/>
                    <a:lstStyle/>
                    <a:p>
                      <a:pPr algn="ctr"/>
                      <a:r>
                        <a:rPr lang="de-DE" sz="1600" dirty="0" smtClean="0"/>
                        <a:t>2012</a:t>
                      </a:r>
                      <a:endParaRPr lang="de-DE" sz="1600" dirty="0"/>
                    </a:p>
                  </a:txBody>
                  <a:tcPr anchor="ctr"/>
                </a:tc>
                <a:tc>
                  <a:txBody>
                    <a:bodyPr/>
                    <a:lstStyle/>
                    <a:p>
                      <a:pPr algn="ctr"/>
                      <a:r>
                        <a:rPr lang="de-DE" sz="1600" dirty="0" smtClean="0"/>
                        <a:t>61.826</a:t>
                      </a:r>
                      <a:endParaRPr lang="de-DE" sz="1600" dirty="0"/>
                    </a:p>
                  </a:txBody>
                  <a:tcPr anchor="ctr"/>
                </a:tc>
                <a:tc>
                  <a:txBody>
                    <a:bodyPr/>
                    <a:lstStyle/>
                    <a:p>
                      <a:pPr algn="ctr"/>
                      <a:r>
                        <a:rPr lang="de-DE" sz="1600" dirty="0" smtClean="0"/>
                        <a:t>1,2 %</a:t>
                      </a:r>
                      <a:endParaRPr lang="de-DE" sz="1600" dirty="0"/>
                    </a:p>
                  </a:txBody>
                  <a:tcPr anchor="ctr"/>
                </a:tc>
                <a:tc>
                  <a:txBody>
                    <a:bodyPr/>
                    <a:lstStyle/>
                    <a:p>
                      <a:pPr algn="ctr"/>
                      <a:r>
                        <a:rPr lang="de-DE" sz="1600" dirty="0" smtClean="0"/>
                        <a:t>13,0 %</a:t>
                      </a:r>
                      <a:endParaRPr lang="de-DE" sz="1600" dirty="0"/>
                    </a:p>
                  </a:txBody>
                  <a:tcPr anchor="ctr"/>
                </a:tc>
                <a:tc>
                  <a:txBody>
                    <a:bodyPr/>
                    <a:lstStyle/>
                    <a:p>
                      <a:pPr algn="ctr"/>
                      <a:r>
                        <a:rPr lang="de-DE" sz="1600" dirty="0" smtClean="0"/>
                        <a:t>11,3</a:t>
                      </a:r>
                      <a:r>
                        <a:rPr lang="de-DE" sz="1600" baseline="0" dirty="0" smtClean="0"/>
                        <a:t> %</a:t>
                      </a:r>
                      <a:endParaRPr lang="de-DE" sz="1600" dirty="0"/>
                    </a:p>
                  </a:txBody>
                  <a:tcPr anchor="ctr"/>
                </a:tc>
                <a:tc>
                  <a:txBody>
                    <a:bodyPr/>
                    <a:lstStyle/>
                    <a:p>
                      <a:pPr algn="ctr"/>
                      <a:r>
                        <a:rPr lang="de-DE" sz="1600" dirty="0" smtClean="0"/>
                        <a:t>2,3 %</a:t>
                      </a:r>
                      <a:endParaRPr lang="de-DE" sz="1600" dirty="0"/>
                    </a:p>
                  </a:txBody>
                  <a:tcPr anchor="ctr"/>
                </a:tc>
                <a:tc>
                  <a:txBody>
                    <a:bodyPr/>
                    <a:lstStyle/>
                    <a:p>
                      <a:pPr algn="ctr"/>
                      <a:r>
                        <a:rPr lang="de-DE" sz="1600" dirty="0" smtClean="0"/>
                        <a:t>49,7</a:t>
                      </a:r>
                      <a:r>
                        <a:rPr lang="de-DE" sz="1600" baseline="0" dirty="0" smtClean="0"/>
                        <a:t> %</a:t>
                      </a:r>
                      <a:endParaRPr lang="de-DE" sz="1600" dirty="0"/>
                    </a:p>
                  </a:txBody>
                  <a:tcPr anchor="ctr"/>
                </a:tc>
                <a:tc>
                  <a:txBody>
                    <a:bodyPr/>
                    <a:lstStyle/>
                    <a:p>
                      <a:pPr algn="ctr"/>
                      <a:r>
                        <a:rPr lang="de-DE" sz="1600" dirty="0" smtClean="0"/>
                        <a:t>22,6 %</a:t>
                      </a:r>
                      <a:endParaRPr lang="de-DE" sz="1600" dirty="0"/>
                    </a:p>
                  </a:txBody>
                  <a:tcPr anchor="ctr"/>
                </a:tc>
                <a:extLst>
                  <a:ext uri="{0D108BD9-81ED-4DB2-BD59-A6C34878D82A}">
                    <a16:rowId xmlns:a16="http://schemas.microsoft.com/office/drawing/2014/main" val="10006"/>
                  </a:ext>
                </a:extLst>
              </a:tr>
              <a:tr h="544767">
                <a:tc>
                  <a:txBody>
                    <a:bodyPr/>
                    <a:lstStyle/>
                    <a:p>
                      <a:pPr algn="ctr"/>
                      <a:r>
                        <a:rPr lang="de-DE" sz="1600" dirty="0" smtClean="0"/>
                        <a:t>2014</a:t>
                      </a:r>
                      <a:endParaRPr lang="de-DE" sz="1600" dirty="0"/>
                    </a:p>
                  </a:txBody>
                  <a:tcPr anchor="ctr"/>
                </a:tc>
                <a:tc>
                  <a:txBody>
                    <a:bodyPr/>
                    <a:lstStyle/>
                    <a:p>
                      <a:pPr algn="ctr"/>
                      <a:r>
                        <a:rPr lang="de-DE" sz="1600" dirty="0" smtClean="0"/>
                        <a:t>128.911</a:t>
                      </a:r>
                      <a:endParaRPr lang="de-DE" sz="1600" dirty="0"/>
                    </a:p>
                  </a:txBody>
                  <a:tcPr anchor="ctr"/>
                </a:tc>
                <a:tc>
                  <a:txBody>
                    <a:bodyPr/>
                    <a:lstStyle/>
                    <a:p>
                      <a:pPr algn="ctr"/>
                      <a:r>
                        <a:rPr lang="de-DE" sz="1600" dirty="0" smtClean="0"/>
                        <a:t>1,8 %</a:t>
                      </a:r>
                      <a:endParaRPr lang="de-DE" sz="1600" dirty="0"/>
                    </a:p>
                  </a:txBody>
                  <a:tcPr anchor="ctr"/>
                </a:tc>
                <a:tc>
                  <a:txBody>
                    <a:bodyPr/>
                    <a:lstStyle/>
                    <a:p>
                      <a:pPr algn="ctr"/>
                      <a:r>
                        <a:rPr lang="de-DE" sz="1600" dirty="0" smtClean="0"/>
                        <a:t>24</a:t>
                      </a:r>
                      <a:r>
                        <a:rPr lang="de-DE" sz="1600" baseline="0" dirty="0" smtClean="0"/>
                        <a:t> %</a:t>
                      </a:r>
                      <a:endParaRPr lang="de-DE" sz="1600" dirty="0"/>
                    </a:p>
                  </a:txBody>
                  <a:tcPr anchor="ctr"/>
                </a:tc>
                <a:tc>
                  <a:txBody>
                    <a:bodyPr/>
                    <a:lstStyle/>
                    <a:p>
                      <a:pPr algn="ctr"/>
                      <a:r>
                        <a:rPr lang="de-DE" sz="1600" dirty="0" smtClean="0"/>
                        <a:t>4,0 %</a:t>
                      </a:r>
                      <a:endParaRPr lang="de-DE" sz="1600" dirty="0"/>
                    </a:p>
                  </a:txBody>
                  <a:tcPr anchor="ctr"/>
                </a:tc>
                <a:tc>
                  <a:txBody>
                    <a:bodyPr/>
                    <a:lstStyle/>
                    <a:p>
                      <a:pPr algn="ctr"/>
                      <a:r>
                        <a:rPr lang="de-DE" sz="1600" dirty="0" smtClean="0"/>
                        <a:t>1,6 %</a:t>
                      </a:r>
                      <a:endParaRPr lang="de-DE" sz="1600" dirty="0"/>
                    </a:p>
                  </a:txBody>
                  <a:tcPr anchor="ctr"/>
                </a:tc>
                <a:tc>
                  <a:txBody>
                    <a:bodyPr/>
                    <a:lstStyle/>
                    <a:p>
                      <a:pPr algn="ctr"/>
                      <a:r>
                        <a:rPr lang="de-DE" sz="1600" dirty="0" smtClean="0"/>
                        <a:t>33,4</a:t>
                      </a:r>
                      <a:r>
                        <a:rPr lang="de-DE" sz="1600" baseline="0" dirty="0" smtClean="0"/>
                        <a:t> %</a:t>
                      </a:r>
                      <a:endParaRPr lang="de-DE" sz="1600" dirty="0"/>
                    </a:p>
                  </a:txBody>
                  <a:tcPr anchor="ctr"/>
                </a:tc>
                <a:tc>
                  <a:txBody>
                    <a:bodyPr/>
                    <a:lstStyle/>
                    <a:p>
                      <a:pPr algn="ctr"/>
                      <a:r>
                        <a:rPr lang="de-DE" sz="1600" dirty="0" smtClean="0"/>
                        <a:t>35,2 %</a:t>
                      </a:r>
                      <a:endParaRPr lang="de-DE" sz="1600" dirty="0"/>
                    </a:p>
                  </a:txBody>
                  <a:tcPr anchor="ctr"/>
                </a:tc>
                <a:extLst>
                  <a:ext uri="{0D108BD9-81ED-4DB2-BD59-A6C34878D82A}">
                    <a16:rowId xmlns:a16="http://schemas.microsoft.com/office/drawing/2014/main" val="10007"/>
                  </a:ext>
                </a:extLst>
              </a:tr>
              <a:tr h="544767">
                <a:tc>
                  <a:txBody>
                    <a:bodyPr/>
                    <a:lstStyle/>
                    <a:p>
                      <a:pPr algn="ctr"/>
                      <a:r>
                        <a:rPr lang="de-DE" sz="1600" dirty="0" smtClean="0"/>
                        <a:t>2015</a:t>
                      </a:r>
                      <a:endParaRPr lang="de-DE" sz="1600" dirty="0"/>
                    </a:p>
                  </a:txBody>
                  <a:tcPr anchor="ctr"/>
                </a:tc>
                <a:tc>
                  <a:txBody>
                    <a:bodyPr/>
                    <a:lstStyle/>
                    <a:p>
                      <a:pPr algn="ctr"/>
                      <a:r>
                        <a:rPr lang="de-DE" sz="1600" dirty="0" smtClean="0"/>
                        <a:t>282.726</a:t>
                      </a:r>
                      <a:endParaRPr lang="de-DE" sz="1600" dirty="0"/>
                    </a:p>
                  </a:txBody>
                  <a:tcPr anchor="ctr"/>
                </a:tc>
                <a:tc>
                  <a:txBody>
                    <a:bodyPr/>
                    <a:lstStyle/>
                    <a:p>
                      <a:pPr algn="ctr"/>
                      <a:r>
                        <a:rPr lang="de-DE" sz="1600" dirty="0" smtClean="0"/>
                        <a:t>0,7 %</a:t>
                      </a:r>
                      <a:endParaRPr lang="de-DE" sz="1600" dirty="0"/>
                    </a:p>
                  </a:txBody>
                  <a:tcPr anchor="ctr"/>
                </a:tc>
                <a:tc>
                  <a:txBody>
                    <a:bodyPr/>
                    <a:lstStyle/>
                    <a:p>
                      <a:pPr algn="ctr"/>
                      <a:r>
                        <a:rPr lang="de-DE" sz="1600" dirty="0" smtClean="0"/>
                        <a:t>48,5 %</a:t>
                      </a:r>
                      <a:endParaRPr lang="de-DE" sz="1600" dirty="0"/>
                    </a:p>
                  </a:txBody>
                  <a:tcPr anchor="ctr"/>
                </a:tc>
                <a:tc>
                  <a:txBody>
                    <a:bodyPr/>
                    <a:lstStyle/>
                    <a:p>
                      <a:pPr algn="ctr"/>
                      <a:r>
                        <a:rPr lang="de-DE" sz="1600" dirty="0" smtClean="0"/>
                        <a:t>0,6 %</a:t>
                      </a:r>
                      <a:endParaRPr lang="de-DE" sz="1600" dirty="0"/>
                    </a:p>
                  </a:txBody>
                  <a:tcPr anchor="ctr"/>
                </a:tc>
                <a:tc>
                  <a:txBody>
                    <a:bodyPr/>
                    <a:lstStyle/>
                    <a:p>
                      <a:pPr algn="ctr"/>
                      <a:r>
                        <a:rPr lang="de-DE" sz="1600" dirty="0" smtClean="0"/>
                        <a:t>0,7 %</a:t>
                      </a:r>
                      <a:endParaRPr lang="de-DE" sz="1600" dirty="0"/>
                    </a:p>
                  </a:txBody>
                  <a:tcPr anchor="ctr"/>
                </a:tc>
                <a:tc>
                  <a:txBody>
                    <a:bodyPr/>
                    <a:lstStyle/>
                    <a:p>
                      <a:pPr algn="ctr"/>
                      <a:r>
                        <a:rPr lang="de-DE" sz="1600" dirty="0" smtClean="0"/>
                        <a:t>32,4</a:t>
                      </a:r>
                      <a:r>
                        <a:rPr lang="de-DE" sz="1600" baseline="0" dirty="0" smtClean="0"/>
                        <a:t> %</a:t>
                      </a:r>
                      <a:endParaRPr lang="de-DE" sz="1600" dirty="0"/>
                    </a:p>
                  </a:txBody>
                  <a:tcPr anchor="ctr"/>
                </a:tc>
                <a:tc>
                  <a:txBody>
                    <a:bodyPr/>
                    <a:lstStyle/>
                    <a:p>
                      <a:pPr algn="ctr"/>
                      <a:r>
                        <a:rPr lang="de-DE" sz="1600" dirty="0" smtClean="0"/>
                        <a:t>17,8 %</a:t>
                      </a:r>
                      <a:endParaRPr lang="de-DE" sz="1600" dirty="0"/>
                    </a:p>
                  </a:txBody>
                  <a:tcPr anchor="ctr"/>
                </a:tc>
                <a:extLst>
                  <a:ext uri="{0D108BD9-81ED-4DB2-BD59-A6C34878D82A}">
                    <a16:rowId xmlns:a16="http://schemas.microsoft.com/office/drawing/2014/main" val="10008"/>
                  </a:ext>
                </a:extLst>
              </a:tr>
              <a:tr h="544767">
                <a:tc>
                  <a:txBody>
                    <a:bodyPr/>
                    <a:lstStyle/>
                    <a:p>
                      <a:pPr algn="ctr"/>
                      <a:r>
                        <a:rPr lang="de-DE" sz="1600" dirty="0" smtClean="0"/>
                        <a:t>2016</a:t>
                      </a:r>
                      <a:endParaRPr lang="de-DE" sz="1600" dirty="0"/>
                    </a:p>
                  </a:txBody>
                  <a:tcPr anchor="ctr"/>
                </a:tc>
                <a:tc>
                  <a:txBody>
                    <a:bodyPr/>
                    <a:lstStyle/>
                    <a:p>
                      <a:pPr algn="ctr"/>
                      <a:r>
                        <a:rPr lang="de-DE" sz="1600" dirty="0" smtClean="0"/>
                        <a:t>695.733</a:t>
                      </a:r>
                      <a:endParaRPr lang="de-DE" sz="1600" dirty="0"/>
                    </a:p>
                  </a:txBody>
                  <a:tcPr anchor="ctr"/>
                </a:tc>
                <a:tc>
                  <a:txBody>
                    <a:bodyPr/>
                    <a:lstStyle/>
                    <a:p>
                      <a:pPr algn="ctr"/>
                      <a:r>
                        <a:rPr lang="de-DE" sz="1600" dirty="0" smtClean="0"/>
                        <a:t>0,3</a:t>
                      </a:r>
                      <a:r>
                        <a:rPr lang="de-DE" sz="1600" baseline="0" dirty="0" smtClean="0"/>
                        <a:t> %</a:t>
                      </a:r>
                      <a:endParaRPr lang="de-DE" sz="1600" dirty="0"/>
                    </a:p>
                  </a:txBody>
                  <a:tcPr anchor="ctr"/>
                </a:tc>
                <a:tc>
                  <a:txBody>
                    <a:bodyPr/>
                    <a:lstStyle/>
                    <a:p>
                      <a:pPr algn="ctr"/>
                      <a:r>
                        <a:rPr lang="de-DE" sz="1600" dirty="0" smtClean="0"/>
                        <a:t>36,8 %</a:t>
                      </a:r>
                      <a:endParaRPr lang="de-DE" sz="1600" dirty="0"/>
                    </a:p>
                  </a:txBody>
                  <a:tcPr anchor="ctr"/>
                </a:tc>
                <a:tc>
                  <a:txBody>
                    <a:bodyPr/>
                    <a:lstStyle/>
                    <a:p>
                      <a:pPr algn="ctr"/>
                      <a:r>
                        <a:rPr lang="de-DE" sz="1600" dirty="0" smtClean="0"/>
                        <a:t>22,1 %</a:t>
                      </a:r>
                      <a:endParaRPr lang="de-DE" sz="1600" dirty="0"/>
                    </a:p>
                  </a:txBody>
                  <a:tcPr anchor="ctr"/>
                </a:tc>
                <a:tc>
                  <a:txBody>
                    <a:bodyPr/>
                    <a:lstStyle/>
                    <a:p>
                      <a:pPr algn="ctr"/>
                      <a:r>
                        <a:rPr lang="de-DE" sz="1600" dirty="0" smtClean="0"/>
                        <a:t>3,5 %</a:t>
                      </a:r>
                      <a:endParaRPr lang="de-DE" sz="1600" dirty="0"/>
                    </a:p>
                  </a:txBody>
                  <a:tcPr anchor="ctr"/>
                </a:tc>
                <a:tc>
                  <a:txBody>
                    <a:bodyPr/>
                    <a:lstStyle/>
                    <a:p>
                      <a:pPr algn="ctr"/>
                      <a:r>
                        <a:rPr lang="de-DE" sz="1600" dirty="0" smtClean="0"/>
                        <a:t>25,0 %</a:t>
                      </a:r>
                      <a:endParaRPr lang="de-DE" sz="1600" dirty="0"/>
                    </a:p>
                  </a:txBody>
                  <a:tcPr anchor="ctr"/>
                </a:tc>
                <a:tc>
                  <a:txBody>
                    <a:bodyPr/>
                    <a:lstStyle/>
                    <a:p>
                      <a:pPr algn="ctr"/>
                      <a:r>
                        <a:rPr lang="de-DE" sz="1600" dirty="0" smtClean="0"/>
                        <a:t>12,6 %</a:t>
                      </a:r>
                      <a:endParaRPr lang="de-DE" sz="1600" dirty="0"/>
                    </a:p>
                  </a:txBody>
                  <a:tcPr anchor="ctr"/>
                </a:tc>
                <a:extLst>
                  <a:ext uri="{0D108BD9-81ED-4DB2-BD59-A6C34878D82A}">
                    <a16:rowId xmlns:a16="http://schemas.microsoft.com/office/drawing/2014/main" val="10009"/>
                  </a:ext>
                </a:extLst>
              </a:tr>
            </a:tbl>
          </a:graphicData>
        </a:graphic>
      </p:graphicFrame>
      <p:sp>
        <p:nvSpPr>
          <p:cNvPr id="2" name="Ellipse 1"/>
          <p:cNvSpPr/>
          <p:nvPr/>
        </p:nvSpPr>
        <p:spPr bwMode="auto">
          <a:xfrm>
            <a:off x="1079871" y="4139877"/>
            <a:ext cx="950541" cy="444963"/>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7" name="Ellipse 6"/>
          <p:cNvSpPr/>
          <p:nvPr/>
        </p:nvSpPr>
        <p:spPr bwMode="auto">
          <a:xfrm>
            <a:off x="1079870" y="6897314"/>
            <a:ext cx="950541" cy="444963"/>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8" name="Ellipse 7"/>
          <p:cNvSpPr/>
          <p:nvPr/>
        </p:nvSpPr>
        <p:spPr bwMode="auto">
          <a:xfrm>
            <a:off x="2030411" y="3923853"/>
            <a:ext cx="950541" cy="3504012"/>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9" name="Ellipse 8"/>
          <p:cNvSpPr/>
          <p:nvPr/>
        </p:nvSpPr>
        <p:spPr bwMode="auto">
          <a:xfrm>
            <a:off x="8625259" y="4139877"/>
            <a:ext cx="950541" cy="444963"/>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0" name="Ellipse 9"/>
          <p:cNvSpPr/>
          <p:nvPr/>
        </p:nvSpPr>
        <p:spPr bwMode="auto">
          <a:xfrm>
            <a:off x="8625258" y="6860275"/>
            <a:ext cx="950541" cy="444963"/>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2" name="Ellipse 11"/>
          <p:cNvSpPr/>
          <p:nvPr/>
        </p:nvSpPr>
        <p:spPr bwMode="auto">
          <a:xfrm>
            <a:off x="3096096" y="3923853"/>
            <a:ext cx="1152128" cy="3504012"/>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16884498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smtClean="0">
                <a:solidFill>
                  <a:schemeClr val="tx1"/>
                </a:solidFill>
                <a:latin typeface="Arial" panose="020B0604020202020204" pitchFamily="34" charset="0"/>
                <a:cs typeface="+mn-cs"/>
              </a:rPr>
              <a:t>In 2016: </a:t>
            </a:r>
            <a:r>
              <a:rPr lang="de-DE" altLang="de-DE" sz="3200" b="1" dirty="0" err="1" smtClean="0">
                <a:solidFill>
                  <a:schemeClr val="tx1"/>
                </a:solidFill>
                <a:latin typeface="Arial" panose="020B0604020202020204" pitchFamily="34" charset="0"/>
                <a:cs typeface="+mn-cs"/>
              </a:rPr>
              <a:t>Temporary</a:t>
            </a:r>
            <a:r>
              <a:rPr lang="de-DE" altLang="de-DE" sz="3200" b="1" dirty="0" smtClean="0">
                <a:solidFill>
                  <a:schemeClr val="tx1"/>
                </a:solidFill>
                <a:latin typeface="Arial" panose="020B0604020202020204" pitchFamily="34" charset="0"/>
                <a:cs typeface="+mn-cs"/>
              </a:rPr>
              <a:t> (?) </a:t>
            </a:r>
            <a:r>
              <a:rPr lang="de-DE" altLang="de-DE" sz="3200" b="1" dirty="0" err="1" smtClean="0">
                <a:solidFill>
                  <a:schemeClr val="tx1"/>
                </a:solidFill>
                <a:latin typeface="Arial" panose="020B0604020202020204" pitchFamily="34" charset="0"/>
                <a:cs typeface="+mn-cs"/>
              </a:rPr>
              <a:t>suspension</a:t>
            </a:r>
            <a:r>
              <a:rPr lang="de-DE" altLang="de-DE" sz="3200" b="1" dirty="0" smtClean="0">
                <a:solidFill>
                  <a:schemeClr val="tx1"/>
                </a:solidFill>
                <a:latin typeface="Arial" panose="020B0604020202020204" pitchFamily="34" charset="0"/>
                <a:cs typeface="+mn-cs"/>
              </a:rPr>
              <a:t> </a:t>
            </a:r>
            <a:r>
              <a:rPr lang="de-DE" altLang="de-DE" sz="3200" b="1" dirty="0" err="1" smtClean="0">
                <a:solidFill>
                  <a:schemeClr val="tx1"/>
                </a:solidFill>
                <a:latin typeface="Arial" panose="020B0604020202020204" pitchFamily="34" charset="0"/>
                <a:cs typeface="+mn-cs"/>
              </a:rPr>
              <a:t>of</a:t>
            </a:r>
            <a:r>
              <a:rPr lang="de-DE" altLang="de-DE" sz="3200" b="1" dirty="0" smtClean="0">
                <a:solidFill>
                  <a:schemeClr val="tx1"/>
                </a:solidFill>
                <a:latin typeface="Arial" panose="020B0604020202020204" pitchFamily="34" charset="0"/>
                <a:cs typeface="+mn-cs"/>
              </a:rPr>
              <a:t> subsequent </a:t>
            </a:r>
            <a:r>
              <a:rPr lang="de-DE" altLang="de-DE" sz="3200" b="1" dirty="0" err="1" smtClean="0">
                <a:solidFill>
                  <a:schemeClr val="tx1"/>
                </a:solidFill>
                <a:latin typeface="Arial" panose="020B0604020202020204" pitchFamily="34" charset="0"/>
                <a:cs typeface="+mn-cs"/>
              </a:rPr>
              <a:t>immigration</a:t>
            </a:r>
            <a:endParaRPr lang="de-DE" altLang="de-DE" sz="3200" b="1" dirty="0" smtClean="0">
              <a:solidFill>
                <a:schemeClr val="tx1"/>
              </a:solidFill>
              <a:latin typeface="Arial" panose="020B0604020202020204" pitchFamily="34" charset="0"/>
              <a:cs typeface="+mn-cs"/>
            </a:endParaRPr>
          </a:p>
          <a:p>
            <a:pPr algn="just" hangingPunct="0">
              <a:spcAft>
                <a:spcPts val="0"/>
              </a:spcAft>
              <a:buClrTx/>
              <a:buFontTx/>
              <a:buNone/>
              <a:defRPr/>
            </a:pPr>
            <a:endParaRPr lang="de-DE" altLang="de-DE" sz="2400" b="1" dirty="0" smtClean="0">
              <a:solidFill>
                <a:schemeClr val="tx1"/>
              </a:solidFill>
              <a:latin typeface="Arial" panose="020B0604020202020204" pitchFamily="34" charset="0"/>
              <a:cs typeface="+mn-cs"/>
            </a:endParaRPr>
          </a:p>
          <a:p>
            <a:pPr algn="just" hangingPunct="0">
              <a:spcAft>
                <a:spcPts val="0"/>
              </a:spcAft>
              <a:buClrTx/>
              <a:buFontTx/>
              <a:buNone/>
              <a:defRPr/>
            </a:pPr>
            <a:endParaRPr lang="de-DE" altLang="de-DE" sz="2400" b="1" dirty="0" smtClean="0">
              <a:solidFill>
                <a:schemeClr val="tx1"/>
              </a:solidFill>
              <a:latin typeface="Arial" panose="020B0604020202020204" pitchFamily="34" charset="0"/>
              <a:cs typeface="+mn-cs"/>
            </a:endParaRPr>
          </a:p>
          <a:p>
            <a:pPr algn="just" hangingPunct="0">
              <a:spcAft>
                <a:spcPts val="0"/>
              </a:spcAft>
              <a:buClrTx/>
              <a:buFontTx/>
              <a:buNone/>
              <a:defRPr/>
            </a:pPr>
            <a:r>
              <a:rPr lang="de-DE" altLang="de-DE" sz="2400" b="1" dirty="0" smtClean="0">
                <a:solidFill>
                  <a:schemeClr val="tx1"/>
                </a:solidFill>
                <a:latin typeface="Arial" panose="020B0604020202020204" pitchFamily="34" charset="0"/>
                <a:cs typeface="+mn-cs"/>
              </a:rPr>
              <a:t>§ 104 AufenthG </a:t>
            </a:r>
          </a:p>
          <a:p>
            <a:pPr algn="just" hangingPunct="0">
              <a:spcAft>
                <a:spcPts val="0"/>
              </a:spcAft>
              <a:buClrTx/>
              <a:buFontTx/>
              <a:buNone/>
              <a:defRPr/>
            </a:pPr>
            <a:endParaRPr lang="de-DE" altLang="de-DE" sz="2400" b="1" dirty="0" smtClean="0">
              <a:solidFill>
                <a:schemeClr val="tx1"/>
              </a:solidFill>
              <a:latin typeface="Arial" panose="020B0604020202020204" pitchFamily="34" charset="0"/>
              <a:cs typeface="+mn-cs"/>
            </a:endParaRPr>
          </a:p>
          <a:p>
            <a:pPr marL="457200" indent="-457200" algn="just" hangingPunct="0">
              <a:spcAft>
                <a:spcPts val="0"/>
              </a:spcAft>
              <a:buClrTx/>
              <a:buFontTx/>
              <a:buAutoNum type="arabicParenBoth"/>
              <a:defRPr/>
            </a:pPr>
            <a:r>
              <a:rPr lang="en-US" sz="2400" dirty="0" smtClean="0">
                <a:solidFill>
                  <a:schemeClr val="tx1"/>
                </a:solidFill>
              </a:rPr>
              <a:t>– (12) […]</a:t>
            </a:r>
          </a:p>
          <a:p>
            <a:pPr algn="just" hangingPunct="0">
              <a:spcAft>
                <a:spcPts val="0"/>
              </a:spcAft>
              <a:buClrTx/>
              <a:defRPr/>
            </a:pPr>
            <a:r>
              <a:rPr lang="en-US" sz="2400" dirty="0" smtClean="0">
                <a:solidFill>
                  <a:schemeClr val="tx1"/>
                </a:solidFill>
              </a:rPr>
              <a:t>(13</a:t>
            </a:r>
            <a:r>
              <a:rPr lang="en-US" sz="2400" dirty="0">
                <a:solidFill>
                  <a:schemeClr val="tx1"/>
                </a:solidFill>
              </a:rPr>
              <a:t>) Up until 16 March 2018 the </a:t>
            </a:r>
            <a:r>
              <a:rPr lang="en-US" sz="2400" b="1" dirty="0">
                <a:solidFill>
                  <a:schemeClr val="tx1"/>
                </a:solidFill>
              </a:rPr>
              <a:t>subsequent immigration of </a:t>
            </a:r>
            <a:r>
              <a:rPr lang="en-US" sz="2400" b="1" dirty="0" err="1">
                <a:solidFill>
                  <a:schemeClr val="tx1"/>
                </a:solidFill>
              </a:rPr>
              <a:t>dependants</a:t>
            </a:r>
            <a:r>
              <a:rPr lang="en-US" sz="2400" b="1" dirty="0">
                <a:solidFill>
                  <a:schemeClr val="tx1"/>
                </a:solidFill>
              </a:rPr>
              <a:t> </a:t>
            </a:r>
            <a:r>
              <a:rPr lang="en-US" sz="2400" dirty="0">
                <a:solidFill>
                  <a:schemeClr val="tx1"/>
                </a:solidFill>
              </a:rPr>
              <a:t>shall not be granted </a:t>
            </a:r>
            <a:r>
              <a:rPr lang="en-US" sz="2400" b="1" dirty="0">
                <a:solidFill>
                  <a:schemeClr val="tx1"/>
                </a:solidFill>
              </a:rPr>
              <a:t>to persons who were granted a temporary residence permit pursuant to Section 25 (2), sentence 1, second </a:t>
            </a:r>
            <a:r>
              <a:rPr lang="en-US" sz="2400" b="1" dirty="0" smtClean="0">
                <a:solidFill>
                  <a:schemeClr val="tx1"/>
                </a:solidFill>
              </a:rPr>
              <a:t>alternative [i.e. subsidiary protection],</a:t>
            </a:r>
            <a:r>
              <a:rPr lang="en-US" sz="2400" dirty="0" smtClean="0">
                <a:solidFill>
                  <a:schemeClr val="tx1"/>
                </a:solidFill>
              </a:rPr>
              <a:t> </a:t>
            </a:r>
            <a:r>
              <a:rPr lang="en-US" sz="2400" dirty="0">
                <a:solidFill>
                  <a:schemeClr val="tx1"/>
                </a:solidFill>
              </a:rPr>
              <a:t>after 17 March 2016. </a:t>
            </a:r>
            <a:r>
              <a:rPr lang="en-US" sz="2400" dirty="0" smtClean="0">
                <a:solidFill>
                  <a:schemeClr val="tx1"/>
                </a:solidFill>
              </a:rPr>
              <a:t>[…] </a:t>
            </a:r>
            <a:r>
              <a:rPr lang="en-US" sz="2400" dirty="0">
                <a:solidFill>
                  <a:schemeClr val="tx1"/>
                </a:solidFill>
              </a:rPr>
              <a:t>Sections 22, 23 shall remain unaffected</a:t>
            </a:r>
            <a:r>
              <a:rPr lang="en-US" sz="2400" dirty="0" smtClean="0">
                <a:solidFill>
                  <a:schemeClr val="tx1"/>
                </a:solidFill>
              </a:rPr>
              <a:t>.</a:t>
            </a:r>
          </a:p>
          <a:p>
            <a:pPr algn="just" hangingPunct="0">
              <a:spcAft>
                <a:spcPts val="0"/>
              </a:spcAft>
              <a:buClrTx/>
              <a:defRPr/>
            </a:pPr>
            <a:endParaRPr lang="en-US" altLang="de-DE" sz="2400" dirty="0">
              <a:solidFill>
                <a:schemeClr val="tx1"/>
              </a:solidFill>
              <a:latin typeface="Arial" panose="020B0604020202020204" pitchFamily="34" charset="0"/>
              <a:cs typeface="+mn-cs"/>
            </a:endParaRPr>
          </a:p>
          <a:p>
            <a:pPr algn="just" hangingPunct="0">
              <a:spcAft>
                <a:spcPts val="0"/>
              </a:spcAft>
              <a:buClrTx/>
              <a:defRPr/>
            </a:pPr>
            <a:endParaRPr lang="de-DE" altLang="de-DE" sz="2000" dirty="0" smtClean="0">
              <a:solidFill>
                <a:schemeClr val="tx1"/>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87538193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340217292"/>
              </p:ext>
            </p:extLst>
          </p:nvPr>
        </p:nvGraphicFramePr>
        <p:xfrm>
          <a:off x="143767" y="854659"/>
          <a:ext cx="9793087" cy="6597585"/>
        </p:xfrm>
        <a:graphic>
          <a:graphicData uri="http://schemas.openxmlformats.org/drawingml/2006/table">
            <a:tbl>
              <a:tblPr firstRow="1" bandRow="1">
                <a:tableStyleId>{5C22544A-7EE6-4342-B048-85BDC9FD1C3A}</a:tableStyleId>
              </a:tblPr>
              <a:tblGrid>
                <a:gridCol w="1254054">
                  <a:extLst>
                    <a:ext uri="{9D8B030D-6E8A-4147-A177-3AD203B41FA5}">
                      <a16:colId xmlns:a16="http://schemas.microsoft.com/office/drawing/2014/main" val="20000"/>
                    </a:ext>
                  </a:extLst>
                </a:gridCol>
                <a:gridCol w="3805707">
                  <a:extLst>
                    <a:ext uri="{9D8B030D-6E8A-4147-A177-3AD203B41FA5}">
                      <a16:colId xmlns:a16="http://schemas.microsoft.com/office/drawing/2014/main" val="20001"/>
                    </a:ext>
                  </a:extLst>
                </a:gridCol>
                <a:gridCol w="2455865">
                  <a:extLst>
                    <a:ext uri="{9D8B030D-6E8A-4147-A177-3AD203B41FA5}">
                      <a16:colId xmlns:a16="http://schemas.microsoft.com/office/drawing/2014/main" val="20002"/>
                    </a:ext>
                  </a:extLst>
                </a:gridCol>
                <a:gridCol w="2277461">
                  <a:extLst>
                    <a:ext uri="{9D8B030D-6E8A-4147-A177-3AD203B41FA5}">
                      <a16:colId xmlns:a16="http://schemas.microsoft.com/office/drawing/2014/main" val="20003"/>
                    </a:ext>
                  </a:extLst>
                </a:gridCol>
              </a:tblGrid>
              <a:tr h="685422">
                <a:tc>
                  <a:txBody>
                    <a:bodyPr/>
                    <a:lstStyle/>
                    <a:p>
                      <a:endParaRPr lang="de-DE" sz="1500" dirty="0"/>
                    </a:p>
                  </a:txBody>
                  <a:tcPr marL="91434" marR="91434"/>
                </a:tc>
                <a:tc>
                  <a:txBody>
                    <a:bodyPr/>
                    <a:lstStyle/>
                    <a:p>
                      <a:pPr algn="ctr"/>
                      <a:r>
                        <a:rPr lang="de-DE" sz="1200" dirty="0" err="1" smtClean="0"/>
                        <a:t>Asylum</a:t>
                      </a:r>
                      <a:r>
                        <a:rPr lang="de-DE" sz="1200" dirty="0" smtClean="0"/>
                        <a:t> / </a:t>
                      </a:r>
                      <a:r>
                        <a:rPr lang="de-DE" sz="1200" dirty="0" err="1" smtClean="0"/>
                        <a:t>refugee</a:t>
                      </a:r>
                      <a:r>
                        <a:rPr lang="de-DE" sz="1200" baseline="0" dirty="0" smtClean="0"/>
                        <a:t> status</a:t>
                      </a:r>
                      <a:r>
                        <a:rPr lang="de-DE" sz="1200" dirty="0" smtClean="0"/>
                        <a:t> </a:t>
                      </a:r>
                      <a:endParaRPr lang="de-DE" sz="1200" dirty="0"/>
                    </a:p>
                  </a:txBody>
                  <a:tcPr marL="91434" marR="91434" anchor="ctr"/>
                </a:tc>
                <a:tc>
                  <a:txBody>
                    <a:bodyPr/>
                    <a:lstStyle/>
                    <a:p>
                      <a:pPr algn="ctr"/>
                      <a:r>
                        <a:rPr lang="de-DE" sz="1200" dirty="0" err="1" smtClean="0"/>
                        <a:t>subsidiary</a:t>
                      </a:r>
                      <a:r>
                        <a:rPr lang="de-DE" sz="1200" dirty="0" smtClean="0"/>
                        <a:t> </a:t>
                      </a:r>
                      <a:r>
                        <a:rPr lang="de-DE" sz="1200" dirty="0" err="1" smtClean="0"/>
                        <a:t>protection</a:t>
                      </a:r>
                      <a:endParaRPr lang="de-DE" sz="1200" dirty="0"/>
                    </a:p>
                  </a:txBody>
                  <a:tcPr marL="91434" marR="91434" anchor="ctr"/>
                </a:tc>
                <a:tc>
                  <a:txBody>
                    <a:bodyPr/>
                    <a:lstStyle/>
                    <a:p>
                      <a:pPr algn="ctr"/>
                      <a:r>
                        <a:rPr lang="de-DE" sz="1200" dirty="0" smtClean="0"/>
                        <a:t>national </a:t>
                      </a:r>
                      <a:r>
                        <a:rPr lang="de-DE" sz="1200" dirty="0" err="1" smtClean="0"/>
                        <a:t>deportation</a:t>
                      </a:r>
                      <a:r>
                        <a:rPr lang="de-DE" sz="1200" dirty="0" smtClean="0"/>
                        <a:t> </a:t>
                      </a:r>
                      <a:r>
                        <a:rPr lang="de-DE" sz="1200" dirty="0" err="1" smtClean="0"/>
                        <a:t>ban</a:t>
                      </a:r>
                      <a:endParaRPr lang="de-DE" sz="1200" dirty="0"/>
                    </a:p>
                  </a:txBody>
                  <a:tcPr marL="91434" marR="91434" anchor="ctr"/>
                </a:tc>
                <a:extLst>
                  <a:ext uri="{0D108BD9-81ED-4DB2-BD59-A6C34878D82A}">
                    <a16:rowId xmlns:a16="http://schemas.microsoft.com/office/drawing/2014/main" val="10000"/>
                  </a:ext>
                </a:extLst>
              </a:tr>
              <a:tr h="1667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temporary</a:t>
                      </a:r>
                      <a:r>
                        <a:rPr lang="de-DE" sz="1200" b="1" dirty="0" smtClean="0">
                          <a:solidFill>
                            <a:schemeClr val="bg1"/>
                          </a:solidFill>
                        </a:rPr>
                        <a:t> </a:t>
                      </a:r>
                      <a:r>
                        <a:rPr lang="de-DE" sz="1200" b="1"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endParaRPr lang="de-DE" sz="1200" b="1" dirty="0">
                        <a:solidFill>
                          <a:schemeClr val="bg1"/>
                        </a:solidFill>
                      </a:endParaRPr>
                    </a:p>
                  </a:txBody>
                  <a:tcPr marL="91434" marR="91434" anchor="ctr">
                    <a:solidFill>
                      <a:schemeClr val="accent1"/>
                    </a:solidFill>
                  </a:tcPr>
                </a:tc>
                <a:tc>
                  <a:txBody>
                    <a:bodyPr/>
                    <a:lstStyle/>
                    <a:p>
                      <a:pPr algn="ctr"/>
                      <a:r>
                        <a:rPr lang="de-DE" sz="1300" b="1" dirty="0" err="1" smtClean="0"/>
                        <a:t>yes</a:t>
                      </a:r>
                      <a:r>
                        <a:rPr lang="de-DE" sz="1300" b="1" dirty="0" smtClean="0"/>
                        <a:t> (3</a:t>
                      </a:r>
                      <a:r>
                        <a:rPr lang="de-DE" sz="1300" b="1" baseline="0" dirty="0" smtClean="0"/>
                        <a:t> </a:t>
                      </a:r>
                      <a:r>
                        <a:rPr lang="de-DE" sz="1300" b="1" baseline="0" dirty="0" err="1" smtClean="0"/>
                        <a:t>years</a:t>
                      </a:r>
                      <a:r>
                        <a:rPr lang="de-DE" sz="1300" b="1" baseline="0" dirty="0" smtClean="0"/>
                        <a:t>, </a:t>
                      </a:r>
                      <a:r>
                        <a:rPr lang="de-DE" sz="1300" b="1" baseline="0" dirty="0" err="1" smtClean="0"/>
                        <a:t>extension</a:t>
                      </a:r>
                      <a:r>
                        <a:rPr lang="de-DE" sz="1300" b="1" baseline="0" dirty="0" smtClean="0"/>
                        <a:t> </a:t>
                      </a:r>
                      <a:r>
                        <a:rPr lang="de-DE" sz="1300" b="1" baseline="0" dirty="0" err="1" smtClean="0"/>
                        <a:t>possible</a:t>
                      </a:r>
                      <a:r>
                        <a:rPr lang="de-DE" sz="1300" b="1" baseline="0" dirty="0" smtClean="0"/>
                        <a:t>)</a:t>
                      </a:r>
                    </a:p>
                    <a:p>
                      <a:pPr algn="ctr"/>
                      <a:endParaRPr lang="de-DE" sz="13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dirty="0" smtClean="0"/>
                        <a:t>§§</a:t>
                      </a:r>
                      <a:r>
                        <a:rPr lang="de-DE" sz="1300" baseline="0" dirty="0" smtClean="0"/>
                        <a:t> 25 I, II 1 alt. 1,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aseline="0" dirty="0" smtClean="0"/>
                        <a:t>26 I 3 AufenthG</a:t>
                      </a:r>
                      <a:endParaRPr lang="de-DE" sz="1300" b="1"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err="1" smtClean="0"/>
                        <a:t>yes</a:t>
                      </a:r>
                      <a:r>
                        <a:rPr lang="de-DE" sz="1300" b="1" dirty="0" smtClean="0"/>
                        <a:t> (1</a:t>
                      </a:r>
                      <a:r>
                        <a:rPr lang="de-DE" sz="1300" b="1" baseline="0" dirty="0" smtClean="0"/>
                        <a:t> </a:t>
                      </a:r>
                      <a:r>
                        <a:rPr lang="de-DE" sz="1300" b="1" baseline="0" dirty="0" err="1" smtClean="0"/>
                        <a:t>year</a:t>
                      </a:r>
                      <a:r>
                        <a:rPr lang="de-DE" sz="1300" b="1" baseline="0" dirty="0" smtClean="0"/>
                        <a:t>, </a:t>
                      </a:r>
                      <a:r>
                        <a:rPr lang="de-DE" sz="1300" b="1" baseline="0" dirty="0" err="1" smtClean="0"/>
                        <a:t>extension</a:t>
                      </a:r>
                      <a:r>
                        <a:rPr lang="de-DE" sz="1300" b="1" baseline="0" dirty="0" smtClean="0"/>
                        <a:t> </a:t>
                      </a:r>
                      <a:r>
                        <a:rPr lang="de-DE" sz="1300" b="1" baseline="0" dirty="0" err="1" smtClean="0"/>
                        <a:t>possible</a:t>
                      </a:r>
                      <a:r>
                        <a:rPr lang="de-DE" sz="1300" b="1" baseline="0" dirty="0" smtClean="0"/>
                        <a:t>)</a:t>
                      </a:r>
                    </a:p>
                    <a:p>
                      <a:pPr algn="ctr"/>
                      <a:endParaRPr lang="de-DE" sz="1300" dirty="0" smtClean="0"/>
                    </a:p>
                    <a:p>
                      <a:pPr algn="ctr"/>
                      <a:r>
                        <a:rPr lang="de-DE" sz="1300" dirty="0" smtClean="0"/>
                        <a:t>§§</a:t>
                      </a:r>
                      <a:r>
                        <a:rPr lang="de-DE" sz="1300" baseline="0" dirty="0" smtClean="0"/>
                        <a:t> 25 II 1 alt. 2, </a:t>
                      </a:r>
                    </a:p>
                    <a:p>
                      <a:pPr algn="ctr"/>
                      <a:r>
                        <a:rPr lang="de-DE" sz="1300" baseline="0" dirty="0" smtClean="0"/>
                        <a:t>§ 26 I 4 AufenthG</a:t>
                      </a:r>
                      <a:endParaRPr lang="de-DE" sz="1300" b="1" dirty="0"/>
                    </a:p>
                  </a:txBody>
                  <a:tcPr marL="91434" marR="91434" anchor="ctr"/>
                </a:tc>
                <a:tc>
                  <a:txBody>
                    <a:bodyPr/>
                    <a:lstStyle/>
                    <a:p>
                      <a:pPr algn="ctr"/>
                      <a:r>
                        <a:rPr lang="de-DE" sz="1300" b="1" dirty="0" err="1" smtClean="0"/>
                        <a:t>only</a:t>
                      </a:r>
                      <a:r>
                        <a:rPr lang="de-DE" sz="1300" b="1" baseline="0" dirty="0" smtClean="0"/>
                        <a:t> </a:t>
                      </a:r>
                      <a:r>
                        <a:rPr lang="de-DE" sz="1300" b="1" baseline="0" dirty="0" err="1" smtClean="0"/>
                        <a:t>if</a:t>
                      </a:r>
                      <a:r>
                        <a:rPr lang="de-DE" sz="1300" b="1" baseline="0" dirty="0" smtClean="0"/>
                        <a:t> </a:t>
                      </a:r>
                      <a:r>
                        <a:rPr lang="de-DE" sz="1300" b="1" baseline="0" dirty="0" err="1" smtClean="0"/>
                        <a:t>no</a:t>
                      </a:r>
                      <a:r>
                        <a:rPr lang="de-DE" sz="1300" b="1" baseline="0" dirty="0" smtClean="0"/>
                        <a:t> </a:t>
                      </a:r>
                      <a:r>
                        <a:rPr lang="de-DE" sz="1300" b="1" baseline="0" dirty="0" err="1" smtClean="0"/>
                        <a:t>other</a:t>
                      </a:r>
                      <a:r>
                        <a:rPr lang="de-DE" sz="1300" b="1" baseline="0" dirty="0" smtClean="0"/>
                        <a:t> </a:t>
                      </a:r>
                      <a:r>
                        <a:rPr lang="de-DE" sz="1300" b="1" baseline="0" dirty="0" err="1" smtClean="0"/>
                        <a:t>destination</a:t>
                      </a:r>
                      <a:r>
                        <a:rPr lang="de-DE" sz="1300" b="1" baseline="0" dirty="0" smtClean="0"/>
                        <a:t> </a:t>
                      </a:r>
                      <a:r>
                        <a:rPr lang="de-DE" sz="1300" b="1" baseline="0" dirty="0" err="1" smtClean="0"/>
                        <a:t>state</a:t>
                      </a:r>
                      <a:r>
                        <a:rPr lang="de-DE" sz="1300" b="1" baseline="0" dirty="0" smtClean="0"/>
                        <a:t> </a:t>
                      </a:r>
                      <a:r>
                        <a:rPr lang="de-DE" sz="1300" b="1" baseline="0" dirty="0" err="1" smtClean="0"/>
                        <a:t>is</a:t>
                      </a:r>
                      <a:r>
                        <a:rPr lang="de-DE" sz="1300" b="1" baseline="0" dirty="0" smtClean="0"/>
                        <a:t> </a:t>
                      </a:r>
                      <a:r>
                        <a:rPr lang="de-DE" sz="1300" b="1" baseline="0" dirty="0" err="1" smtClean="0"/>
                        <a:t>available</a:t>
                      </a:r>
                      <a:r>
                        <a:rPr lang="de-DE" sz="1300" b="1" baseline="0" dirty="0" smtClean="0"/>
                        <a:t>; </a:t>
                      </a:r>
                      <a:r>
                        <a:rPr lang="de-DE" sz="1300" b="1" baseline="0" dirty="0" err="1" smtClean="0"/>
                        <a:t>up</a:t>
                      </a:r>
                      <a:r>
                        <a:rPr lang="de-DE" sz="1300" b="1" baseline="0" dirty="0" smtClean="0"/>
                        <a:t> </a:t>
                      </a:r>
                      <a:r>
                        <a:rPr lang="de-DE" sz="1300" b="1" baseline="0" dirty="0" err="1" smtClean="0"/>
                        <a:t>to</a:t>
                      </a:r>
                      <a:r>
                        <a:rPr lang="de-DE" sz="1300" b="1" baseline="0" dirty="0" smtClean="0"/>
                        <a:t> 3 </a:t>
                      </a:r>
                      <a:r>
                        <a:rPr lang="de-DE" sz="1300" b="1" baseline="0" dirty="0" err="1" smtClean="0"/>
                        <a:t>years</a:t>
                      </a:r>
                      <a:r>
                        <a:rPr lang="de-DE" sz="1300" b="1" baseline="0" dirty="0" smtClean="0"/>
                        <a:t>, </a:t>
                      </a:r>
                      <a:r>
                        <a:rPr lang="de-DE" sz="1300" b="1" baseline="0" dirty="0" err="1" smtClean="0"/>
                        <a:t>extension</a:t>
                      </a:r>
                      <a:r>
                        <a:rPr lang="de-DE" sz="1300" b="1" baseline="0" dirty="0" smtClean="0"/>
                        <a:t> </a:t>
                      </a:r>
                      <a:r>
                        <a:rPr lang="de-DE" sz="1300" b="1" baseline="0" dirty="0" err="1" smtClean="0"/>
                        <a:t>possible</a:t>
                      </a:r>
                      <a:r>
                        <a:rPr lang="de-DE" sz="1300" b="1" baseline="0" dirty="0" smtClean="0"/>
                        <a:t>)</a:t>
                      </a:r>
                      <a:endParaRPr lang="de-DE" sz="1300" baseline="0" dirty="0" smtClean="0"/>
                    </a:p>
                    <a:p>
                      <a:pPr algn="ctr"/>
                      <a:endParaRPr lang="de-DE" sz="1300" baseline="0" dirty="0" smtClean="0"/>
                    </a:p>
                    <a:p>
                      <a:pPr algn="ctr"/>
                      <a:r>
                        <a:rPr lang="de-DE" sz="1300" baseline="0" dirty="0" smtClean="0"/>
                        <a:t>§ 25 III AufenthG, </a:t>
                      </a:r>
                    </a:p>
                    <a:p>
                      <a:pPr algn="ctr"/>
                      <a:r>
                        <a:rPr lang="de-DE" sz="1300" baseline="0" dirty="0" smtClean="0"/>
                        <a:t>§ 26 I 1 AufenthG </a:t>
                      </a:r>
                      <a:endParaRPr lang="de-DE" sz="1300" dirty="0" smtClean="0"/>
                    </a:p>
                  </a:txBody>
                  <a:tcPr marL="91434" marR="91434" anchor="ctr"/>
                </a:tc>
                <a:extLst>
                  <a:ext uri="{0D108BD9-81ED-4DB2-BD59-A6C34878D82A}">
                    <a16:rowId xmlns:a16="http://schemas.microsoft.com/office/drawing/2014/main" val="10001"/>
                  </a:ext>
                </a:extLst>
              </a:tr>
              <a:tr h="1753025">
                <a:tc>
                  <a:txBody>
                    <a:bodyPr/>
                    <a:lstStyle/>
                    <a:p>
                      <a:pPr algn="ctr"/>
                      <a:r>
                        <a:rPr lang="de-DE" sz="1200" b="1" dirty="0" err="1" smtClean="0">
                          <a:solidFill>
                            <a:schemeClr val="bg1"/>
                          </a:solidFill>
                        </a:rPr>
                        <a:t>privileged</a:t>
                      </a:r>
                      <a:r>
                        <a:rPr lang="de-DE" sz="1200" b="1" dirty="0" smtClean="0">
                          <a:solidFill>
                            <a:schemeClr val="bg1"/>
                          </a:solidFill>
                        </a:rPr>
                        <a:t> </a:t>
                      </a:r>
                      <a:r>
                        <a:rPr lang="de-DE" sz="1200" b="1" dirty="0" err="1" smtClean="0">
                          <a:solidFill>
                            <a:schemeClr val="bg1"/>
                          </a:solidFill>
                        </a:rPr>
                        <a:t>access</a:t>
                      </a:r>
                      <a:r>
                        <a:rPr lang="de-DE" sz="1200" b="1" baseline="0" dirty="0" smtClean="0">
                          <a:solidFill>
                            <a:schemeClr val="bg1"/>
                          </a:solidFill>
                        </a:rPr>
                        <a:t> </a:t>
                      </a:r>
                      <a:r>
                        <a:rPr lang="de-DE" sz="1200" b="1" baseline="0" dirty="0" err="1" smtClean="0">
                          <a:solidFill>
                            <a:schemeClr val="bg1"/>
                          </a:solidFill>
                        </a:rPr>
                        <a:t>to</a:t>
                      </a:r>
                      <a:r>
                        <a:rPr lang="de-DE" sz="1200" b="1" baseline="0" dirty="0" smtClean="0">
                          <a:solidFill>
                            <a:schemeClr val="bg1"/>
                          </a:solidFill>
                        </a:rPr>
                        <a:t> permanent </a:t>
                      </a:r>
                      <a:r>
                        <a:rPr lang="de-DE" sz="1200" b="1" baseline="0"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 </a:t>
                      </a:r>
                    </a:p>
                    <a:p>
                      <a:pPr algn="ctr"/>
                      <a:endParaRPr lang="de-DE" sz="1200" b="1" baseline="0" dirty="0" smtClean="0">
                        <a:solidFill>
                          <a:schemeClr val="bg1"/>
                        </a:solidFill>
                      </a:endParaRPr>
                    </a:p>
                    <a:p>
                      <a:pPr algn="ctr"/>
                      <a:r>
                        <a:rPr lang="de-DE" sz="1200" b="1" baseline="0" dirty="0" smtClean="0">
                          <a:solidFill>
                            <a:schemeClr val="bg1"/>
                          </a:solidFill>
                        </a:rPr>
                        <a:t>(</a:t>
                      </a:r>
                      <a:r>
                        <a:rPr lang="de-DE" sz="1200" b="1" baseline="0" dirty="0" err="1" smtClean="0">
                          <a:solidFill>
                            <a:schemeClr val="bg1"/>
                          </a:solidFill>
                        </a:rPr>
                        <a:t>settlement</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a:t>
                      </a:r>
                      <a:endParaRPr lang="de-DE" sz="1200" b="1" dirty="0">
                        <a:solidFill>
                          <a:schemeClr val="bg1"/>
                        </a:solidFill>
                      </a:endParaRPr>
                    </a:p>
                  </a:txBody>
                  <a:tcPr marL="91434" marR="91434" anchor="ctr">
                    <a:solidFill>
                      <a:schemeClr val="accent1"/>
                    </a:solidFill>
                  </a:tcPr>
                </a:tc>
                <a:tc>
                  <a:txBody>
                    <a:bodyPr/>
                    <a:lstStyle/>
                    <a:p>
                      <a:pPr algn="ctr"/>
                      <a:r>
                        <a:rPr lang="de-DE" sz="1300" b="1" dirty="0" err="1" smtClean="0"/>
                        <a:t>yes</a:t>
                      </a:r>
                      <a:r>
                        <a:rPr lang="de-DE" sz="1300" b="1" dirty="0" smtClean="0"/>
                        <a:t> (3 </a:t>
                      </a:r>
                      <a:r>
                        <a:rPr lang="de-DE" sz="1300" b="1" dirty="0" err="1" smtClean="0"/>
                        <a:t>years</a:t>
                      </a:r>
                      <a:r>
                        <a:rPr lang="de-DE" sz="1300" b="1" dirty="0" smtClean="0"/>
                        <a:t> </a:t>
                      </a:r>
                      <a:r>
                        <a:rPr lang="de-DE" sz="1300" b="1" dirty="0" err="1" smtClean="0"/>
                        <a:t>waiting</a:t>
                      </a:r>
                      <a:r>
                        <a:rPr lang="de-DE" sz="1300" b="1" dirty="0" smtClean="0"/>
                        <a:t> </a:t>
                      </a:r>
                      <a:r>
                        <a:rPr lang="de-DE" sz="1300" b="1" dirty="0" err="1" smtClean="0"/>
                        <a:t>period</a:t>
                      </a:r>
                      <a:r>
                        <a:rPr lang="de-DE" sz="1300" b="1" dirty="0" smtClean="0"/>
                        <a:t>)</a:t>
                      </a:r>
                    </a:p>
                    <a:p>
                      <a:pPr algn="ctr"/>
                      <a:endParaRPr lang="de-DE" sz="1300" dirty="0" smtClean="0"/>
                    </a:p>
                    <a:p>
                      <a:pPr algn="ctr"/>
                      <a:r>
                        <a:rPr lang="de-DE" sz="1300" dirty="0" smtClean="0"/>
                        <a:t>§ 26</a:t>
                      </a:r>
                      <a:r>
                        <a:rPr lang="de-DE" sz="1300" baseline="0" dirty="0" smtClean="0"/>
                        <a:t> III AufenthG</a:t>
                      </a:r>
                    </a:p>
                  </a:txBody>
                  <a:tcPr marL="91434" marR="91434" anchor="ctr"/>
                </a:tc>
                <a:tc>
                  <a:txBody>
                    <a:bodyPr/>
                    <a:lstStyle/>
                    <a:p>
                      <a:pPr algn="ctr"/>
                      <a:endParaRPr lang="de-DE" sz="1300" baseline="0" dirty="0" smtClean="0"/>
                    </a:p>
                    <a:p>
                      <a:pPr algn="ctr"/>
                      <a:r>
                        <a:rPr lang="de-DE" sz="1300" b="1" baseline="0" dirty="0" err="1" smtClean="0"/>
                        <a:t>only</a:t>
                      </a:r>
                      <a:r>
                        <a:rPr lang="de-DE" sz="1300" b="1" baseline="0" dirty="0" smtClean="0"/>
                        <a:t> non-</a:t>
                      </a:r>
                      <a:r>
                        <a:rPr lang="de-DE" sz="1300" b="1" baseline="0" dirty="0" err="1" smtClean="0"/>
                        <a:t>privileged</a:t>
                      </a:r>
                      <a:r>
                        <a:rPr lang="de-DE" sz="1300" b="1" baseline="0" dirty="0" smtClean="0"/>
                        <a:t> </a:t>
                      </a:r>
                      <a:r>
                        <a:rPr lang="de-DE" sz="1300" b="1" baseline="0" dirty="0" err="1" smtClean="0"/>
                        <a:t>access</a:t>
                      </a:r>
                      <a:r>
                        <a:rPr lang="de-DE" sz="1300" b="1" baseline="0" dirty="0" smtClean="0"/>
                        <a:t> </a:t>
                      </a:r>
                      <a:r>
                        <a:rPr lang="de-DE" sz="1300" b="1" baseline="0" dirty="0" err="1" smtClean="0"/>
                        <a:t>available</a:t>
                      </a:r>
                      <a:r>
                        <a:rPr lang="de-DE" sz="1300" b="1" baseline="0" dirty="0" smtClean="0"/>
                        <a:t> (5 </a:t>
                      </a:r>
                      <a:r>
                        <a:rPr lang="de-DE" sz="1300" b="1" baseline="0" dirty="0" err="1" smtClean="0"/>
                        <a:t>years</a:t>
                      </a:r>
                      <a:r>
                        <a:rPr lang="de-DE" sz="1300" b="1" baseline="0" dirty="0" smtClean="0"/>
                        <a:t> </a:t>
                      </a:r>
                      <a:r>
                        <a:rPr lang="de-DE" sz="1300" b="1" baseline="0" dirty="0" err="1" smtClean="0"/>
                        <a:t>waiting</a:t>
                      </a:r>
                      <a:r>
                        <a:rPr lang="de-DE" sz="1300" b="1" baseline="0" dirty="0" smtClean="0"/>
                        <a:t> </a:t>
                      </a:r>
                      <a:r>
                        <a:rPr lang="de-DE" sz="1300" b="1" baseline="0" dirty="0" err="1" smtClean="0"/>
                        <a:t>period</a:t>
                      </a:r>
                      <a:r>
                        <a:rPr lang="de-DE" sz="1300" b="1" baseline="0" dirty="0" smtClean="0"/>
                        <a:t>)</a:t>
                      </a:r>
                    </a:p>
                    <a:p>
                      <a:pPr algn="ctr"/>
                      <a:endParaRPr lang="de-DE" sz="1300" baseline="0" dirty="0" smtClean="0"/>
                    </a:p>
                    <a:p>
                      <a:pPr algn="ctr"/>
                      <a:r>
                        <a:rPr lang="de-DE" sz="1300" baseline="0" dirty="0" smtClean="0"/>
                        <a:t>§§ 9, 26 IV AufenthG</a:t>
                      </a:r>
                      <a:endParaRPr lang="de-DE" sz="130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aseline="0" dirty="0" smtClean="0"/>
                    </a:p>
                    <a:p>
                      <a:pPr algn="ctr"/>
                      <a:r>
                        <a:rPr lang="de-DE" sz="1300" b="1" baseline="0" dirty="0" err="1" smtClean="0"/>
                        <a:t>only</a:t>
                      </a:r>
                      <a:r>
                        <a:rPr lang="de-DE" sz="1300" b="1" baseline="0" dirty="0" smtClean="0"/>
                        <a:t> non-</a:t>
                      </a:r>
                      <a:r>
                        <a:rPr lang="de-DE" sz="1300" b="1" baseline="0" dirty="0" err="1" smtClean="0"/>
                        <a:t>privileged</a:t>
                      </a:r>
                      <a:r>
                        <a:rPr lang="de-DE" sz="1300" b="1" baseline="0" dirty="0" smtClean="0"/>
                        <a:t> </a:t>
                      </a:r>
                      <a:r>
                        <a:rPr lang="de-DE" sz="1300" b="1" baseline="0" dirty="0" err="1" smtClean="0"/>
                        <a:t>access</a:t>
                      </a:r>
                      <a:r>
                        <a:rPr lang="de-DE" sz="1300" b="1" baseline="0" dirty="0" smtClean="0"/>
                        <a:t> </a:t>
                      </a:r>
                      <a:r>
                        <a:rPr lang="de-DE" sz="1300" b="1" baseline="0" dirty="0" err="1" smtClean="0"/>
                        <a:t>available</a:t>
                      </a:r>
                      <a:r>
                        <a:rPr lang="de-DE" sz="1300" b="1" baseline="0" dirty="0" smtClean="0"/>
                        <a:t> (5 </a:t>
                      </a:r>
                      <a:r>
                        <a:rPr lang="de-DE" sz="1300" b="1" baseline="0" dirty="0" err="1" smtClean="0"/>
                        <a:t>years</a:t>
                      </a:r>
                      <a:r>
                        <a:rPr lang="de-DE" sz="1300" b="1" baseline="0" dirty="0" smtClean="0"/>
                        <a:t> </a:t>
                      </a:r>
                      <a:r>
                        <a:rPr lang="de-DE" sz="1300" b="1" baseline="0" dirty="0" err="1" smtClean="0"/>
                        <a:t>waiting</a:t>
                      </a:r>
                      <a:r>
                        <a:rPr lang="de-DE" sz="1300" b="1" baseline="0" dirty="0" smtClean="0"/>
                        <a:t> </a:t>
                      </a:r>
                      <a:r>
                        <a:rPr lang="de-DE" sz="1300" b="1" baseline="0" dirty="0" err="1" smtClean="0"/>
                        <a:t>period</a:t>
                      </a:r>
                      <a:r>
                        <a:rPr lang="de-DE" sz="1300" b="1" baseline="0" dirty="0" smtClean="0"/>
                        <a:t>)</a:t>
                      </a:r>
                    </a:p>
                    <a:p>
                      <a:pPr algn="ctr"/>
                      <a:endParaRPr lang="de-DE" sz="1300" baseline="0" dirty="0" smtClean="0"/>
                    </a:p>
                    <a:p>
                      <a:pPr algn="ctr"/>
                      <a:r>
                        <a:rPr lang="de-DE" sz="1300" baseline="0" dirty="0" smtClean="0"/>
                        <a:t>§§ 9, 26 IV AufenthG</a:t>
                      </a:r>
                      <a:endParaRPr lang="de-DE" sz="1300" dirty="0"/>
                    </a:p>
                  </a:txBody>
                  <a:tcPr marL="91434" marR="91434" anchor="ctr"/>
                </a:tc>
                <a:extLst>
                  <a:ext uri="{0D108BD9-81ED-4DB2-BD59-A6C34878D82A}">
                    <a16:rowId xmlns:a16="http://schemas.microsoft.com/office/drawing/2014/main" val="10002"/>
                  </a:ext>
                </a:extLst>
              </a:tr>
              <a:tr h="2492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privileged</a:t>
                      </a:r>
                      <a:r>
                        <a:rPr lang="de-DE" sz="1200" b="1" baseline="0" dirty="0" smtClean="0">
                          <a:solidFill>
                            <a:schemeClr val="bg1"/>
                          </a:solidFill>
                        </a:rPr>
                        <a:t> </a:t>
                      </a:r>
                      <a:r>
                        <a:rPr lang="de-DE" sz="1200" b="1" dirty="0" smtClean="0">
                          <a:solidFill>
                            <a:schemeClr val="bg1"/>
                          </a:solidFill>
                        </a:rPr>
                        <a:t>subsequent </a:t>
                      </a:r>
                      <a:r>
                        <a:rPr lang="de-DE" sz="1200" b="1" dirty="0" err="1" smtClean="0">
                          <a:solidFill>
                            <a:schemeClr val="bg1"/>
                          </a:solidFill>
                        </a:rPr>
                        <a:t>immigration</a:t>
                      </a:r>
                      <a:r>
                        <a:rPr lang="de-DE" sz="1200" b="1" dirty="0" smtClean="0">
                          <a:solidFill>
                            <a:schemeClr val="bg1"/>
                          </a:solidFill>
                        </a:rPr>
                        <a:t> of </a:t>
                      </a:r>
                      <a:r>
                        <a:rPr lang="de-DE" sz="1200" b="1" dirty="0" err="1" smtClean="0">
                          <a:solidFill>
                            <a:schemeClr val="bg1"/>
                          </a:solidFill>
                        </a:rPr>
                        <a:t>dependents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bg1"/>
                          </a:solidFill>
                        </a:rPr>
                        <a:t>(</a:t>
                      </a:r>
                      <a:r>
                        <a:rPr lang="de-DE" sz="1200" b="1" dirty="0" err="1" smtClean="0">
                          <a:solidFill>
                            <a:schemeClr val="bg1"/>
                          </a:solidFill>
                        </a:rPr>
                        <a:t>spouses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children</a:t>
                      </a:r>
                      <a:r>
                        <a:rPr lang="de-DE" sz="1200" b="1" dirty="0" smtClean="0">
                          <a:solidFill>
                            <a:schemeClr val="bg1"/>
                          </a:solidFill>
                        </a:rPr>
                        <a:t> etc.)</a:t>
                      </a:r>
                      <a:endParaRPr lang="de-DE" sz="1200" b="1" dirty="0">
                        <a:solidFill>
                          <a:schemeClr val="bg1"/>
                        </a:solidFill>
                      </a:endParaRPr>
                    </a:p>
                  </a:txBody>
                  <a:tcPr marL="91434" marR="91434" anchor="ctr">
                    <a:solidFill>
                      <a:schemeClr val="accent1"/>
                    </a:solidFill>
                  </a:tcPr>
                </a:tc>
                <a:tc>
                  <a:txBody>
                    <a:bodyPr/>
                    <a:lstStyle/>
                    <a:p>
                      <a:pPr algn="ctr"/>
                      <a:endParaRPr lang="de-DE" sz="1300" dirty="0" smtClean="0"/>
                    </a:p>
                    <a:p>
                      <a:pPr algn="ctr"/>
                      <a:r>
                        <a:rPr lang="de-DE" sz="1300" b="1" dirty="0" err="1" smtClean="0"/>
                        <a:t>yes</a:t>
                      </a:r>
                      <a:endParaRPr lang="de-DE" sz="1300" b="1" dirty="0" smtClean="0"/>
                    </a:p>
                    <a:p>
                      <a:pPr algn="ctr"/>
                      <a:endParaRPr lang="de-DE" sz="1300" dirty="0" smtClean="0"/>
                    </a:p>
                    <a:p>
                      <a:pPr algn="ctr"/>
                      <a:r>
                        <a:rPr lang="de-DE" sz="1300" dirty="0" smtClean="0"/>
                        <a:t>(§§</a:t>
                      </a:r>
                      <a:r>
                        <a:rPr lang="de-DE" sz="1300" baseline="0" dirty="0" smtClean="0"/>
                        <a:t> 32 Abs. 2 S. 2, § 36 Abs. 1 AufenthG)</a:t>
                      </a:r>
                      <a:endParaRPr lang="de-DE" sz="1300" dirty="0" smtClean="0"/>
                    </a:p>
                    <a:p>
                      <a:pPr algn="ctr"/>
                      <a:endParaRPr lang="de-DE" sz="130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baseline="0" dirty="0" err="1" smtClean="0"/>
                        <a:t>yes</a:t>
                      </a:r>
                      <a:r>
                        <a:rPr lang="de-DE" sz="1300" b="1" baseline="0" dirty="0" smtClean="0"/>
                        <a:t> (</a:t>
                      </a:r>
                      <a:r>
                        <a:rPr lang="de-DE" sz="1300" b="1" baseline="0" dirty="0" err="1" smtClean="0"/>
                        <a:t>with</a:t>
                      </a:r>
                      <a:r>
                        <a:rPr lang="de-DE" sz="1300" b="1" baseline="0" dirty="0" smtClean="0"/>
                        <a:t> </a:t>
                      </a:r>
                      <a:r>
                        <a:rPr lang="de-DE" sz="1300" b="1" baseline="0" dirty="0" err="1" smtClean="0"/>
                        <a:t>settlement</a:t>
                      </a:r>
                      <a:r>
                        <a:rPr lang="de-DE" sz="1300" b="1" baseline="0" dirty="0" smtClean="0"/>
                        <a:t> </a:t>
                      </a:r>
                      <a:r>
                        <a:rPr lang="de-DE" sz="1300" b="1" baseline="0" dirty="0" err="1" smtClean="0"/>
                        <a:t>permit</a:t>
                      </a:r>
                      <a:r>
                        <a:rPr lang="de-DE" sz="1300" b="1" baseline="0" dirty="0" smtClean="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aseline="0" dirty="0" smtClean="0"/>
                        <a:t>non-</a:t>
                      </a:r>
                      <a:r>
                        <a:rPr lang="de-DE" sz="1300" baseline="0" dirty="0" err="1" smtClean="0"/>
                        <a:t>privileged</a:t>
                      </a:r>
                      <a:r>
                        <a:rPr lang="de-DE" sz="1300" baseline="0" dirty="0" smtClean="0"/>
                        <a:t> </a:t>
                      </a:r>
                      <a:r>
                        <a:rPr lang="de-DE" sz="1300" baseline="0" dirty="0" err="1" smtClean="0"/>
                        <a:t>access</a:t>
                      </a:r>
                      <a:r>
                        <a:rPr lang="de-DE" sz="1300" baseline="0" dirty="0" smtClean="0"/>
                        <a:t> </a:t>
                      </a:r>
                      <a:r>
                        <a:rPr lang="de-DE" sz="1300" baseline="0" dirty="0" err="1" smtClean="0"/>
                        <a:t>available</a:t>
                      </a:r>
                      <a:endParaRPr lang="de-DE" sz="13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smtClean="0"/>
                        <a:t>but: subsequent </a:t>
                      </a:r>
                      <a:r>
                        <a:rPr lang="de-DE" sz="1200" b="1" baseline="0" dirty="0" err="1" smtClean="0"/>
                        <a:t>immigration</a:t>
                      </a:r>
                      <a:r>
                        <a:rPr lang="de-DE" sz="1200" b="1" baseline="0" dirty="0" smtClean="0"/>
                        <a:t> (</a:t>
                      </a:r>
                      <a:r>
                        <a:rPr lang="de-DE" sz="1200" b="1" baseline="0" dirty="0" err="1" smtClean="0"/>
                        <a:t>privileged</a:t>
                      </a:r>
                      <a:r>
                        <a:rPr lang="de-DE" sz="1200" b="1" baseline="0" dirty="0" smtClean="0"/>
                        <a:t> </a:t>
                      </a:r>
                      <a:r>
                        <a:rPr lang="de-DE" sz="1200" b="1" baseline="0" dirty="0" err="1" smtClean="0"/>
                        <a:t>or</a:t>
                      </a:r>
                      <a:r>
                        <a:rPr lang="de-DE" sz="1200" b="1" baseline="0" dirty="0" smtClean="0"/>
                        <a:t> </a:t>
                      </a:r>
                      <a:r>
                        <a:rPr lang="de-DE" sz="1200" b="1" baseline="0" dirty="0" err="1" smtClean="0"/>
                        <a:t>otherwise</a:t>
                      </a:r>
                      <a:r>
                        <a:rPr lang="de-DE" sz="1200" b="1" baseline="0" dirty="0" smtClean="0"/>
                        <a:t>) </a:t>
                      </a:r>
                      <a:r>
                        <a:rPr lang="de-DE" sz="1200" b="1" baseline="0" dirty="0" err="1" smtClean="0"/>
                        <a:t>currently</a:t>
                      </a:r>
                      <a:r>
                        <a:rPr lang="de-DE" sz="1200" b="1" baseline="0" dirty="0" smtClean="0"/>
                        <a:t> </a:t>
                      </a:r>
                      <a:r>
                        <a:rPr lang="de-DE" sz="1200" b="1" baseline="0" dirty="0" err="1" smtClean="0"/>
                        <a:t>suspended</a:t>
                      </a:r>
                      <a:r>
                        <a:rPr lang="de-DE" sz="1200" b="1" baseline="0" dirty="0" smtClean="0"/>
                        <a:t> </a:t>
                      </a:r>
                      <a:r>
                        <a:rPr lang="de-DE" sz="1200" b="1" baseline="0" dirty="0" err="1" smtClean="0"/>
                        <a:t>until</a:t>
                      </a:r>
                      <a:r>
                        <a:rPr lang="de-DE" sz="1200" b="1" baseline="0" dirty="0" smtClean="0"/>
                        <a:t> (at least) 16.3.2018 (§ 104 XIII AufenthG)</a:t>
                      </a:r>
                      <a:endParaRPr lang="de-DE" sz="1200" b="1" dirty="0" smtClean="0"/>
                    </a:p>
                    <a:p>
                      <a:pPr algn="ctr"/>
                      <a:endParaRPr lang="de-DE" sz="130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err="1" smtClean="0"/>
                        <a:t>no</a:t>
                      </a: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smtClean="0"/>
                        <a:t>subsequent </a:t>
                      </a:r>
                      <a:r>
                        <a:rPr lang="de-DE" sz="1300" b="1" dirty="0" err="1" smtClean="0"/>
                        <a:t>immigration</a:t>
                      </a:r>
                      <a:r>
                        <a:rPr lang="de-DE" sz="1300" b="1" dirty="0" smtClean="0"/>
                        <a:t> </a:t>
                      </a:r>
                      <a:r>
                        <a:rPr lang="de-DE" sz="1300" b="1" dirty="0" err="1" smtClean="0"/>
                        <a:t>only</a:t>
                      </a:r>
                      <a:r>
                        <a:rPr lang="de-DE" sz="1300" b="1" dirty="0" smtClean="0"/>
                        <a:t> in </a:t>
                      </a:r>
                      <a:r>
                        <a:rPr lang="de-DE" sz="1300" b="1" dirty="0" err="1" smtClean="0"/>
                        <a:t>exceptional</a:t>
                      </a:r>
                      <a:r>
                        <a:rPr lang="de-DE" sz="1300" b="1" dirty="0" smtClean="0"/>
                        <a:t> </a:t>
                      </a:r>
                      <a:r>
                        <a:rPr lang="de-DE" sz="1300" b="1" dirty="0" err="1" smtClean="0"/>
                        <a:t>cases</a:t>
                      </a:r>
                      <a:endParaRPr lang="de-DE" sz="1300" b="1" dirty="0" smtClean="0"/>
                    </a:p>
                    <a:p>
                      <a:pPr algn="ctr"/>
                      <a:endParaRPr lang="de-DE" sz="1300" dirty="0"/>
                    </a:p>
                  </a:txBody>
                  <a:tcPr marL="91434" marR="91434" anchor="ctr"/>
                </a:tc>
                <a:extLst>
                  <a:ext uri="{0D108BD9-81ED-4DB2-BD59-A6C34878D82A}">
                    <a16:rowId xmlns:a16="http://schemas.microsoft.com/office/drawing/2014/main" val="10003"/>
                  </a:ext>
                </a:extLst>
              </a:tr>
            </a:tbl>
          </a:graphicData>
        </a:graphic>
      </p:graphicFrame>
      <p:sp>
        <p:nvSpPr>
          <p:cNvPr id="10" name="Rechteck 9"/>
          <p:cNvSpPr/>
          <p:nvPr/>
        </p:nvSpPr>
        <p:spPr>
          <a:xfrm>
            <a:off x="396080" y="147877"/>
            <a:ext cx="9288462"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 legal </a:t>
            </a:r>
            <a:r>
              <a:rPr lang="de-DE" altLang="de-DE" sz="2800" b="1" dirty="0" err="1" smtClean="0">
                <a:solidFill>
                  <a:srgbClr val="000000"/>
                </a:solidFill>
                <a:latin typeface="Arial" panose="020B0604020202020204" pitchFamily="34" charset="0"/>
              </a:rPr>
              <a:t>consequences</a:t>
            </a:r>
            <a:endParaRPr lang="de-DE" altLang="de-DE" sz="2800" b="1" dirty="0">
              <a:solidFill>
                <a:srgbClr val="000000"/>
              </a:solidFill>
              <a:latin typeface="Arial" panose="020B0604020202020204" pitchFamily="34" charset="0"/>
            </a:endParaRPr>
          </a:p>
        </p:txBody>
      </p:sp>
      <p:sp>
        <p:nvSpPr>
          <p:cNvPr id="5" name="Ellipse 4"/>
          <p:cNvSpPr/>
          <p:nvPr/>
        </p:nvSpPr>
        <p:spPr bwMode="auto">
          <a:xfrm>
            <a:off x="5040310" y="6012085"/>
            <a:ext cx="2664298" cy="1224136"/>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42937868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320218760"/>
              </p:ext>
            </p:extLst>
          </p:nvPr>
        </p:nvGraphicFramePr>
        <p:xfrm>
          <a:off x="287789" y="895353"/>
          <a:ext cx="9505049" cy="6484884"/>
        </p:xfrm>
        <a:graphic>
          <a:graphicData uri="http://schemas.openxmlformats.org/drawingml/2006/table">
            <a:tbl>
              <a:tblPr firstRow="1" bandRow="1">
                <a:tableStyleId>{5C22544A-7EE6-4342-B048-85BDC9FD1C3A}</a:tableStyleId>
              </a:tblPr>
              <a:tblGrid>
                <a:gridCol w="79208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87542">
                  <a:extLst>
                    <a:ext uri="{9D8B030D-6E8A-4147-A177-3AD203B41FA5}">
                      <a16:colId xmlns:a16="http://schemas.microsoft.com/office/drawing/2014/main" val="20002"/>
                    </a:ext>
                  </a:extLst>
                </a:gridCol>
                <a:gridCol w="1357864">
                  <a:extLst>
                    <a:ext uri="{9D8B030D-6E8A-4147-A177-3AD203B41FA5}">
                      <a16:colId xmlns:a16="http://schemas.microsoft.com/office/drawing/2014/main" val="20003"/>
                    </a:ext>
                  </a:extLst>
                </a:gridCol>
                <a:gridCol w="1357864">
                  <a:extLst>
                    <a:ext uri="{9D8B030D-6E8A-4147-A177-3AD203B41FA5}">
                      <a16:colId xmlns:a16="http://schemas.microsoft.com/office/drawing/2014/main" val="20004"/>
                    </a:ext>
                  </a:extLst>
                </a:gridCol>
                <a:gridCol w="1357864">
                  <a:extLst>
                    <a:ext uri="{9D8B030D-6E8A-4147-A177-3AD203B41FA5}">
                      <a16:colId xmlns:a16="http://schemas.microsoft.com/office/drawing/2014/main" val="20005"/>
                    </a:ext>
                  </a:extLst>
                </a:gridCol>
                <a:gridCol w="1357864">
                  <a:extLst>
                    <a:ext uri="{9D8B030D-6E8A-4147-A177-3AD203B41FA5}">
                      <a16:colId xmlns:a16="http://schemas.microsoft.com/office/drawing/2014/main" val="20006"/>
                    </a:ext>
                  </a:extLst>
                </a:gridCol>
                <a:gridCol w="1357864">
                  <a:extLst>
                    <a:ext uri="{9D8B030D-6E8A-4147-A177-3AD203B41FA5}">
                      <a16:colId xmlns:a16="http://schemas.microsoft.com/office/drawing/2014/main" val="20007"/>
                    </a:ext>
                  </a:extLst>
                </a:gridCol>
              </a:tblGrid>
              <a:tr h="544767">
                <a:tc>
                  <a:txBody>
                    <a:bodyPr/>
                    <a:lstStyle/>
                    <a:p>
                      <a:pPr algn="ctr"/>
                      <a:endParaRPr lang="de-DE" dirty="0"/>
                    </a:p>
                  </a:txBody>
                  <a:tcPr anchor="ctr"/>
                </a:tc>
                <a:tc gridSpan="7">
                  <a:txBody>
                    <a:bodyPr/>
                    <a:lstStyle/>
                    <a:p>
                      <a:pPr algn="ctr"/>
                      <a:r>
                        <a:rPr lang="de-DE" dirty="0" err="1" smtClean="0"/>
                        <a:t>Decisions</a:t>
                      </a:r>
                      <a:r>
                        <a:rPr lang="de-DE" dirty="0" smtClean="0"/>
                        <a:t> of the Federal Office</a:t>
                      </a:r>
                      <a:r>
                        <a:rPr lang="de-DE" baseline="0" dirty="0" smtClean="0"/>
                        <a:t> </a:t>
                      </a:r>
                      <a:r>
                        <a:rPr lang="de-DE" baseline="0" dirty="0" err="1" smtClean="0"/>
                        <a:t>for</a:t>
                      </a:r>
                      <a:r>
                        <a:rPr lang="de-DE" baseline="0" dirty="0" smtClean="0"/>
                        <a:t> Migration </a:t>
                      </a:r>
                      <a:r>
                        <a:rPr lang="de-DE" baseline="0" dirty="0" err="1" smtClean="0"/>
                        <a:t>and</a:t>
                      </a:r>
                      <a:r>
                        <a:rPr lang="de-DE" baseline="0" dirty="0" smtClean="0"/>
                        <a:t> </a:t>
                      </a:r>
                      <a:r>
                        <a:rPr lang="de-DE" baseline="0" dirty="0" err="1" smtClean="0"/>
                        <a:t>Refugees</a:t>
                      </a:r>
                      <a:endParaRPr lang="de-DE" dirty="0"/>
                    </a:p>
                  </a:txBody>
                  <a:tcPr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00"/>
                  </a:ext>
                </a:extLst>
              </a:tr>
              <a:tr h="1163538">
                <a:tc>
                  <a:txBody>
                    <a:bodyPr/>
                    <a:lstStyle/>
                    <a:p>
                      <a:pPr algn="ctr"/>
                      <a:r>
                        <a:rPr lang="de-DE" sz="1600" dirty="0" smtClean="0"/>
                        <a:t>Year</a:t>
                      </a:r>
                      <a:endParaRPr lang="de-DE" sz="1600" dirty="0"/>
                    </a:p>
                  </a:txBody>
                  <a:tcPr anchor="ctr"/>
                </a:tc>
                <a:tc>
                  <a:txBody>
                    <a:bodyPr/>
                    <a:lstStyle/>
                    <a:p>
                      <a:pPr algn="ctr"/>
                      <a:r>
                        <a:rPr lang="de-DE" sz="1600" dirty="0" smtClean="0"/>
                        <a:t>Total </a:t>
                      </a:r>
                      <a:r>
                        <a:rPr lang="de-DE" sz="1600" dirty="0" err="1" smtClean="0"/>
                        <a:t>Number</a:t>
                      </a:r>
                      <a:endParaRPr lang="de-DE" sz="1600" dirty="0"/>
                    </a:p>
                  </a:txBody>
                  <a:tcPr anchor="ctr"/>
                </a:tc>
                <a:tc gridSpan="5">
                  <a:txBody>
                    <a:bodyPr/>
                    <a:lstStyle/>
                    <a:p>
                      <a:pPr algn="ctr"/>
                      <a:r>
                        <a:rPr lang="de-DE" sz="1600" dirty="0" err="1" smtClean="0"/>
                        <a:t>Decisions</a:t>
                      </a:r>
                      <a:r>
                        <a:rPr lang="de-DE" sz="1600" baseline="0" dirty="0" smtClean="0"/>
                        <a:t> on the </a:t>
                      </a:r>
                      <a:r>
                        <a:rPr lang="de-DE" sz="1600" baseline="0" dirty="0" err="1" smtClean="0"/>
                        <a:t>merits</a:t>
                      </a:r>
                      <a:endParaRPr lang="de-DE" sz="1600" dirty="0"/>
                    </a:p>
                  </a:txBody>
                  <a:tcPr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a:txBody>
                    <a:bodyPr/>
                    <a:lstStyle/>
                    <a:p>
                      <a:pPr algn="ctr"/>
                      <a:r>
                        <a:rPr lang="de-DE" sz="1600" dirty="0" smtClean="0"/>
                        <a:t>Formal </a:t>
                      </a:r>
                      <a:r>
                        <a:rPr lang="de-DE" sz="1600" dirty="0" err="1" smtClean="0"/>
                        <a:t>Decisions</a:t>
                      </a:r>
                      <a:r>
                        <a:rPr lang="de-DE" sz="1600" dirty="0" smtClean="0"/>
                        <a:t> (</a:t>
                      </a:r>
                      <a:r>
                        <a:rPr lang="de-DE" sz="1600" dirty="0" err="1" smtClean="0"/>
                        <a:t>f.e</a:t>
                      </a:r>
                      <a:r>
                        <a:rPr lang="de-DE" sz="1600" dirty="0" smtClean="0"/>
                        <a:t>. Dublin </a:t>
                      </a:r>
                      <a:r>
                        <a:rPr lang="de-DE" sz="1600" dirty="0" err="1" smtClean="0"/>
                        <a:t>Procedure</a:t>
                      </a:r>
                      <a:r>
                        <a:rPr lang="de-DE" sz="1600" baseline="0" dirty="0" smtClean="0"/>
                        <a:t>)</a:t>
                      </a:r>
                      <a:endParaRPr lang="de-DE" sz="1600" dirty="0"/>
                    </a:p>
                  </a:txBody>
                  <a:tcPr anchor="ctr"/>
                </a:tc>
                <a:extLst>
                  <a:ext uri="{0D108BD9-81ED-4DB2-BD59-A6C34878D82A}">
                    <a16:rowId xmlns:a16="http://schemas.microsoft.com/office/drawing/2014/main" val="10001"/>
                  </a:ext>
                </a:extLst>
              </a:tr>
              <a:tr h="544767">
                <a:tc rowSpan="2" gridSpan="2">
                  <a:txBody>
                    <a:bodyPr/>
                    <a:lstStyle/>
                    <a:p>
                      <a:pPr algn="ctr"/>
                      <a:endParaRPr lang="de-DE" sz="1600" dirty="0"/>
                    </a:p>
                  </a:txBody>
                  <a:tcPr anchor="ctr"/>
                </a:tc>
                <a:tc rowSpan="2" hMerge="1">
                  <a:txBody>
                    <a:bodyPr/>
                    <a:lstStyle/>
                    <a:p>
                      <a:pPr algn="ctr"/>
                      <a:endParaRPr lang="de-DE" sz="1600" dirty="0"/>
                    </a:p>
                  </a:txBody>
                  <a:tcPr/>
                </a:tc>
                <a:tc gridSpan="2">
                  <a:txBody>
                    <a:bodyPr/>
                    <a:lstStyle/>
                    <a:p>
                      <a:pPr algn="ctr"/>
                      <a:r>
                        <a:rPr lang="de-DE" sz="1600" dirty="0" smtClean="0"/>
                        <a:t>Refugee</a:t>
                      </a:r>
                      <a:r>
                        <a:rPr lang="de-DE" sz="1600" baseline="0" dirty="0" smtClean="0"/>
                        <a:t> Status </a:t>
                      </a:r>
                      <a:endParaRPr lang="de-DE" sz="1600" dirty="0"/>
                    </a:p>
                  </a:txBody>
                  <a:tcPr anchor="ctr"/>
                </a:tc>
                <a:tc hMerge="1">
                  <a:txBody>
                    <a:bodyPr/>
                    <a:lstStyle/>
                    <a:p>
                      <a:endParaRPr lang="de-DE" dirty="0"/>
                    </a:p>
                  </a:txBody>
                  <a:tcPr/>
                </a:tc>
                <a:tc rowSpan="2">
                  <a:txBody>
                    <a:bodyPr/>
                    <a:lstStyle/>
                    <a:p>
                      <a:pPr algn="ctr"/>
                      <a:r>
                        <a:rPr lang="de-DE" sz="1600" dirty="0" err="1" smtClean="0"/>
                        <a:t>Subsidiary</a:t>
                      </a:r>
                      <a:r>
                        <a:rPr lang="de-DE" sz="1600" dirty="0" smtClean="0"/>
                        <a:t> </a:t>
                      </a:r>
                      <a:r>
                        <a:rPr lang="de-DE" sz="1600" dirty="0" err="1" smtClean="0"/>
                        <a:t>Protection</a:t>
                      </a:r>
                      <a:endParaRPr lang="de-DE" sz="1600" dirty="0"/>
                    </a:p>
                  </a:txBody>
                  <a:tcPr anchor="ctr"/>
                </a:tc>
                <a:tc rowSpan="2">
                  <a:txBody>
                    <a:bodyPr/>
                    <a:lstStyle/>
                    <a:p>
                      <a:pPr algn="ctr"/>
                      <a:r>
                        <a:rPr lang="de-DE" sz="1600" dirty="0" smtClean="0"/>
                        <a:t>Prohibition</a:t>
                      </a:r>
                      <a:r>
                        <a:rPr lang="de-DE" sz="1600" baseline="0" dirty="0" smtClean="0"/>
                        <a:t> of Deportation</a:t>
                      </a:r>
                      <a:endParaRPr lang="de-DE" sz="1600" dirty="0"/>
                    </a:p>
                  </a:txBody>
                  <a:tcPr anchor="ctr"/>
                </a:tc>
                <a:tc rowSpan="2">
                  <a:txBody>
                    <a:bodyPr/>
                    <a:lstStyle/>
                    <a:p>
                      <a:pPr algn="ctr"/>
                      <a:r>
                        <a:rPr lang="de-DE" sz="1600" dirty="0" err="1" smtClean="0"/>
                        <a:t>unfounded</a:t>
                      </a:r>
                      <a:endParaRPr lang="de-DE" sz="1600" dirty="0"/>
                    </a:p>
                  </a:txBody>
                  <a:tcPr anchor="ctr"/>
                </a:tc>
                <a:tc rowSpan="2">
                  <a:txBody>
                    <a:bodyPr/>
                    <a:lstStyle/>
                    <a:p>
                      <a:pPr algn="ctr"/>
                      <a:r>
                        <a:rPr lang="de-DE" sz="1600" dirty="0" err="1" smtClean="0"/>
                        <a:t>inadmissible</a:t>
                      </a:r>
                      <a:endParaRPr lang="de-DE" sz="1600" dirty="0"/>
                    </a:p>
                  </a:txBody>
                  <a:tcPr anchor="ctr"/>
                </a:tc>
                <a:extLst>
                  <a:ext uri="{0D108BD9-81ED-4DB2-BD59-A6C34878D82A}">
                    <a16:rowId xmlns:a16="http://schemas.microsoft.com/office/drawing/2014/main" val="10002"/>
                  </a:ext>
                </a:extLst>
              </a:tr>
              <a:tr h="885117">
                <a:tc gridSpan="2" vMerge="1">
                  <a:txBody>
                    <a:bodyPr/>
                    <a:lstStyle/>
                    <a:p>
                      <a:pPr algn="ctr"/>
                      <a:endParaRPr lang="de-DE" sz="1600" dirty="0"/>
                    </a:p>
                  </a:txBody>
                  <a:tcPr/>
                </a:tc>
                <a:tc hMerge="1" vMerge="1">
                  <a:txBody>
                    <a:bodyPr/>
                    <a:lstStyle/>
                    <a:p>
                      <a:pPr algn="ctr"/>
                      <a:endParaRPr lang="de-DE" sz="1600" dirty="0"/>
                    </a:p>
                  </a:txBody>
                  <a:tcPr/>
                </a:tc>
                <a:tc>
                  <a:txBody>
                    <a:bodyPr/>
                    <a:lstStyle/>
                    <a:p>
                      <a:pPr algn="ctr"/>
                      <a:r>
                        <a:rPr lang="de-DE" sz="1600" baseline="0" dirty="0" smtClean="0"/>
                        <a:t>Art. 16a Basic Law</a:t>
                      </a:r>
                      <a:endParaRPr lang="de-DE" sz="1600" dirty="0"/>
                    </a:p>
                  </a:txBody>
                  <a:tcPr anchor="ctr"/>
                </a:tc>
                <a:tc>
                  <a:txBody>
                    <a:bodyPr/>
                    <a:lstStyle/>
                    <a:p>
                      <a:pPr algn="ctr"/>
                      <a:r>
                        <a:rPr lang="de-DE" sz="1600" dirty="0" smtClean="0"/>
                        <a:t>1951 Refugee </a:t>
                      </a:r>
                      <a:r>
                        <a:rPr lang="de-DE" sz="1600" dirty="0" err="1" smtClean="0"/>
                        <a:t>Convention</a:t>
                      </a:r>
                      <a:endParaRPr lang="de-DE" sz="1600" dirty="0"/>
                    </a:p>
                  </a:txBody>
                  <a:tcPr anchor="ct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a:endParaRPr lang="de-DE" sz="1600" dirty="0"/>
                    </a:p>
                  </a:txBody>
                  <a:tcPr/>
                </a:tc>
                <a:extLst>
                  <a:ext uri="{0D108BD9-81ED-4DB2-BD59-A6C34878D82A}">
                    <a16:rowId xmlns:a16="http://schemas.microsoft.com/office/drawing/2014/main" val="10003"/>
                  </a:ext>
                </a:extLst>
              </a:tr>
              <a:tr h="622860">
                <a:tc>
                  <a:txBody>
                    <a:bodyPr/>
                    <a:lstStyle/>
                    <a:p>
                      <a:pPr algn="ctr"/>
                      <a:r>
                        <a:rPr lang="de-DE" sz="1600" dirty="0" smtClean="0"/>
                        <a:t>2008</a:t>
                      </a:r>
                      <a:endParaRPr lang="de-DE" sz="1600" dirty="0"/>
                    </a:p>
                  </a:txBody>
                  <a:tcPr anchor="ctr"/>
                </a:tc>
                <a:tc>
                  <a:txBody>
                    <a:bodyPr/>
                    <a:lstStyle/>
                    <a:p>
                      <a:pPr algn="ctr"/>
                      <a:r>
                        <a:rPr lang="de-DE" sz="1600" dirty="0" smtClean="0"/>
                        <a:t>20.817</a:t>
                      </a:r>
                      <a:endParaRPr lang="de-DE" sz="1600" dirty="0"/>
                    </a:p>
                  </a:txBody>
                  <a:tcPr anchor="ctr"/>
                </a:tc>
                <a:tc>
                  <a:txBody>
                    <a:bodyPr/>
                    <a:lstStyle/>
                    <a:p>
                      <a:pPr algn="ctr"/>
                      <a:r>
                        <a:rPr lang="de-DE" sz="1600" dirty="0" smtClean="0"/>
                        <a:t>1,1 %</a:t>
                      </a:r>
                      <a:endParaRPr lang="de-DE"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smtClean="0"/>
                        <a:t>33,9</a:t>
                      </a:r>
                      <a:r>
                        <a:rPr lang="de-DE" sz="1600" baseline="0" dirty="0" smtClean="0"/>
                        <a:t> %</a:t>
                      </a:r>
                      <a:endParaRPr lang="de-DE" sz="1600" dirty="0"/>
                    </a:p>
                  </a:txBody>
                  <a:tcPr anchor="ctr"/>
                </a:tc>
                <a:tc>
                  <a:txBody>
                    <a:bodyPr/>
                    <a:lstStyle/>
                    <a:p>
                      <a:pPr algn="ctr"/>
                      <a:r>
                        <a:rPr lang="de-DE" sz="1600" dirty="0" smtClean="0"/>
                        <a:t>0,6 %</a:t>
                      </a:r>
                      <a:endParaRPr lang="de-DE" sz="1600" dirty="0"/>
                    </a:p>
                  </a:txBody>
                  <a:tcPr anchor="ctr"/>
                </a:tc>
                <a:tc>
                  <a:txBody>
                    <a:bodyPr/>
                    <a:lstStyle/>
                    <a:p>
                      <a:pPr algn="ctr"/>
                      <a:r>
                        <a:rPr lang="de-DE" sz="1600" dirty="0" smtClean="0"/>
                        <a:t>2,1 %</a:t>
                      </a:r>
                      <a:endParaRPr lang="de-DE" sz="1600" dirty="0"/>
                    </a:p>
                  </a:txBody>
                  <a:tcPr anchor="ctr"/>
                </a:tc>
                <a:tc>
                  <a:txBody>
                    <a:bodyPr/>
                    <a:lstStyle/>
                    <a:p>
                      <a:pPr algn="ctr"/>
                      <a:r>
                        <a:rPr lang="de-DE" sz="1600" dirty="0" smtClean="0"/>
                        <a:t>32,5</a:t>
                      </a:r>
                      <a:r>
                        <a:rPr lang="de-DE" sz="1600" baseline="0" dirty="0" smtClean="0"/>
                        <a:t> %</a:t>
                      </a:r>
                      <a:endParaRPr lang="de-DE" sz="1600" dirty="0"/>
                    </a:p>
                  </a:txBody>
                  <a:tcPr anchor="ctr"/>
                </a:tc>
                <a:tc>
                  <a:txBody>
                    <a:bodyPr/>
                    <a:lstStyle/>
                    <a:p>
                      <a:pPr algn="ctr"/>
                      <a:r>
                        <a:rPr lang="de-DE" sz="1600" dirty="0" smtClean="0"/>
                        <a:t>29,8</a:t>
                      </a:r>
                      <a:r>
                        <a:rPr lang="de-DE" sz="1600" baseline="0" dirty="0" smtClean="0"/>
                        <a:t> %</a:t>
                      </a:r>
                      <a:endParaRPr lang="de-DE" sz="1600" dirty="0"/>
                    </a:p>
                  </a:txBody>
                  <a:tcPr anchor="ctr"/>
                </a:tc>
                <a:extLst>
                  <a:ext uri="{0D108BD9-81ED-4DB2-BD59-A6C34878D82A}">
                    <a16:rowId xmlns:a16="http://schemas.microsoft.com/office/drawing/2014/main" val="10004"/>
                  </a:ext>
                </a:extLst>
              </a:tr>
              <a:tr h="544767">
                <a:tc>
                  <a:txBody>
                    <a:bodyPr/>
                    <a:lstStyle/>
                    <a:p>
                      <a:pPr algn="ctr"/>
                      <a:r>
                        <a:rPr lang="de-DE" sz="1600" dirty="0" smtClean="0"/>
                        <a:t>2010</a:t>
                      </a:r>
                      <a:endParaRPr lang="de-DE" sz="1600" dirty="0"/>
                    </a:p>
                  </a:txBody>
                  <a:tcPr anchor="ctr"/>
                </a:tc>
                <a:tc>
                  <a:txBody>
                    <a:bodyPr/>
                    <a:lstStyle/>
                    <a:p>
                      <a:pPr algn="ctr"/>
                      <a:r>
                        <a:rPr lang="de-DE" sz="1600" dirty="0" smtClean="0"/>
                        <a:t>48.187</a:t>
                      </a:r>
                      <a:endParaRPr lang="de-DE" sz="1600" dirty="0"/>
                    </a:p>
                  </a:txBody>
                  <a:tcPr anchor="ctr"/>
                </a:tc>
                <a:tc>
                  <a:txBody>
                    <a:bodyPr/>
                    <a:lstStyle/>
                    <a:p>
                      <a:pPr algn="ctr"/>
                      <a:r>
                        <a:rPr lang="de-DE" sz="1600" dirty="0" smtClean="0"/>
                        <a:t>1,3</a:t>
                      </a:r>
                      <a:r>
                        <a:rPr lang="de-DE" sz="1600" baseline="0" dirty="0" smtClean="0"/>
                        <a:t> %</a:t>
                      </a:r>
                      <a:endParaRPr lang="de-DE" sz="1600" dirty="0"/>
                    </a:p>
                  </a:txBody>
                  <a:tcPr anchor="ctr"/>
                </a:tc>
                <a:tc>
                  <a:txBody>
                    <a:bodyPr/>
                    <a:lstStyle/>
                    <a:p>
                      <a:pPr algn="ctr"/>
                      <a:r>
                        <a:rPr lang="de-DE" sz="1600" dirty="0" smtClean="0"/>
                        <a:t>14,7 %</a:t>
                      </a:r>
                      <a:endParaRPr lang="de-DE" sz="1600" dirty="0"/>
                    </a:p>
                  </a:txBody>
                  <a:tcPr anchor="ctr"/>
                </a:tc>
                <a:tc>
                  <a:txBody>
                    <a:bodyPr/>
                    <a:lstStyle/>
                    <a:p>
                      <a:pPr algn="ctr"/>
                      <a:r>
                        <a:rPr lang="de-DE" sz="1600" dirty="0" smtClean="0"/>
                        <a:t>1,1 %</a:t>
                      </a:r>
                      <a:endParaRPr lang="de-DE" sz="1600" dirty="0"/>
                    </a:p>
                  </a:txBody>
                  <a:tcPr anchor="ctr"/>
                </a:tc>
                <a:tc>
                  <a:txBody>
                    <a:bodyPr/>
                    <a:lstStyle/>
                    <a:p>
                      <a:pPr algn="ctr"/>
                      <a:r>
                        <a:rPr lang="de-DE" sz="1600" dirty="0" smtClean="0"/>
                        <a:t>4,4 %</a:t>
                      </a:r>
                      <a:endParaRPr lang="de-DE" sz="1600" dirty="0"/>
                    </a:p>
                  </a:txBody>
                  <a:tcPr anchor="ctr"/>
                </a:tc>
                <a:tc>
                  <a:txBody>
                    <a:bodyPr/>
                    <a:lstStyle/>
                    <a:p>
                      <a:pPr algn="ctr"/>
                      <a:r>
                        <a:rPr lang="de-DE" sz="1600" dirty="0" smtClean="0"/>
                        <a:t>56,6 %</a:t>
                      </a:r>
                      <a:endParaRPr lang="de-DE" sz="1600" dirty="0"/>
                    </a:p>
                  </a:txBody>
                  <a:tcPr anchor="ctr"/>
                </a:tc>
                <a:tc>
                  <a:txBody>
                    <a:bodyPr/>
                    <a:lstStyle/>
                    <a:p>
                      <a:pPr algn="ctr"/>
                      <a:r>
                        <a:rPr lang="de-DE" sz="1600" dirty="0" smtClean="0"/>
                        <a:t>21,0 %</a:t>
                      </a:r>
                      <a:endParaRPr lang="de-DE" sz="1600" dirty="0"/>
                    </a:p>
                  </a:txBody>
                  <a:tcPr anchor="ctr"/>
                </a:tc>
                <a:extLst>
                  <a:ext uri="{0D108BD9-81ED-4DB2-BD59-A6C34878D82A}">
                    <a16:rowId xmlns:a16="http://schemas.microsoft.com/office/drawing/2014/main" val="10005"/>
                  </a:ext>
                </a:extLst>
              </a:tr>
              <a:tr h="544767">
                <a:tc>
                  <a:txBody>
                    <a:bodyPr/>
                    <a:lstStyle/>
                    <a:p>
                      <a:pPr algn="ctr"/>
                      <a:r>
                        <a:rPr lang="de-DE" sz="1600" dirty="0" smtClean="0"/>
                        <a:t>2012</a:t>
                      </a:r>
                      <a:endParaRPr lang="de-DE" sz="1600" dirty="0"/>
                    </a:p>
                  </a:txBody>
                  <a:tcPr anchor="ctr"/>
                </a:tc>
                <a:tc>
                  <a:txBody>
                    <a:bodyPr/>
                    <a:lstStyle/>
                    <a:p>
                      <a:pPr algn="ctr"/>
                      <a:r>
                        <a:rPr lang="de-DE" sz="1600" dirty="0" smtClean="0"/>
                        <a:t>61.826</a:t>
                      </a:r>
                      <a:endParaRPr lang="de-DE" sz="1600" dirty="0"/>
                    </a:p>
                  </a:txBody>
                  <a:tcPr anchor="ctr"/>
                </a:tc>
                <a:tc>
                  <a:txBody>
                    <a:bodyPr/>
                    <a:lstStyle/>
                    <a:p>
                      <a:pPr algn="ctr"/>
                      <a:r>
                        <a:rPr lang="de-DE" sz="1600" dirty="0" smtClean="0"/>
                        <a:t>1,2 %</a:t>
                      </a:r>
                      <a:endParaRPr lang="de-DE" sz="1600" dirty="0"/>
                    </a:p>
                  </a:txBody>
                  <a:tcPr anchor="ctr"/>
                </a:tc>
                <a:tc>
                  <a:txBody>
                    <a:bodyPr/>
                    <a:lstStyle/>
                    <a:p>
                      <a:pPr algn="ctr"/>
                      <a:r>
                        <a:rPr lang="de-DE" sz="1600" dirty="0" smtClean="0"/>
                        <a:t>13,0 %</a:t>
                      </a:r>
                      <a:endParaRPr lang="de-DE" sz="1600" dirty="0"/>
                    </a:p>
                  </a:txBody>
                  <a:tcPr anchor="ctr"/>
                </a:tc>
                <a:tc>
                  <a:txBody>
                    <a:bodyPr/>
                    <a:lstStyle/>
                    <a:p>
                      <a:pPr algn="ctr"/>
                      <a:r>
                        <a:rPr lang="de-DE" sz="1600" dirty="0" smtClean="0"/>
                        <a:t>11,3</a:t>
                      </a:r>
                      <a:r>
                        <a:rPr lang="de-DE" sz="1600" baseline="0" dirty="0" smtClean="0"/>
                        <a:t> %</a:t>
                      </a:r>
                      <a:endParaRPr lang="de-DE" sz="1600" dirty="0"/>
                    </a:p>
                  </a:txBody>
                  <a:tcPr anchor="ctr"/>
                </a:tc>
                <a:tc>
                  <a:txBody>
                    <a:bodyPr/>
                    <a:lstStyle/>
                    <a:p>
                      <a:pPr algn="ctr"/>
                      <a:r>
                        <a:rPr lang="de-DE" sz="1600" dirty="0" smtClean="0"/>
                        <a:t>2,3 %</a:t>
                      </a:r>
                      <a:endParaRPr lang="de-DE" sz="1600" dirty="0"/>
                    </a:p>
                  </a:txBody>
                  <a:tcPr anchor="ctr"/>
                </a:tc>
                <a:tc>
                  <a:txBody>
                    <a:bodyPr/>
                    <a:lstStyle/>
                    <a:p>
                      <a:pPr algn="ctr"/>
                      <a:r>
                        <a:rPr lang="de-DE" sz="1600" dirty="0" smtClean="0"/>
                        <a:t>49,7</a:t>
                      </a:r>
                      <a:r>
                        <a:rPr lang="de-DE" sz="1600" baseline="0" dirty="0" smtClean="0"/>
                        <a:t> %</a:t>
                      </a:r>
                      <a:endParaRPr lang="de-DE" sz="1600" dirty="0"/>
                    </a:p>
                  </a:txBody>
                  <a:tcPr anchor="ctr"/>
                </a:tc>
                <a:tc>
                  <a:txBody>
                    <a:bodyPr/>
                    <a:lstStyle/>
                    <a:p>
                      <a:pPr algn="ctr"/>
                      <a:r>
                        <a:rPr lang="de-DE" sz="1600" dirty="0" smtClean="0"/>
                        <a:t>22,6 %</a:t>
                      </a:r>
                      <a:endParaRPr lang="de-DE" sz="1600" dirty="0"/>
                    </a:p>
                  </a:txBody>
                  <a:tcPr anchor="ctr"/>
                </a:tc>
                <a:extLst>
                  <a:ext uri="{0D108BD9-81ED-4DB2-BD59-A6C34878D82A}">
                    <a16:rowId xmlns:a16="http://schemas.microsoft.com/office/drawing/2014/main" val="10006"/>
                  </a:ext>
                </a:extLst>
              </a:tr>
              <a:tr h="544767">
                <a:tc>
                  <a:txBody>
                    <a:bodyPr/>
                    <a:lstStyle/>
                    <a:p>
                      <a:pPr algn="ctr"/>
                      <a:r>
                        <a:rPr lang="de-DE" sz="1600" dirty="0" smtClean="0"/>
                        <a:t>2014</a:t>
                      </a:r>
                      <a:endParaRPr lang="de-DE" sz="1600" dirty="0"/>
                    </a:p>
                  </a:txBody>
                  <a:tcPr anchor="ctr"/>
                </a:tc>
                <a:tc>
                  <a:txBody>
                    <a:bodyPr/>
                    <a:lstStyle/>
                    <a:p>
                      <a:pPr algn="ctr"/>
                      <a:r>
                        <a:rPr lang="de-DE" sz="1600" dirty="0" smtClean="0"/>
                        <a:t>128.911</a:t>
                      </a:r>
                      <a:endParaRPr lang="de-DE" sz="1600" dirty="0"/>
                    </a:p>
                  </a:txBody>
                  <a:tcPr anchor="ctr"/>
                </a:tc>
                <a:tc>
                  <a:txBody>
                    <a:bodyPr/>
                    <a:lstStyle/>
                    <a:p>
                      <a:pPr algn="ctr"/>
                      <a:r>
                        <a:rPr lang="de-DE" sz="1600" dirty="0" smtClean="0"/>
                        <a:t>1,8 %</a:t>
                      </a:r>
                      <a:endParaRPr lang="de-DE" sz="1600" dirty="0"/>
                    </a:p>
                  </a:txBody>
                  <a:tcPr anchor="ctr"/>
                </a:tc>
                <a:tc>
                  <a:txBody>
                    <a:bodyPr/>
                    <a:lstStyle/>
                    <a:p>
                      <a:pPr algn="ctr"/>
                      <a:r>
                        <a:rPr lang="de-DE" sz="1600" dirty="0" smtClean="0"/>
                        <a:t>24</a:t>
                      </a:r>
                      <a:r>
                        <a:rPr lang="de-DE" sz="1600" baseline="0" dirty="0" smtClean="0"/>
                        <a:t> %</a:t>
                      </a:r>
                      <a:endParaRPr lang="de-DE" sz="1600" dirty="0"/>
                    </a:p>
                  </a:txBody>
                  <a:tcPr anchor="ctr"/>
                </a:tc>
                <a:tc>
                  <a:txBody>
                    <a:bodyPr/>
                    <a:lstStyle/>
                    <a:p>
                      <a:pPr algn="ctr"/>
                      <a:r>
                        <a:rPr lang="de-DE" sz="1600" dirty="0" smtClean="0"/>
                        <a:t>4,0 %</a:t>
                      </a:r>
                      <a:endParaRPr lang="de-DE" sz="1600" dirty="0"/>
                    </a:p>
                  </a:txBody>
                  <a:tcPr anchor="ctr"/>
                </a:tc>
                <a:tc>
                  <a:txBody>
                    <a:bodyPr/>
                    <a:lstStyle/>
                    <a:p>
                      <a:pPr algn="ctr"/>
                      <a:r>
                        <a:rPr lang="de-DE" sz="1600" dirty="0" smtClean="0"/>
                        <a:t>1,6 %</a:t>
                      </a:r>
                      <a:endParaRPr lang="de-DE" sz="1600" dirty="0"/>
                    </a:p>
                  </a:txBody>
                  <a:tcPr anchor="ctr"/>
                </a:tc>
                <a:tc>
                  <a:txBody>
                    <a:bodyPr/>
                    <a:lstStyle/>
                    <a:p>
                      <a:pPr algn="ctr"/>
                      <a:r>
                        <a:rPr lang="de-DE" sz="1600" dirty="0" smtClean="0"/>
                        <a:t>33,4</a:t>
                      </a:r>
                      <a:r>
                        <a:rPr lang="de-DE" sz="1600" baseline="0" dirty="0" smtClean="0"/>
                        <a:t> %</a:t>
                      </a:r>
                      <a:endParaRPr lang="de-DE" sz="1600" dirty="0"/>
                    </a:p>
                  </a:txBody>
                  <a:tcPr anchor="ctr"/>
                </a:tc>
                <a:tc>
                  <a:txBody>
                    <a:bodyPr/>
                    <a:lstStyle/>
                    <a:p>
                      <a:pPr algn="ctr"/>
                      <a:r>
                        <a:rPr lang="de-DE" sz="1600" dirty="0" smtClean="0"/>
                        <a:t>35,2 %</a:t>
                      </a:r>
                      <a:endParaRPr lang="de-DE" sz="1600" dirty="0"/>
                    </a:p>
                  </a:txBody>
                  <a:tcPr anchor="ctr"/>
                </a:tc>
                <a:extLst>
                  <a:ext uri="{0D108BD9-81ED-4DB2-BD59-A6C34878D82A}">
                    <a16:rowId xmlns:a16="http://schemas.microsoft.com/office/drawing/2014/main" val="10007"/>
                  </a:ext>
                </a:extLst>
              </a:tr>
              <a:tr h="544767">
                <a:tc>
                  <a:txBody>
                    <a:bodyPr/>
                    <a:lstStyle/>
                    <a:p>
                      <a:pPr algn="ctr"/>
                      <a:r>
                        <a:rPr lang="de-DE" sz="1600" dirty="0" smtClean="0"/>
                        <a:t>2015</a:t>
                      </a:r>
                      <a:endParaRPr lang="de-DE" sz="1600" dirty="0"/>
                    </a:p>
                  </a:txBody>
                  <a:tcPr anchor="ctr"/>
                </a:tc>
                <a:tc>
                  <a:txBody>
                    <a:bodyPr/>
                    <a:lstStyle/>
                    <a:p>
                      <a:pPr algn="ctr"/>
                      <a:r>
                        <a:rPr lang="de-DE" sz="1600" dirty="0" smtClean="0"/>
                        <a:t>282.726</a:t>
                      </a:r>
                      <a:endParaRPr lang="de-DE" sz="1600" dirty="0"/>
                    </a:p>
                  </a:txBody>
                  <a:tcPr anchor="ctr"/>
                </a:tc>
                <a:tc>
                  <a:txBody>
                    <a:bodyPr/>
                    <a:lstStyle/>
                    <a:p>
                      <a:pPr algn="ctr"/>
                      <a:r>
                        <a:rPr lang="de-DE" sz="1600" dirty="0" smtClean="0"/>
                        <a:t>0,7 %</a:t>
                      </a:r>
                      <a:endParaRPr lang="de-DE" sz="1600" dirty="0"/>
                    </a:p>
                  </a:txBody>
                  <a:tcPr anchor="ctr"/>
                </a:tc>
                <a:tc>
                  <a:txBody>
                    <a:bodyPr/>
                    <a:lstStyle/>
                    <a:p>
                      <a:pPr algn="ctr"/>
                      <a:r>
                        <a:rPr lang="de-DE" sz="1600" dirty="0" smtClean="0"/>
                        <a:t>48,5 %</a:t>
                      </a:r>
                      <a:endParaRPr lang="de-DE" sz="1600" dirty="0"/>
                    </a:p>
                  </a:txBody>
                  <a:tcPr anchor="ctr"/>
                </a:tc>
                <a:tc>
                  <a:txBody>
                    <a:bodyPr/>
                    <a:lstStyle/>
                    <a:p>
                      <a:pPr algn="ctr"/>
                      <a:r>
                        <a:rPr lang="de-DE" sz="1600" dirty="0" smtClean="0"/>
                        <a:t>0,6 %</a:t>
                      </a:r>
                      <a:endParaRPr lang="de-DE" sz="1600" dirty="0"/>
                    </a:p>
                  </a:txBody>
                  <a:tcPr anchor="ctr"/>
                </a:tc>
                <a:tc>
                  <a:txBody>
                    <a:bodyPr/>
                    <a:lstStyle/>
                    <a:p>
                      <a:pPr algn="ctr"/>
                      <a:r>
                        <a:rPr lang="de-DE" sz="1600" dirty="0" smtClean="0"/>
                        <a:t>0,7 %</a:t>
                      </a:r>
                      <a:endParaRPr lang="de-DE" sz="1600" dirty="0"/>
                    </a:p>
                  </a:txBody>
                  <a:tcPr anchor="ctr"/>
                </a:tc>
                <a:tc>
                  <a:txBody>
                    <a:bodyPr/>
                    <a:lstStyle/>
                    <a:p>
                      <a:pPr algn="ctr"/>
                      <a:r>
                        <a:rPr lang="de-DE" sz="1600" dirty="0" smtClean="0"/>
                        <a:t>32,4</a:t>
                      </a:r>
                      <a:r>
                        <a:rPr lang="de-DE" sz="1600" baseline="0" dirty="0" smtClean="0"/>
                        <a:t> %</a:t>
                      </a:r>
                      <a:endParaRPr lang="de-DE" sz="1600" dirty="0"/>
                    </a:p>
                  </a:txBody>
                  <a:tcPr anchor="ctr"/>
                </a:tc>
                <a:tc>
                  <a:txBody>
                    <a:bodyPr/>
                    <a:lstStyle/>
                    <a:p>
                      <a:pPr algn="ctr"/>
                      <a:r>
                        <a:rPr lang="de-DE" sz="1600" dirty="0" smtClean="0"/>
                        <a:t>17,8 %</a:t>
                      </a:r>
                      <a:endParaRPr lang="de-DE" sz="1600" dirty="0"/>
                    </a:p>
                  </a:txBody>
                  <a:tcPr anchor="ctr"/>
                </a:tc>
                <a:extLst>
                  <a:ext uri="{0D108BD9-81ED-4DB2-BD59-A6C34878D82A}">
                    <a16:rowId xmlns:a16="http://schemas.microsoft.com/office/drawing/2014/main" val="10008"/>
                  </a:ext>
                </a:extLst>
              </a:tr>
              <a:tr h="544767">
                <a:tc>
                  <a:txBody>
                    <a:bodyPr/>
                    <a:lstStyle/>
                    <a:p>
                      <a:pPr algn="ctr"/>
                      <a:r>
                        <a:rPr lang="de-DE" sz="1600" dirty="0" smtClean="0"/>
                        <a:t>2016</a:t>
                      </a:r>
                      <a:endParaRPr lang="de-DE" sz="1600" dirty="0"/>
                    </a:p>
                  </a:txBody>
                  <a:tcPr anchor="ctr"/>
                </a:tc>
                <a:tc>
                  <a:txBody>
                    <a:bodyPr/>
                    <a:lstStyle/>
                    <a:p>
                      <a:pPr algn="ctr"/>
                      <a:r>
                        <a:rPr lang="de-DE" sz="1600" dirty="0" smtClean="0"/>
                        <a:t>695.733</a:t>
                      </a:r>
                      <a:endParaRPr lang="de-DE" sz="1600" dirty="0"/>
                    </a:p>
                  </a:txBody>
                  <a:tcPr anchor="ctr"/>
                </a:tc>
                <a:tc>
                  <a:txBody>
                    <a:bodyPr/>
                    <a:lstStyle/>
                    <a:p>
                      <a:pPr algn="ctr"/>
                      <a:r>
                        <a:rPr lang="de-DE" sz="1600" dirty="0" smtClean="0"/>
                        <a:t>0,3</a:t>
                      </a:r>
                      <a:r>
                        <a:rPr lang="de-DE" sz="1600" baseline="0" dirty="0" smtClean="0"/>
                        <a:t> %</a:t>
                      </a:r>
                      <a:endParaRPr lang="de-DE" sz="1600" dirty="0"/>
                    </a:p>
                  </a:txBody>
                  <a:tcPr anchor="ctr"/>
                </a:tc>
                <a:tc>
                  <a:txBody>
                    <a:bodyPr/>
                    <a:lstStyle/>
                    <a:p>
                      <a:pPr algn="ctr"/>
                      <a:r>
                        <a:rPr lang="de-DE" sz="1600" dirty="0" smtClean="0"/>
                        <a:t>36,8 %</a:t>
                      </a:r>
                      <a:endParaRPr lang="de-DE" sz="1600" dirty="0"/>
                    </a:p>
                  </a:txBody>
                  <a:tcPr anchor="ctr"/>
                </a:tc>
                <a:tc>
                  <a:txBody>
                    <a:bodyPr/>
                    <a:lstStyle/>
                    <a:p>
                      <a:pPr algn="ctr"/>
                      <a:r>
                        <a:rPr lang="de-DE" sz="1600" dirty="0" smtClean="0"/>
                        <a:t>22,1 %</a:t>
                      </a:r>
                      <a:endParaRPr lang="de-DE" sz="1600" dirty="0"/>
                    </a:p>
                  </a:txBody>
                  <a:tcPr anchor="ctr"/>
                </a:tc>
                <a:tc>
                  <a:txBody>
                    <a:bodyPr/>
                    <a:lstStyle/>
                    <a:p>
                      <a:pPr algn="ctr"/>
                      <a:r>
                        <a:rPr lang="de-DE" sz="1600" dirty="0" smtClean="0"/>
                        <a:t>3,5 %</a:t>
                      </a:r>
                      <a:endParaRPr lang="de-DE" sz="1600" dirty="0"/>
                    </a:p>
                  </a:txBody>
                  <a:tcPr anchor="ctr"/>
                </a:tc>
                <a:tc>
                  <a:txBody>
                    <a:bodyPr/>
                    <a:lstStyle/>
                    <a:p>
                      <a:pPr algn="ctr"/>
                      <a:r>
                        <a:rPr lang="de-DE" sz="1600" dirty="0" smtClean="0"/>
                        <a:t>25,0 %</a:t>
                      </a:r>
                      <a:endParaRPr lang="de-DE" sz="1600" dirty="0"/>
                    </a:p>
                  </a:txBody>
                  <a:tcPr anchor="ctr"/>
                </a:tc>
                <a:tc>
                  <a:txBody>
                    <a:bodyPr/>
                    <a:lstStyle/>
                    <a:p>
                      <a:pPr algn="ctr"/>
                      <a:r>
                        <a:rPr lang="de-DE" sz="1600" dirty="0" smtClean="0"/>
                        <a:t>12,6 %</a:t>
                      </a:r>
                      <a:endParaRPr lang="de-DE" sz="1600" dirty="0"/>
                    </a:p>
                  </a:txBody>
                  <a:tcPr anchor="ctr"/>
                </a:tc>
                <a:extLst>
                  <a:ext uri="{0D108BD9-81ED-4DB2-BD59-A6C34878D82A}">
                    <a16:rowId xmlns:a16="http://schemas.microsoft.com/office/drawing/2014/main" val="10009"/>
                  </a:ext>
                </a:extLst>
              </a:tr>
            </a:tbl>
          </a:graphicData>
        </a:graphic>
      </p:graphicFrame>
      <p:sp>
        <p:nvSpPr>
          <p:cNvPr id="7" name="Ellipse 6"/>
          <p:cNvSpPr/>
          <p:nvPr/>
        </p:nvSpPr>
        <p:spPr bwMode="auto">
          <a:xfrm>
            <a:off x="3240113" y="6372126"/>
            <a:ext cx="864096" cy="360040"/>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1" name="Ellipse 10"/>
          <p:cNvSpPr/>
          <p:nvPr/>
        </p:nvSpPr>
        <p:spPr bwMode="auto">
          <a:xfrm>
            <a:off x="3240113" y="6945198"/>
            <a:ext cx="864096" cy="360040"/>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2" name="Ellipse 11"/>
          <p:cNvSpPr/>
          <p:nvPr/>
        </p:nvSpPr>
        <p:spPr bwMode="auto">
          <a:xfrm>
            <a:off x="4624933" y="6372126"/>
            <a:ext cx="864096" cy="360040"/>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3" name="Ellipse 12"/>
          <p:cNvSpPr/>
          <p:nvPr/>
        </p:nvSpPr>
        <p:spPr bwMode="auto">
          <a:xfrm>
            <a:off x="4606677" y="6902736"/>
            <a:ext cx="864096" cy="360040"/>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999067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err="1" smtClean="0">
                <a:solidFill>
                  <a:schemeClr val="tx1"/>
                </a:solidFill>
                <a:latin typeface="Arial" panose="020B0604020202020204" pitchFamily="34" charset="0"/>
                <a:cs typeface="+mn-cs"/>
              </a:rPr>
              <a:t>Current</a:t>
            </a:r>
            <a:r>
              <a:rPr lang="de-DE" altLang="de-DE" sz="3200" b="1" dirty="0" smtClean="0">
                <a:solidFill>
                  <a:schemeClr val="tx1"/>
                </a:solidFill>
                <a:latin typeface="Arial" panose="020B0604020202020204" pitchFamily="34" charset="0"/>
                <a:cs typeface="+mn-cs"/>
              </a:rPr>
              <a:t> </a:t>
            </a:r>
            <a:r>
              <a:rPr lang="de-DE" altLang="de-DE" sz="3200" b="1" dirty="0" err="1" smtClean="0">
                <a:solidFill>
                  <a:schemeClr val="tx1"/>
                </a:solidFill>
                <a:latin typeface="Arial" panose="020B0604020202020204" pitchFamily="34" charset="0"/>
                <a:cs typeface="+mn-cs"/>
              </a:rPr>
              <a:t>political</a:t>
            </a:r>
            <a:r>
              <a:rPr lang="de-DE" altLang="de-DE" sz="3200" b="1" dirty="0" smtClean="0">
                <a:solidFill>
                  <a:schemeClr val="tx1"/>
                </a:solidFill>
                <a:latin typeface="Arial" panose="020B0604020202020204" pitchFamily="34" charset="0"/>
                <a:cs typeface="+mn-cs"/>
              </a:rPr>
              <a:t> </a:t>
            </a:r>
            <a:r>
              <a:rPr lang="de-DE" altLang="de-DE" sz="3200" b="1" dirty="0" err="1" smtClean="0">
                <a:solidFill>
                  <a:schemeClr val="tx1"/>
                </a:solidFill>
                <a:latin typeface="Arial" panose="020B0604020202020204" pitchFamily="34" charset="0"/>
                <a:cs typeface="+mn-cs"/>
              </a:rPr>
              <a:t>and</a:t>
            </a:r>
            <a:r>
              <a:rPr lang="de-DE" altLang="de-DE" sz="3200" b="1" dirty="0" smtClean="0">
                <a:solidFill>
                  <a:schemeClr val="tx1"/>
                </a:solidFill>
                <a:latin typeface="Arial" panose="020B0604020202020204" pitchFamily="34" charset="0"/>
                <a:cs typeface="+mn-cs"/>
              </a:rPr>
              <a:t> legal </a:t>
            </a:r>
            <a:r>
              <a:rPr lang="de-DE" altLang="de-DE" sz="3200" b="1" dirty="0" err="1" smtClean="0">
                <a:solidFill>
                  <a:schemeClr val="tx1"/>
                </a:solidFill>
                <a:latin typeface="Arial" panose="020B0604020202020204" pitchFamily="34" charset="0"/>
                <a:cs typeface="+mn-cs"/>
              </a:rPr>
              <a:t>issues</a:t>
            </a:r>
            <a:endParaRPr lang="de-DE" altLang="de-DE" sz="3200" b="1" dirty="0" smtClean="0">
              <a:solidFill>
                <a:schemeClr val="tx1"/>
              </a:solidFill>
              <a:latin typeface="Arial" panose="020B0604020202020204" pitchFamily="34" charset="0"/>
              <a:cs typeface="+mn-cs"/>
            </a:endParaRPr>
          </a:p>
          <a:p>
            <a:pPr algn="just" hangingPunct="0">
              <a:spcAft>
                <a:spcPts val="0"/>
              </a:spcAft>
              <a:buClrTx/>
              <a:defRPr/>
            </a:pPr>
            <a:endParaRPr lang="en-US" altLang="de-DE" sz="2400" dirty="0" smtClean="0">
              <a:solidFill>
                <a:schemeClr val="tx1"/>
              </a:solidFill>
              <a:latin typeface="Arial" panose="020B0604020202020204" pitchFamily="34" charset="0"/>
              <a:cs typeface="+mn-cs"/>
            </a:endParaRPr>
          </a:p>
          <a:p>
            <a:pPr marL="342900" indent="-342900" algn="just" hangingPunct="0">
              <a:spcAft>
                <a:spcPts val="0"/>
              </a:spcAft>
              <a:buClrTx/>
              <a:buFont typeface="Arial" panose="020B0604020202020204" pitchFamily="34" charset="0"/>
              <a:buChar char="•"/>
              <a:defRPr/>
            </a:pPr>
            <a:r>
              <a:rPr lang="en-US" altLang="de-DE" sz="2400" dirty="0" smtClean="0">
                <a:solidFill>
                  <a:schemeClr val="tx1"/>
                </a:solidFill>
                <a:latin typeface="Arial" panose="020B0604020202020204" pitchFamily="34" charset="0"/>
                <a:cs typeface="+mn-cs"/>
              </a:rPr>
              <a:t>Are refugees from Syria entitled to subsidiary protection (“inhuman treatment”) or to refugee status (“</a:t>
            </a:r>
            <a:r>
              <a:rPr lang="de-DE" altLang="de-DE" sz="2400" dirty="0" err="1">
                <a:solidFill>
                  <a:srgbClr val="000000"/>
                </a:solidFill>
                <a:latin typeface="Arial" panose="020B0604020202020204" pitchFamily="34" charset="0"/>
              </a:rPr>
              <a:t>persecution</a:t>
            </a:r>
            <a:r>
              <a:rPr lang="de-DE" altLang="de-DE" sz="2400" dirty="0">
                <a:solidFill>
                  <a:srgbClr val="000000"/>
                </a:solidFill>
                <a:latin typeface="Arial" panose="020B0604020202020204" pitchFamily="34" charset="0"/>
              </a:rPr>
              <a:t> </a:t>
            </a:r>
            <a:r>
              <a:rPr lang="de-DE" altLang="de-DE" sz="2400" dirty="0" err="1">
                <a:solidFill>
                  <a:srgbClr val="000000"/>
                </a:solidFill>
                <a:latin typeface="Arial" panose="020B0604020202020204" pitchFamily="34" charset="0"/>
              </a:rPr>
              <a:t>for</a:t>
            </a:r>
            <a:r>
              <a:rPr lang="de-DE" altLang="de-DE" sz="2400" dirty="0">
                <a:solidFill>
                  <a:srgbClr val="000000"/>
                </a:solidFill>
                <a:latin typeface="Arial" panose="020B0604020202020204" pitchFamily="34" charset="0"/>
              </a:rPr>
              <a:t> </a:t>
            </a:r>
            <a:r>
              <a:rPr lang="de-DE" altLang="de-DE" sz="2400" dirty="0" err="1">
                <a:solidFill>
                  <a:srgbClr val="000000"/>
                </a:solidFill>
                <a:latin typeface="Arial" panose="020B0604020202020204" pitchFamily="34" charset="0"/>
              </a:rPr>
              <a:t>reasons</a:t>
            </a:r>
            <a:r>
              <a:rPr lang="de-DE" altLang="de-DE" sz="2400" dirty="0">
                <a:solidFill>
                  <a:srgbClr val="000000"/>
                </a:solidFill>
                <a:latin typeface="Arial" panose="020B0604020202020204" pitchFamily="34" charset="0"/>
              </a:rPr>
              <a:t> </a:t>
            </a:r>
            <a:r>
              <a:rPr lang="de-DE" altLang="de-DE" sz="2400" dirty="0" err="1">
                <a:solidFill>
                  <a:srgbClr val="000000"/>
                </a:solidFill>
                <a:latin typeface="Arial" panose="020B0604020202020204" pitchFamily="34" charset="0"/>
              </a:rPr>
              <a:t>of</a:t>
            </a:r>
            <a:r>
              <a:rPr lang="de-DE" altLang="de-DE" sz="2400" dirty="0">
                <a:solidFill>
                  <a:srgbClr val="000000"/>
                </a:solidFill>
                <a:latin typeface="Arial" panose="020B0604020202020204" pitchFamily="34" charset="0"/>
              </a:rPr>
              <a:t> </a:t>
            </a:r>
            <a:r>
              <a:rPr lang="de-DE" altLang="de-DE" sz="2400" dirty="0" err="1">
                <a:solidFill>
                  <a:srgbClr val="000000"/>
                </a:solidFill>
                <a:latin typeface="Arial" panose="020B0604020202020204" pitchFamily="34" charset="0"/>
              </a:rPr>
              <a:t>political</a:t>
            </a:r>
            <a:r>
              <a:rPr lang="de-DE" altLang="de-DE" sz="2400" dirty="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opinion</a:t>
            </a:r>
            <a:r>
              <a:rPr lang="de-DE" altLang="de-DE" sz="2400" dirty="0" smtClean="0">
                <a:solidFill>
                  <a:srgbClr val="000000"/>
                </a:solidFill>
                <a:latin typeface="Arial" panose="020B0604020202020204" pitchFamily="34" charset="0"/>
              </a:rPr>
              <a:t>“)? </a:t>
            </a:r>
          </a:p>
          <a:p>
            <a:pPr marL="1085850" lvl="1" indent="-342900" algn="just" hangingPunct="0">
              <a:spcAft>
                <a:spcPts val="0"/>
              </a:spcAft>
              <a:buClrTx/>
              <a:buFont typeface="Arial" panose="020B0604020202020204" pitchFamily="34" charset="0"/>
              <a:buChar char="•"/>
              <a:defRPr/>
            </a:pPr>
            <a:r>
              <a:rPr lang="de-DE" altLang="de-DE" sz="1600" dirty="0" err="1" smtClean="0">
                <a:solidFill>
                  <a:srgbClr val="000000"/>
                </a:solidFill>
                <a:latin typeface="Arial" panose="020B0604020202020204" pitchFamily="34" charset="0"/>
              </a:rPr>
              <a:t>see</a:t>
            </a:r>
            <a:r>
              <a:rPr lang="de-DE" altLang="de-DE" sz="1600" dirty="0" smtClean="0">
                <a:solidFill>
                  <a:srgbClr val="000000"/>
                </a:solidFill>
                <a:latin typeface="Arial" panose="020B0604020202020204" pitchFamily="34" charset="0"/>
              </a:rPr>
              <a:t> Higher Administrative Court Mannheim, 9.8.2017 – A 11 S 710/17 –  (</a:t>
            </a:r>
            <a:r>
              <a:rPr lang="de-DE" altLang="de-DE" sz="1600" dirty="0" err="1" smtClean="0">
                <a:solidFill>
                  <a:srgbClr val="000000"/>
                </a:solidFill>
                <a:latin typeface="Arial" panose="020B0604020202020204" pitchFamily="34" charset="0"/>
              </a:rPr>
              <a:t>subsidiary</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protection</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for</a:t>
            </a:r>
            <a:r>
              <a:rPr lang="de-DE" altLang="de-DE" sz="1600" dirty="0" smtClean="0">
                <a:solidFill>
                  <a:srgbClr val="000000"/>
                </a:solidFill>
                <a:latin typeface="Arial" panose="020B0604020202020204" pitchFamily="34" charset="0"/>
              </a:rPr>
              <a:t> 63 </a:t>
            </a:r>
            <a:r>
              <a:rPr lang="de-DE" altLang="de-DE" sz="1600" dirty="0" err="1" smtClean="0">
                <a:solidFill>
                  <a:srgbClr val="000000"/>
                </a:solidFill>
                <a:latin typeface="Arial" panose="020B0604020202020204" pitchFamily="34" charset="0"/>
              </a:rPr>
              <a:t>year</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old</a:t>
            </a:r>
            <a:r>
              <a:rPr lang="de-DE" altLang="de-DE" sz="1600" dirty="0" smtClean="0">
                <a:solidFill>
                  <a:srgbClr val="000000"/>
                </a:solidFill>
                <a:latin typeface="Arial" panose="020B0604020202020204" pitchFamily="34" charset="0"/>
              </a:rPr>
              <a:t> male)</a:t>
            </a:r>
          </a:p>
          <a:p>
            <a:pPr marL="1085850" lvl="1" indent="-342900" algn="just" hangingPunct="0">
              <a:spcAft>
                <a:spcPts val="0"/>
              </a:spcAft>
              <a:buClrTx/>
              <a:buFont typeface="Arial" panose="020B0604020202020204" pitchFamily="34" charset="0"/>
              <a:buChar char="•"/>
              <a:defRPr/>
            </a:pPr>
            <a:r>
              <a:rPr lang="de-DE" altLang="de-DE" sz="1600" dirty="0" err="1" smtClean="0">
                <a:solidFill>
                  <a:srgbClr val="000000"/>
                </a:solidFill>
                <a:latin typeface="Arial" panose="020B0604020202020204" pitchFamily="34" charset="0"/>
              </a:rPr>
              <a:t>see</a:t>
            </a:r>
            <a:r>
              <a:rPr lang="de-DE" altLang="de-DE" sz="1600" dirty="0" smtClean="0">
                <a:solidFill>
                  <a:srgbClr val="000000"/>
                </a:solidFill>
                <a:latin typeface="Arial" panose="020B0604020202020204" pitchFamily="34" charset="0"/>
              </a:rPr>
              <a:t> </a:t>
            </a:r>
            <a:r>
              <a:rPr lang="de-DE" altLang="de-DE" sz="1600" dirty="0">
                <a:solidFill>
                  <a:srgbClr val="000000"/>
                </a:solidFill>
                <a:latin typeface="Arial" panose="020B0604020202020204" pitchFamily="34" charset="0"/>
              </a:rPr>
              <a:t>Higher Administrative Court Mannheim, </a:t>
            </a:r>
            <a:r>
              <a:rPr lang="de-DE" altLang="de-DE" sz="1600" dirty="0" smtClean="0">
                <a:solidFill>
                  <a:srgbClr val="000000"/>
                </a:solidFill>
                <a:latin typeface="Arial" panose="020B0604020202020204" pitchFamily="34" charset="0"/>
              </a:rPr>
              <a:t>14.6.2017 </a:t>
            </a:r>
            <a:r>
              <a:rPr lang="de-DE" altLang="de-DE" sz="1600" dirty="0">
                <a:solidFill>
                  <a:srgbClr val="000000"/>
                </a:solidFill>
                <a:latin typeface="Arial" panose="020B0604020202020204" pitchFamily="34" charset="0"/>
              </a:rPr>
              <a:t>– A 11 S </a:t>
            </a:r>
            <a:r>
              <a:rPr lang="de-DE" altLang="de-DE" sz="1600" dirty="0" smtClean="0">
                <a:solidFill>
                  <a:srgbClr val="000000"/>
                </a:solidFill>
                <a:latin typeface="Arial" panose="020B0604020202020204" pitchFamily="34" charset="0"/>
              </a:rPr>
              <a:t>511/17 </a:t>
            </a:r>
            <a:r>
              <a:rPr lang="de-DE" altLang="de-DE" sz="1600" dirty="0">
                <a:solidFill>
                  <a:srgbClr val="000000"/>
                </a:solidFill>
                <a:latin typeface="Arial" panose="020B0604020202020204" pitchFamily="34" charset="0"/>
              </a:rPr>
              <a:t>– </a:t>
            </a:r>
            <a:r>
              <a:rPr lang="de-DE" altLang="de-DE" sz="1600" dirty="0" smtClean="0">
                <a:solidFill>
                  <a:srgbClr val="000000"/>
                </a:solidFill>
                <a:latin typeface="Arial" panose="020B0604020202020204" pitchFamily="34" charset="0"/>
              </a:rPr>
              <a:t>(</a:t>
            </a:r>
            <a:r>
              <a:rPr lang="de-DE" altLang="de-DE" sz="1600" dirty="0" err="1" smtClean="0">
                <a:solidFill>
                  <a:srgbClr val="000000"/>
                </a:solidFill>
                <a:latin typeface="Arial" panose="020B0604020202020204" pitchFamily="34" charset="0"/>
              </a:rPr>
              <a:t>refugee</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status</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for</a:t>
            </a:r>
            <a:r>
              <a:rPr lang="de-DE" altLang="de-DE" sz="1600" dirty="0" smtClean="0">
                <a:solidFill>
                  <a:srgbClr val="000000"/>
                </a:solidFill>
                <a:latin typeface="Arial" panose="020B0604020202020204" pitchFamily="34" charset="0"/>
              </a:rPr>
              <a:t> 24 </a:t>
            </a:r>
            <a:r>
              <a:rPr lang="de-DE" altLang="de-DE" sz="1600" dirty="0" err="1" smtClean="0">
                <a:solidFill>
                  <a:srgbClr val="000000"/>
                </a:solidFill>
                <a:latin typeface="Arial" panose="020B0604020202020204" pitchFamily="34" charset="0"/>
              </a:rPr>
              <a:t>year</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old</a:t>
            </a:r>
            <a:r>
              <a:rPr lang="de-DE" altLang="de-DE" sz="1600" dirty="0" smtClean="0">
                <a:solidFill>
                  <a:srgbClr val="000000"/>
                </a:solidFill>
                <a:latin typeface="Arial" panose="020B0604020202020204" pitchFamily="34" charset="0"/>
              </a:rPr>
              <a:t> male </a:t>
            </a:r>
            <a:r>
              <a:rPr lang="de-DE" altLang="de-DE" sz="1600" dirty="0" err="1" smtClean="0">
                <a:solidFill>
                  <a:srgbClr val="000000"/>
                </a:solidFill>
                <a:latin typeface="Arial" panose="020B0604020202020204" pitchFamily="34" charset="0"/>
              </a:rPr>
              <a:t>who</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evaded</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compulsory</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military</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service</a:t>
            </a:r>
            <a:r>
              <a:rPr lang="de-DE" altLang="de-DE" sz="1600" dirty="0" smtClean="0">
                <a:solidFill>
                  <a:srgbClr val="000000"/>
                </a:solidFill>
                <a:latin typeface="Arial" panose="020B0604020202020204" pitchFamily="34" charset="0"/>
              </a:rPr>
              <a:t>)</a:t>
            </a:r>
          </a:p>
          <a:p>
            <a:pPr marL="342900" indent="-342900" algn="just" hangingPunct="0">
              <a:spcAft>
                <a:spcPts val="0"/>
              </a:spcAft>
              <a:buClrTx/>
              <a:buFont typeface="Arial" panose="020B0604020202020204" pitchFamily="34" charset="0"/>
              <a:buChar char="•"/>
              <a:defRPr/>
            </a:pPr>
            <a:endParaRPr lang="de-DE" altLang="de-DE" sz="2400" dirty="0" smtClean="0">
              <a:solidFill>
                <a:srgbClr val="000000"/>
              </a:solidFill>
              <a:latin typeface="Arial" panose="020B0604020202020204" pitchFamily="34" charset="0"/>
            </a:endParaRPr>
          </a:p>
          <a:p>
            <a:pPr marL="342900" indent="-342900" algn="just" hangingPunct="0">
              <a:spcAft>
                <a:spcPts val="0"/>
              </a:spcAft>
              <a:buClrTx/>
              <a:buFont typeface="Arial" panose="020B0604020202020204" pitchFamily="34" charset="0"/>
              <a:buChar char="•"/>
              <a:defRPr/>
            </a:pPr>
            <a:r>
              <a:rPr lang="de-DE" altLang="de-DE" sz="2400" dirty="0" err="1" smtClean="0">
                <a:solidFill>
                  <a:srgbClr val="000000"/>
                </a:solidFill>
                <a:latin typeface="Arial" panose="020B0604020202020204" pitchFamily="34" charset="0"/>
              </a:rPr>
              <a:t>Is</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the</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suspension</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of</a:t>
            </a:r>
            <a:r>
              <a:rPr lang="de-DE" altLang="de-DE" sz="2400" dirty="0" smtClean="0">
                <a:solidFill>
                  <a:srgbClr val="000000"/>
                </a:solidFill>
                <a:latin typeface="Arial" panose="020B0604020202020204" pitchFamily="34" charset="0"/>
              </a:rPr>
              <a:t> subsequent </a:t>
            </a:r>
            <a:r>
              <a:rPr lang="de-DE" altLang="de-DE" sz="2400" dirty="0" err="1" smtClean="0">
                <a:solidFill>
                  <a:srgbClr val="000000"/>
                </a:solidFill>
                <a:latin typeface="Arial" panose="020B0604020202020204" pitchFamily="34" charset="0"/>
              </a:rPr>
              <a:t>migration</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to</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be</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prolonged</a:t>
            </a:r>
            <a:r>
              <a:rPr lang="de-DE" altLang="de-DE" sz="2400" dirty="0" smtClean="0">
                <a:solidFill>
                  <a:srgbClr val="000000"/>
                </a:solidFill>
                <a:latin typeface="Arial" panose="020B0604020202020204" pitchFamily="34" charset="0"/>
              </a:rPr>
              <a:t>? </a:t>
            </a:r>
          </a:p>
          <a:p>
            <a:pPr marL="1085850" lvl="1" indent="-342900" algn="just" hangingPunct="0">
              <a:spcAft>
                <a:spcPts val="0"/>
              </a:spcAft>
              <a:buClrTx/>
              <a:buFont typeface="Arial" panose="020B0604020202020204" pitchFamily="34" charset="0"/>
              <a:buChar char="•"/>
              <a:defRPr/>
            </a:pPr>
            <a:r>
              <a:rPr lang="de-DE" altLang="de-DE" sz="1600" dirty="0" smtClean="0">
                <a:solidFill>
                  <a:srgbClr val="000000"/>
                </a:solidFill>
                <a:latin typeface="Arial" panose="020B0604020202020204" pitchFamily="34" charset="0"/>
              </a:rPr>
              <a:t>Christian </a:t>
            </a:r>
            <a:r>
              <a:rPr lang="de-DE" altLang="de-DE" sz="1600" dirty="0" err="1" smtClean="0">
                <a:solidFill>
                  <a:srgbClr val="000000"/>
                </a:solidFill>
                <a:latin typeface="Arial" panose="020B0604020202020204" pitchFamily="34" charset="0"/>
              </a:rPr>
              <a:t>Social</a:t>
            </a:r>
            <a:r>
              <a:rPr lang="de-DE" altLang="de-DE" sz="1600" dirty="0" smtClean="0">
                <a:solidFill>
                  <a:srgbClr val="000000"/>
                </a:solidFill>
                <a:latin typeface="Arial" panose="020B0604020202020204" pitchFamily="34" charset="0"/>
              </a:rPr>
              <a:t> Party (CSU): </a:t>
            </a:r>
            <a:r>
              <a:rPr lang="de-DE" altLang="de-DE" sz="1600" dirty="0" err="1" smtClean="0">
                <a:solidFill>
                  <a:srgbClr val="000000"/>
                </a:solidFill>
                <a:latin typeface="Arial" panose="020B0604020202020204" pitchFamily="34" charset="0"/>
              </a:rPr>
              <a:t>make</a:t>
            </a:r>
            <a:r>
              <a:rPr lang="de-DE" altLang="de-DE" sz="1600" dirty="0" smtClean="0">
                <a:solidFill>
                  <a:srgbClr val="000000"/>
                </a:solidFill>
                <a:latin typeface="Arial" panose="020B0604020202020204" pitchFamily="34" charset="0"/>
              </a:rPr>
              <a:t> permanent</a:t>
            </a:r>
          </a:p>
          <a:p>
            <a:pPr marL="1085850" lvl="1" indent="-342900" algn="just" hangingPunct="0">
              <a:spcAft>
                <a:spcPts val="0"/>
              </a:spcAft>
              <a:buClrTx/>
              <a:buFont typeface="Arial" panose="020B0604020202020204" pitchFamily="34" charset="0"/>
              <a:buChar char="•"/>
              <a:defRPr/>
            </a:pPr>
            <a:r>
              <a:rPr lang="de-DE" altLang="de-DE" sz="1600" dirty="0" smtClean="0">
                <a:solidFill>
                  <a:srgbClr val="000000"/>
                </a:solidFill>
                <a:latin typeface="Arial" panose="020B0604020202020204" pitchFamily="34" charset="0"/>
              </a:rPr>
              <a:t>Christian Democratic Party (CDU): </a:t>
            </a:r>
            <a:r>
              <a:rPr lang="de-DE" altLang="de-DE" sz="1600" dirty="0" err="1" smtClean="0">
                <a:solidFill>
                  <a:srgbClr val="000000"/>
                </a:solidFill>
                <a:latin typeface="Arial" panose="020B0604020202020204" pitchFamily="34" charset="0"/>
              </a:rPr>
              <a:t>prolong</a:t>
            </a:r>
            <a:endParaRPr lang="de-DE" altLang="de-DE" sz="1600" dirty="0" smtClean="0">
              <a:solidFill>
                <a:srgbClr val="000000"/>
              </a:solidFill>
              <a:latin typeface="Arial" panose="020B0604020202020204" pitchFamily="34" charset="0"/>
            </a:endParaRPr>
          </a:p>
          <a:p>
            <a:pPr marL="1085850" lvl="1" indent="-342900" algn="just" hangingPunct="0">
              <a:spcAft>
                <a:spcPts val="0"/>
              </a:spcAft>
              <a:buClrTx/>
              <a:buFont typeface="Arial" panose="020B0604020202020204" pitchFamily="34" charset="0"/>
              <a:buChar char="•"/>
              <a:defRPr/>
            </a:pPr>
            <a:r>
              <a:rPr lang="de-DE" altLang="de-DE" sz="1600" dirty="0" err="1" smtClean="0">
                <a:solidFill>
                  <a:srgbClr val="000000"/>
                </a:solidFill>
                <a:latin typeface="Arial" panose="020B0604020202020204" pitchFamily="34" charset="0"/>
              </a:rPr>
              <a:t>Liberals</a:t>
            </a:r>
            <a:r>
              <a:rPr lang="de-DE" altLang="de-DE" sz="1600" dirty="0" smtClean="0">
                <a:solidFill>
                  <a:srgbClr val="000000"/>
                </a:solidFill>
                <a:latin typeface="Arial" panose="020B0604020202020204" pitchFamily="34" charset="0"/>
              </a:rPr>
              <a:t> (FDP): </a:t>
            </a:r>
            <a:r>
              <a:rPr lang="de-DE" altLang="de-DE" sz="1600" dirty="0" err="1" smtClean="0">
                <a:solidFill>
                  <a:srgbClr val="000000"/>
                </a:solidFill>
                <a:latin typeface="Arial" panose="020B0604020202020204" pitchFamily="34" charset="0"/>
              </a:rPr>
              <a:t>selective</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prolongation</a:t>
            </a:r>
            <a:endParaRPr lang="de-DE" altLang="de-DE" sz="1600" dirty="0" smtClean="0">
              <a:solidFill>
                <a:srgbClr val="000000"/>
              </a:solidFill>
              <a:latin typeface="Arial" panose="020B0604020202020204" pitchFamily="34" charset="0"/>
            </a:endParaRPr>
          </a:p>
          <a:p>
            <a:pPr marL="1085850" lvl="1" indent="-342900" algn="just" hangingPunct="0">
              <a:spcAft>
                <a:spcPts val="0"/>
              </a:spcAft>
              <a:buClrTx/>
              <a:buFont typeface="Arial" panose="020B0604020202020204" pitchFamily="34" charset="0"/>
              <a:buChar char="•"/>
              <a:defRPr/>
            </a:pPr>
            <a:r>
              <a:rPr lang="de-DE" altLang="de-DE" sz="1600" dirty="0" smtClean="0">
                <a:solidFill>
                  <a:srgbClr val="000000"/>
                </a:solidFill>
                <a:latin typeface="Arial" panose="020B0604020202020204" pitchFamily="34" charset="0"/>
              </a:rPr>
              <a:t>Green Party, </a:t>
            </a:r>
            <a:r>
              <a:rPr lang="de-DE" altLang="de-DE" sz="1600" dirty="0" err="1" smtClean="0">
                <a:solidFill>
                  <a:srgbClr val="000000"/>
                </a:solidFill>
                <a:latin typeface="Arial" panose="020B0604020202020204" pitchFamily="34" charset="0"/>
              </a:rPr>
              <a:t>Social</a:t>
            </a:r>
            <a:r>
              <a:rPr lang="de-DE" altLang="de-DE" sz="1600" dirty="0" smtClean="0">
                <a:solidFill>
                  <a:srgbClr val="000000"/>
                </a:solidFill>
                <a:latin typeface="Arial" panose="020B0604020202020204" pitchFamily="34" charset="0"/>
              </a:rPr>
              <a:t> Democratic Party (SPD), </a:t>
            </a:r>
            <a:r>
              <a:rPr lang="de-DE" altLang="de-DE" sz="1600" dirty="0" err="1" smtClean="0">
                <a:solidFill>
                  <a:srgbClr val="000000"/>
                </a:solidFill>
                <a:latin typeface="Arial" panose="020B0604020202020204" pitchFamily="34" charset="0"/>
              </a:rPr>
              <a:t>Left</a:t>
            </a:r>
            <a:r>
              <a:rPr lang="de-DE" altLang="de-DE" sz="1600" dirty="0" smtClean="0">
                <a:solidFill>
                  <a:srgbClr val="000000"/>
                </a:solidFill>
                <a:latin typeface="Arial" panose="020B0604020202020204" pitchFamily="34" charset="0"/>
              </a:rPr>
              <a:t> Party  („Die Linke“) : do not </a:t>
            </a:r>
            <a:r>
              <a:rPr lang="de-DE" altLang="de-DE" sz="1600" dirty="0" err="1" smtClean="0">
                <a:solidFill>
                  <a:srgbClr val="000000"/>
                </a:solidFill>
                <a:latin typeface="Arial" panose="020B0604020202020204" pitchFamily="34" charset="0"/>
              </a:rPr>
              <a:t>prolong</a:t>
            </a:r>
            <a:endParaRPr lang="de-DE" altLang="de-DE" sz="1600" dirty="0" smtClean="0">
              <a:solidFill>
                <a:srgbClr val="000000"/>
              </a:solidFill>
              <a:latin typeface="Arial" panose="020B0604020202020204" pitchFamily="34" charset="0"/>
            </a:endParaRPr>
          </a:p>
          <a:p>
            <a:pPr marL="1085850" lvl="1" indent="-342900" algn="just" hangingPunct="0">
              <a:spcAft>
                <a:spcPts val="0"/>
              </a:spcAft>
              <a:buClrTx/>
              <a:buFont typeface="Arial" panose="020B0604020202020204" pitchFamily="34" charset="0"/>
              <a:buChar char="•"/>
              <a:defRPr/>
            </a:pPr>
            <a:endParaRPr lang="de-DE" altLang="de-DE" sz="2400" dirty="0" smtClean="0">
              <a:solidFill>
                <a:srgbClr val="000000"/>
              </a:solidFill>
              <a:latin typeface="Arial" panose="020B0604020202020204" pitchFamily="34" charset="0"/>
            </a:endParaRPr>
          </a:p>
          <a:p>
            <a:pPr marL="342900" indent="-342900" algn="just" hangingPunct="0">
              <a:spcAft>
                <a:spcPts val="0"/>
              </a:spcAft>
              <a:buClrTx/>
              <a:buFont typeface="Arial" panose="020B0604020202020204" pitchFamily="34" charset="0"/>
              <a:buChar char="•"/>
              <a:defRPr/>
            </a:pPr>
            <a:r>
              <a:rPr lang="de-DE" altLang="de-DE" sz="2400" dirty="0" err="1" smtClean="0">
                <a:solidFill>
                  <a:srgbClr val="000000"/>
                </a:solidFill>
                <a:latin typeface="Arial" panose="020B0604020202020204" pitchFamily="34" charset="0"/>
              </a:rPr>
              <a:t>Is</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the</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suspension</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of</a:t>
            </a:r>
            <a:r>
              <a:rPr lang="de-DE" altLang="de-DE" sz="2400" dirty="0" smtClean="0">
                <a:solidFill>
                  <a:srgbClr val="000000"/>
                </a:solidFill>
                <a:latin typeface="Arial" panose="020B0604020202020204" pitchFamily="34" charset="0"/>
              </a:rPr>
              <a:t> subsequent </a:t>
            </a:r>
            <a:r>
              <a:rPr lang="de-DE" altLang="de-DE" sz="2400" dirty="0" err="1" smtClean="0">
                <a:solidFill>
                  <a:srgbClr val="000000"/>
                </a:solidFill>
                <a:latin typeface="Arial" panose="020B0604020202020204" pitchFamily="34" charset="0"/>
              </a:rPr>
              <a:t>migration</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compatible</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with</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the</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right</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to</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familiy</a:t>
            </a:r>
            <a:r>
              <a:rPr lang="de-DE" altLang="de-DE" sz="2400" dirty="0" smtClean="0">
                <a:solidFill>
                  <a:srgbClr val="000000"/>
                </a:solidFill>
                <a:latin typeface="Arial" panose="020B0604020202020204" pitchFamily="34" charset="0"/>
              </a:rPr>
              <a:t> </a:t>
            </a:r>
            <a:r>
              <a:rPr lang="de-DE" altLang="de-DE" sz="2400" dirty="0" err="1" smtClean="0">
                <a:solidFill>
                  <a:srgbClr val="000000"/>
                </a:solidFill>
                <a:latin typeface="Arial" panose="020B0604020202020204" pitchFamily="34" charset="0"/>
              </a:rPr>
              <a:t>life</a:t>
            </a:r>
            <a:r>
              <a:rPr lang="de-DE" altLang="de-DE" sz="2400" dirty="0" smtClean="0">
                <a:solidFill>
                  <a:srgbClr val="000000"/>
                </a:solidFill>
                <a:latin typeface="Arial" panose="020B0604020202020204" pitchFamily="34" charset="0"/>
              </a:rPr>
              <a:t> (Art. 6 Basic Law; Art. 8 ECHR)? </a:t>
            </a:r>
          </a:p>
          <a:p>
            <a:pPr marL="1085850" lvl="1" indent="-342900" algn="just" hangingPunct="0">
              <a:spcAft>
                <a:spcPts val="0"/>
              </a:spcAft>
              <a:buClrTx/>
              <a:buFont typeface="Arial" panose="020B0604020202020204" pitchFamily="34" charset="0"/>
              <a:buChar char="•"/>
              <a:defRPr/>
            </a:pPr>
            <a:r>
              <a:rPr lang="de-DE" altLang="de-DE" sz="1600" dirty="0" err="1" smtClean="0">
                <a:solidFill>
                  <a:srgbClr val="000000"/>
                </a:solidFill>
                <a:latin typeface="Arial" panose="020B0604020202020204" pitchFamily="34" charset="0"/>
              </a:rPr>
              <a:t>see</a:t>
            </a:r>
            <a:r>
              <a:rPr lang="de-DE" altLang="de-DE" sz="1600" dirty="0" smtClean="0">
                <a:solidFill>
                  <a:srgbClr val="000000"/>
                </a:solidFill>
                <a:latin typeface="Arial" panose="020B0604020202020204" pitchFamily="34" charset="0"/>
              </a:rPr>
              <a:t> Federal Constitutional Court (BVerfG), 11.10.2017 – q BvR 1758/17 – (</a:t>
            </a:r>
            <a:r>
              <a:rPr lang="de-DE" altLang="de-DE" sz="1600" dirty="0" err="1" smtClean="0">
                <a:solidFill>
                  <a:srgbClr val="000000"/>
                </a:solidFill>
                <a:latin typeface="Arial" panose="020B0604020202020204" pitchFamily="34" charset="0"/>
              </a:rPr>
              <a:t>complaint</a:t>
            </a:r>
            <a:r>
              <a:rPr lang="de-DE" altLang="de-DE" sz="1600" dirty="0" smtClean="0">
                <a:solidFill>
                  <a:srgbClr val="000000"/>
                </a:solidFill>
                <a:latin typeface="Arial" panose="020B0604020202020204" pitchFamily="34" charset="0"/>
              </a:rPr>
              <a:t> not </a:t>
            </a:r>
            <a:r>
              <a:rPr lang="de-DE" altLang="de-DE" sz="1600" dirty="0" err="1" smtClean="0">
                <a:solidFill>
                  <a:srgbClr val="000000"/>
                </a:solidFill>
                <a:latin typeface="Arial" panose="020B0604020202020204" pitchFamily="34" charset="0"/>
              </a:rPr>
              <a:t>manifestly</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unfounded</a:t>
            </a:r>
            <a:r>
              <a:rPr lang="de-DE" altLang="de-DE" sz="1600" dirty="0" smtClean="0">
                <a:solidFill>
                  <a:srgbClr val="000000"/>
                </a:solidFill>
                <a:latin typeface="Arial" panose="020B0604020202020204" pitchFamily="34" charset="0"/>
              </a:rPr>
              <a:t>, but </a:t>
            </a:r>
            <a:r>
              <a:rPr lang="de-DE" altLang="de-DE" sz="1600" dirty="0" err="1" smtClean="0">
                <a:solidFill>
                  <a:srgbClr val="000000"/>
                </a:solidFill>
                <a:latin typeface="Arial" panose="020B0604020202020204" pitchFamily="34" charset="0"/>
              </a:rPr>
              <a:t>no</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temporary</a:t>
            </a:r>
            <a:r>
              <a:rPr lang="de-DE" altLang="de-DE" sz="1600" dirty="0" smtClean="0">
                <a:solidFill>
                  <a:srgbClr val="000000"/>
                </a:solidFill>
                <a:latin typeface="Arial" panose="020B0604020202020204" pitchFamily="34" charset="0"/>
              </a:rPr>
              <a:t> </a:t>
            </a:r>
            <a:r>
              <a:rPr lang="de-DE" altLang="de-DE" sz="1600" dirty="0" err="1" smtClean="0">
                <a:solidFill>
                  <a:srgbClr val="000000"/>
                </a:solidFill>
                <a:latin typeface="Arial" panose="020B0604020202020204" pitchFamily="34" charset="0"/>
              </a:rPr>
              <a:t>injunction</a:t>
            </a:r>
            <a:r>
              <a:rPr lang="de-DE" altLang="de-DE" sz="1600" dirty="0" smtClean="0">
                <a:solidFill>
                  <a:srgbClr val="000000"/>
                </a:solidFill>
                <a:latin typeface="Arial" panose="020B0604020202020204" pitchFamily="34" charset="0"/>
              </a:rPr>
              <a:t>)</a:t>
            </a:r>
          </a:p>
          <a:p>
            <a:pPr marL="342900" indent="-342900" algn="just" hangingPunct="0">
              <a:spcAft>
                <a:spcPts val="0"/>
              </a:spcAft>
              <a:buClrTx/>
              <a:buFont typeface="Arial" panose="020B0604020202020204" pitchFamily="34" charset="0"/>
              <a:buChar char="•"/>
              <a:defRPr/>
            </a:pPr>
            <a:endParaRPr lang="en-US" altLang="de-DE" sz="2400" dirty="0">
              <a:solidFill>
                <a:schemeClr val="tx1"/>
              </a:solidFill>
              <a:latin typeface="Arial" panose="020B0604020202020204" pitchFamily="34" charset="0"/>
              <a:cs typeface="+mn-cs"/>
            </a:endParaRPr>
          </a:p>
          <a:p>
            <a:pPr algn="just" hangingPunct="0">
              <a:spcAft>
                <a:spcPts val="0"/>
              </a:spcAft>
              <a:buClrTx/>
              <a:defRPr/>
            </a:pPr>
            <a:endParaRPr lang="de-DE" altLang="de-DE" sz="2000" dirty="0" smtClean="0">
              <a:solidFill>
                <a:schemeClr val="tx1"/>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48788567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5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500"/>
                                        <p:tgtEl>
                                          <p:spTgt spid="307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fade">
                                      <p:cBhvr>
                                        <p:cTn id="15" dur="500"/>
                                        <p:tgtEl>
                                          <p:spTgt spid="307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xEl>
                                              <p:pRg st="6" end="6"/>
                                            </p:txEl>
                                          </p:spTgt>
                                        </p:tgtEl>
                                        <p:attrNameLst>
                                          <p:attrName>style.visibility</p:attrName>
                                        </p:attrNameLst>
                                      </p:cBhvr>
                                      <p:to>
                                        <p:strVal val="visible"/>
                                      </p:to>
                                    </p:set>
                                    <p:animEffect transition="in" filter="fade">
                                      <p:cBhvr>
                                        <p:cTn id="20" dur="500"/>
                                        <p:tgtEl>
                                          <p:spTgt spid="307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5">
                                            <p:txEl>
                                              <p:pRg st="7" end="7"/>
                                            </p:txEl>
                                          </p:spTgt>
                                        </p:tgtEl>
                                        <p:attrNameLst>
                                          <p:attrName>style.visibility</p:attrName>
                                        </p:attrNameLst>
                                      </p:cBhvr>
                                      <p:to>
                                        <p:strVal val="visible"/>
                                      </p:to>
                                    </p:set>
                                    <p:animEffect transition="in" filter="fade">
                                      <p:cBhvr>
                                        <p:cTn id="25" dur="500"/>
                                        <p:tgtEl>
                                          <p:spTgt spid="307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5">
                                            <p:txEl>
                                              <p:pRg st="8" end="8"/>
                                            </p:txEl>
                                          </p:spTgt>
                                        </p:tgtEl>
                                        <p:attrNameLst>
                                          <p:attrName>style.visibility</p:attrName>
                                        </p:attrNameLst>
                                      </p:cBhvr>
                                      <p:to>
                                        <p:strVal val="visible"/>
                                      </p:to>
                                    </p:set>
                                    <p:animEffect transition="in" filter="fade">
                                      <p:cBhvr>
                                        <p:cTn id="28" dur="500"/>
                                        <p:tgtEl>
                                          <p:spTgt spid="307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75">
                                            <p:txEl>
                                              <p:pRg st="9" end="9"/>
                                            </p:txEl>
                                          </p:spTgt>
                                        </p:tgtEl>
                                        <p:attrNameLst>
                                          <p:attrName>style.visibility</p:attrName>
                                        </p:attrNameLst>
                                      </p:cBhvr>
                                      <p:to>
                                        <p:strVal val="visible"/>
                                      </p:to>
                                    </p:set>
                                    <p:animEffect transition="in" filter="fade">
                                      <p:cBhvr>
                                        <p:cTn id="31" dur="500"/>
                                        <p:tgtEl>
                                          <p:spTgt spid="3075">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75">
                                            <p:txEl>
                                              <p:pRg st="10" end="10"/>
                                            </p:txEl>
                                          </p:spTgt>
                                        </p:tgtEl>
                                        <p:attrNameLst>
                                          <p:attrName>style.visibility</p:attrName>
                                        </p:attrNameLst>
                                      </p:cBhvr>
                                      <p:to>
                                        <p:strVal val="visible"/>
                                      </p:to>
                                    </p:set>
                                    <p:animEffect transition="in" filter="fade">
                                      <p:cBhvr>
                                        <p:cTn id="34" dur="500"/>
                                        <p:tgtEl>
                                          <p:spTgt spid="3075">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5">
                                            <p:txEl>
                                              <p:pRg st="12" end="12"/>
                                            </p:txEl>
                                          </p:spTgt>
                                        </p:tgtEl>
                                        <p:attrNameLst>
                                          <p:attrName>style.visibility</p:attrName>
                                        </p:attrNameLst>
                                      </p:cBhvr>
                                      <p:to>
                                        <p:strVal val="visible"/>
                                      </p:to>
                                    </p:set>
                                    <p:animEffect transition="in" filter="fade">
                                      <p:cBhvr>
                                        <p:cTn id="39" dur="500"/>
                                        <p:tgtEl>
                                          <p:spTgt spid="3075">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75">
                                            <p:txEl>
                                              <p:pRg st="13" end="13"/>
                                            </p:txEl>
                                          </p:spTgt>
                                        </p:tgtEl>
                                        <p:attrNameLst>
                                          <p:attrName>style.visibility</p:attrName>
                                        </p:attrNameLst>
                                      </p:cBhvr>
                                      <p:to>
                                        <p:strVal val="visible"/>
                                      </p:to>
                                    </p:set>
                                    <p:animEffect transition="in" filter="fade">
                                      <p:cBhvr>
                                        <p:cTn id="44" dur="500"/>
                                        <p:tgtEl>
                                          <p:spTgt spid="30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p:nvPr>
            <p:extLst>
              <p:ext uri="{D42A27DB-BD31-4B8C-83A1-F6EECF244321}">
                <p14:modId xmlns:p14="http://schemas.microsoft.com/office/powerpoint/2010/main" val="1776706519"/>
              </p:ext>
            </p:extLst>
          </p:nvPr>
        </p:nvGraphicFramePr>
        <p:xfrm>
          <a:off x="215776" y="0"/>
          <a:ext cx="9721080" cy="7559675"/>
        </p:xfrm>
        <a:graphic>
          <a:graphicData uri="http://schemas.openxmlformats.org/drawingml/2006/chart">
            <c:chart xmlns:c="http://schemas.openxmlformats.org/drawingml/2006/chart" xmlns:r="http://schemas.openxmlformats.org/officeDocument/2006/relationships" r:id="rId3"/>
          </a:graphicData>
        </a:graphic>
      </p:graphicFrame>
      <p:sp>
        <p:nvSpPr>
          <p:cNvPr id="14" name="Ellipse 13"/>
          <p:cNvSpPr/>
          <p:nvPr/>
        </p:nvSpPr>
        <p:spPr bwMode="auto">
          <a:xfrm>
            <a:off x="8424688" y="6576416"/>
            <a:ext cx="648072" cy="383506"/>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5" name="Ellipse 14"/>
          <p:cNvSpPr/>
          <p:nvPr/>
        </p:nvSpPr>
        <p:spPr bwMode="auto">
          <a:xfrm>
            <a:off x="215776" y="6804173"/>
            <a:ext cx="432048" cy="288032"/>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793190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892638307"/>
              </p:ext>
            </p:extLst>
          </p:nvPr>
        </p:nvGraphicFramePr>
        <p:xfrm>
          <a:off x="143768" y="827509"/>
          <a:ext cx="9793088" cy="6524893"/>
        </p:xfrm>
        <a:graphic>
          <a:graphicData uri="http://schemas.openxmlformats.org/drawingml/2006/table">
            <a:tbl>
              <a:tblPr firstRow="1" bandRow="1">
                <a:tableStyleId>{5C22544A-7EE6-4342-B048-85BDC9FD1C3A}</a:tableStyleId>
              </a:tblPr>
              <a:tblGrid>
                <a:gridCol w="1254055">
                  <a:extLst>
                    <a:ext uri="{9D8B030D-6E8A-4147-A177-3AD203B41FA5}">
                      <a16:colId xmlns:a16="http://schemas.microsoft.com/office/drawing/2014/main" val="20000"/>
                    </a:ext>
                  </a:extLst>
                </a:gridCol>
                <a:gridCol w="2490361">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579202">
                <a:tc>
                  <a:txBody>
                    <a:bodyPr/>
                    <a:lstStyle/>
                    <a:p>
                      <a:endParaRPr lang="de-DE" sz="1200" dirty="0"/>
                    </a:p>
                  </a:txBody>
                  <a:tcPr marL="91434" marR="91434" marT="48754" marB="48754" anchor="ctr"/>
                </a:tc>
                <a:tc>
                  <a:txBody>
                    <a:bodyPr/>
                    <a:lstStyle/>
                    <a:p>
                      <a:pPr algn="ctr"/>
                      <a:r>
                        <a:rPr lang="de-DE" sz="1200" dirty="0" err="1" smtClean="0"/>
                        <a:t>Asylum</a:t>
                      </a:r>
                      <a:r>
                        <a:rPr lang="de-DE" sz="1200" dirty="0" smtClean="0"/>
                        <a:t> </a:t>
                      </a:r>
                    </a:p>
                    <a:p>
                      <a:pPr algn="ctr"/>
                      <a:r>
                        <a:rPr lang="de-DE" sz="1200" dirty="0" smtClean="0"/>
                        <a:t>(Art. 16a Basic Law)</a:t>
                      </a:r>
                      <a:endParaRPr lang="de-DE" sz="1200" dirty="0"/>
                    </a:p>
                  </a:txBody>
                  <a:tcPr marL="91434" marR="91434" marT="48754" marB="48754" anchor="ctr"/>
                </a:tc>
                <a:tc>
                  <a:txBody>
                    <a:bodyPr/>
                    <a:lstStyle/>
                    <a:p>
                      <a:pPr algn="ctr"/>
                      <a:r>
                        <a:rPr lang="de-DE" sz="1200" dirty="0" smtClean="0"/>
                        <a:t>Refugee Status </a:t>
                      </a:r>
                    </a:p>
                    <a:p>
                      <a:pPr algn="ctr"/>
                      <a:r>
                        <a:rPr lang="de-DE" sz="1200" dirty="0" smtClean="0"/>
                        <a:t>(1951</a:t>
                      </a:r>
                      <a:r>
                        <a:rPr lang="de-DE" sz="1200" baseline="0" dirty="0" smtClean="0"/>
                        <a:t> </a:t>
                      </a:r>
                      <a:r>
                        <a:rPr lang="de-DE" sz="1200" baseline="0" dirty="0" err="1" smtClean="0"/>
                        <a:t>refugee</a:t>
                      </a:r>
                      <a:r>
                        <a:rPr lang="de-DE" sz="1200" baseline="0" dirty="0" smtClean="0"/>
                        <a:t> </a:t>
                      </a:r>
                      <a:r>
                        <a:rPr lang="de-DE" sz="1200" baseline="0" dirty="0" err="1" smtClean="0"/>
                        <a:t>convention</a:t>
                      </a:r>
                      <a:r>
                        <a:rPr lang="de-DE" sz="1200" baseline="0" dirty="0" smtClean="0"/>
                        <a:t>)</a:t>
                      </a:r>
                      <a:endParaRPr lang="de-DE" sz="1200" dirty="0"/>
                    </a:p>
                  </a:txBody>
                  <a:tcPr marL="91434" marR="91434" marT="48754" marB="48754" anchor="ctr"/>
                </a:tc>
                <a:tc>
                  <a:txBody>
                    <a:bodyPr/>
                    <a:lstStyle/>
                    <a:p>
                      <a:pPr algn="ctr"/>
                      <a:r>
                        <a:rPr lang="de-DE" sz="1200" dirty="0" smtClean="0"/>
                        <a:t>National </a:t>
                      </a:r>
                      <a:r>
                        <a:rPr lang="de-DE" sz="1200" dirty="0" err="1" smtClean="0"/>
                        <a:t>ban</a:t>
                      </a:r>
                      <a:r>
                        <a:rPr lang="de-DE" sz="1200" dirty="0" smtClean="0"/>
                        <a:t> on </a:t>
                      </a:r>
                      <a:r>
                        <a:rPr lang="de-DE" sz="1200" dirty="0" err="1" smtClean="0"/>
                        <a:t>deportation</a:t>
                      </a:r>
                      <a:endParaRPr lang="de-DE" sz="1200" dirty="0" smtClean="0"/>
                    </a:p>
                    <a:p>
                      <a:pPr algn="ctr"/>
                      <a:r>
                        <a:rPr lang="de-DE" sz="1200" dirty="0" smtClean="0"/>
                        <a:t>(§ 60</a:t>
                      </a:r>
                      <a:r>
                        <a:rPr lang="de-DE" sz="1200" baseline="0" dirty="0" smtClean="0"/>
                        <a:t> V / VII AufenthG)</a:t>
                      </a:r>
                      <a:endParaRPr lang="de-DE" sz="1200" dirty="0"/>
                    </a:p>
                  </a:txBody>
                  <a:tcPr marL="91434" marR="91434" marT="48754" marB="48754" anchor="ctr"/>
                </a:tc>
                <a:extLst>
                  <a:ext uri="{0D108BD9-81ED-4DB2-BD59-A6C34878D82A}">
                    <a16:rowId xmlns:a16="http://schemas.microsoft.com/office/drawing/2014/main" val="10000"/>
                  </a:ext>
                </a:extLst>
              </a:tr>
              <a:tr h="1495440">
                <a:tc>
                  <a:txBody>
                    <a:bodyPr/>
                    <a:lstStyle/>
                    <a:p>
                      <a:pPr algn="ctr"/>
                      <a:r>
                        <a:rPr lang="de-DE" sz="1200" b="1" dirty="0" err="1" smtClean="0">
                          <a:solidFill>
                            <a:schemeClr val="bg1"/>
                          </a:solidFill>
                        </a:rPr>
                        <a:t>protects</a:t>
                      </a:r>
                      <a:r>
                        <a:rPr lang="de-DE" sz="1200" b="1" dirty="0" smtClean="0">
                          <a:solidFill>
                            <a:schemeClr val="bg1"/>
                          </a:solidFill>
                        </a:rPr>
                        <a:t> </a:t>
                      </a:r>
                      <a:r>
                        <a:rPr lang="de-DE" sz="1200" b="1" dirty="0" err="1" smtClean="0">
                          <a:solidFill>
                            <a:schemeClr val="bg1"/>
                          </a:solidFill>
                        </a:rPr>
                        <a:t>from</a:t>
                      </a:r>
                      <a:endParaRPr lang="de-DE" sz="1200" b="1" dirty="0">
                        <a:solidFill>
                          <a:schemeClr val="bg1"/>
                        </a:solidFill>
                      </a:endParaRPr>
                    </a:p>
                  </a:txBody>
                  <a:tcPr marL="91434" marR="91434" marT="48754" marB="48754" anchor="ctr">
                    <a:solidFill>
                      <a:schemeClr val="accent1"/>
                    </a:solidFill>
                  </a:tcPr>
                </a:tc>
                <a:tc>
                  <a:txBody>
                    <a:bodyPr/>
                    <a:lstStyle/>
                    <a:p>
                      <a:pPr algn="ctr"/>
                      <a:r>
                        <a:rPr lang="de-DE" sz="1300" dirty="0" smtClean="0"/>
                        <a:t>(</a:t>
                      </a:r>
                      <a:r>
                        <a:rPr lang="de-DE" sz="1300" dirty="0" err="1" smtClean="0"/>
                        <a:t>targeted</a:t>
                      </a:r>
                      <a:r>
                        <a:rPr lang="de-DE" sz="1300" dirty="0" smtClean="0"/>
                        <a:t>) </a:t>
                      </a:r>
                      <a:r>
                        <a:rPr lang="de-DE" sz="1300" dirty="0" err="1" smtClean="0"/>
                        <a:t>persecution</a:t>
                      </a:r>
                      <a:endParaRPr lang="de-DE" sz="1300" dirty="0"/>
                    </a:p>
                  </a:txBody>
                  <a:tcPr marL="91434" marR="91434" marT="48754" marB="48754" anchor="ctr"/>
                </a:tc>
                <a:tc>
                  <a:txBody>
                    <a:bodyPr/>
                    <a:lstStyle/>
                    <a:p>
                      <a:pPr algn="ctr"/>
                      <a:r>
                        <a:rPr lang="de-DE" sz="1300" dirty="0" smtClean="0"/>
                        <a:t>(</a:t>
                      </a:r>
                      <a:r>
                        <a:rPr lang="de-DE" sz="1300" dirty="0" err="1" smtClean="0"/>
                        <a:t>targeted</a:t>
                      </a:r>
                      <a:r>
                        <a:rPr lang="de-DE" sz="1300" dirty="0" smtClean="0"/>
                        <a:t>) </a:t>
                      </a:r>
                      <a:r>
                        <a:rPr lang="de-DE" sz="1300" dirty="0" err="1" smtClean="0"/>
                        <a:t>persecution</a:t>
                      </a:r>
                      <a:endParaRPr lang="de-DE" sz="1300" dirty="0"/>
                    </a:p>
                  </a:txBody>
                  <a:tcPr marL="91434" marR="91434" marT="48754" marB="48754" anchor="ctr"/>
                </a:tc>
                <a:tc>
                  <a:txBody>
                    <a:bodyPr/>
                    <a:lstStyle/>
                    <a:p>
                      <a:pPr marL="285750" indent="-285750" algn="l">
                        <a:buFontTx/>
                        <a:buChar char="-"/>
                      </a:pPr>
                      <a:endParaRPr lang="en-US" sz="1200" dirty="0" smtClean="0"/>
                    </a:p>
                    <a:p>
                      <a:pPr marL="285750" indent="-285750" algn="l">
                        <a:buFontTx/>
                        <a:buChar char="-"/>
                      </a:pPr>
                      <a:r>
                        <a:rPr lang="en-US" sz="1200" dirty="0" smtClean="0"/>
                        <a:t>considerable </a:t>
                      </a:r>
                      <a:r>
                        <a:rPr lang="en-US" sz="1200" dirty="0" smtClean="0"/>
                        <a:t>concrete danger (i.e. “real risk”) to life, limb or </a:t>
                      </a:r>
                      <a:r>
                        <a:rPr lang="en-US" sz="1200" dirty="0" smtClean="0"/>
                        <a:t>liberty (but: protection from dangers</a:t>
                      </a:r>
                      <a:r>
                        <a:rPr lang="en-US" sz="1200" baseline="0" dirty="0" smtClean="0"/>
                        <a:t> to which parts of the population are generally exposed only in extreme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a:t>
                      </a:r>
                    </a:p>
                    <a:p>
                      <a:pPr marL="285750" indent="-285750" algn="l">
                        <a:buFontTx/>
                        <a:buChar char="-"/>
                      </a:pPr>
                      <a:r>
                        <a:rPr lang="en-US" sz="1200" dirty="0" smtClean="0"/>
                        <a:t>return </a:t>
                      </a:r>
                      <a:r>
                        <a:rPr lang="en-US" sz="1200" dirty="0" smtClean="0"/>
                        <a:t>to the destination country would constitute a breach of the </a:t>
                      </a:r>
                      <a:r>
                        <a:rPr lang="en-US" sz="1200" dirty="0" smtClean="0"/>
                        <a:t>ECHR (i.e. torture, inhuman treatment)</a:t>
                      </a:r>
                      <a:endParaRPr lang="en-US" sz="1200" dirty="0" smtClean="0"/>
                    </a:p>
                    <a:p>
                      <a:pPr marL="285750" indent="-285750" algn="l">
                        <a:buFontTx/>
                        <a:buChar char="-"/>
                      </a:pPr>
                      <a:endParaRPr lang="en-US" sz="1200" dirty="0" smtClean="0"/>
                    </a:p>
                  </a:txBody>
                  <a:tcPr marL="91434" marR="91434" marT="48754" marB="48754" anchor="ctr"/>
                </a:tc>
                <a:extLst>
                  <a:ext uri="{0D108BD9-81ED-4DB2-BD59-A6C34878D82A}">
                    <a16:rowId xmlns:a16="http://schemas.microsoft.com/office/drawing/2014/main" val="10001"/>
                  </a:ext>
                </a:extLst>
              </a:tr>
              <a:tr h="868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reasons</a:t>
                      </a:r>
                      <a:r>
                        <a:rPr lang="de-DE" sz="1200" b="1" dirty="0" smtClean="0">
                          <a:solidFill>
                            <a:schemeClr val="bg1"/>
                          </a:solidFill>
                        </a:rPr>
                        <a:t> </a:t>
                      </a:r>
                      <a:r>
                        <a:rPr lang="de-DE" sz="1200" b="1" dirty="0" err="1" smtClean="0">
                          <a:solidFill>
                            <a:schemeClr val="bg1"/>
                          </a:solidFill>
                        </a:rPr>
                        <a:t>for</a:t>
                      </a:r>
                      <a:r>
                        <a:rPr lang="de-DE" sz="1200" b="1" dirty="0" smtClean="0">
                          <a:solidFill>
                            <a:schemeClr val="bg1"/>
                          </a:solidFill>
                        </a:rPr>
                        <a:t> </a:t>
                      </a:r>
                      <a:r>
                        <a:rPr lang="de-DE" sz="1200" b="1" dirty="0" err="1" smtClean="0">
                          <a:solidFill>
                            <a:schemeClr val="bg1"/>
                          </a:solidFill>
                        </a:rPr>
                        <a:t>persecution</a:t>
                      </a:r>
                      <a:endParaRPr lang="de-DE" sz="1200" b="1" dirty="0">
                        <a:solidFill>
                          <a:schemeClr val="bg1"/>
                        </a:solidFill>
                      </a:endParaRPr>
                    </a:p>
                  </a:txBody>
                  <a:tcPr marL="91434" marR="91434" marT="48754" marB="48754" anchor="ctr">
                    <a:solidFill>
                      <a:schemeClr val="accent1"/>
                    </a:solidFill>
                  </a:tcPr>
                </a:tc>
                <a:tc>
                  <a:txBody>
                    <a:bodyPr/>
                    <a:lstStyle/>
                    <a:p>
                      <a:pPr algn="ctr"/>
                      <a:r>
                        <a:rPr lang="de-DE" sz="1300" dirty="0" smtClean="0"/>
                        <a:t>„</a:t>
                      </a:r>
                      <a:r>
                        <a:rPr lang="de-DE" sz="1300" dirty="0" err="1" smtClean="0"/>
                        <a:t>political</a:t>
                      </a:r>
                      <a:r>
                        <a:rPr lang="de-DE" sz="1300" dirty="0" smtClean="0"/>
                        <a:t>“ </a:t>
                      </a:r>
                      <a:r>
                        <a:rPr lang="de-DE" sz="1300" dirty="0" err="1" smtClean="0"/>
                        <a:t>grounds</a:t>
                      </a:r>
                      <a:endParaRPr lang="de-DE" sz="1300" dirty="0" smtClean="0"/>
                    </a:p>
                  </a:txBody>
                  <a:tcPr marL="91434" marR="91434" marT="48754" marB="48754" anchor="ctr"/>
                </a:tc>
                <a:tc>
                  <a:txBody>
                    <a:bodyPr/>
                    <a:lstStyle/>
                    <a:p>
                      <a:pPr algn="ctr"/>
                      <a:r>
                        <a:rPr lang="en-US" altLang="de-DE" sz="1200" dirty="0" smtClean="0">
                          <a:solidFill>
                            <a:srgbClr val="000000"/>
                          </a:solidFill>
                          <a:latin typeface="Arial" panose="020B0604020202020204" pitchFamily="34" charset="0"/>
                          <a:cs typeface="+mn-cs"/>
                        </a:rPr>
                        <a:t>race / religion /</a:t>
                      </a:r>
                      <a:r>
                        <a:rPr lang="en-US" altLang="de-DE" sz="1200" baseline="0" dirty="0" smtClean="0">
                          <a:solidFill>
                            <a:srgbClr val="000000"/>
                          </a:solidFill>
                          <a:latin typeface="Arial" panose="020B0604020202020204" pitchFamily="34" charset="0"/>
                          <a:cs typeface="+mn-cs"/>
                        </a:rPr>
                        <a:t> </a:t>
                      </a:r>
                      <a:r>
                        <a:rPr lang="en-US" altLang="de-DE" sz="1200" dirty="0" smtClean="0">
                          <a:solidFill>
                            <a:srgbClr val="000000"/>
                          </a:solidFill>
                          <a:latin typeface="Arial" panose="020B0604020202020204" pitchFamily="34" charset="0"/>
                          <a:cs typeface="+mn-cs"/>
                        </a:rPr>
                        <a:t>nationality / political opinion / membership of a particular social group</a:t>
                      </a:r>
                      <a:endParaRPr lang="de-DE" sz="1200" dirty="0"/>
                    </a:p>
                  </a:txBody>
                  <a:tcPr marL="91434" marR="91434" marT="48754" marB="48754" anchor="ctr"/>
                </a:tc>
                <a:tc>
                  <a:txBody>
                    <a:bodyPr/>
                    <a:lstStyle/>
                    <a:p>
                      <a:pPr algn="ctr"/>
                      <a:r>
                        <a:rPr lang="de-DE" sz="1300" b="1" dirty="0" smtClean="0"/>
                        <a:t>irrelevant</a:t>
                      </a:r>
                      <a:endParaRPr lang="de-DE" sz="1300" b="1" dirty="0"/>
                    </a:p>
                  </a:txBody>
                  <a:tcPr marL="91434" marR="91434" marT="48754" marB="48754" anchor="ctr"/>
                </a:tc>
                <a:extLst>
                  <a:ext uri="{0D108BD9-81ED-4DB2-BD59-A6C34878D82A}">
                    <a16:rowId xmlns:a16="http://schemas.microsoft.com/office/drawing/2014/main" val="10002"/>
                  </a:ext>
                </a:extLst>
              </a:tr>
              <a:tr h="1019688">
                <a:tc>
                  <a:txBody>
                    <a:bodyPr/>
                    <a:lstStyle/>
                    <a:p>
                      <a:pPr algn="ctr"/>
                      <a:r>
                        <a:rPr lang="de-DE" sz="1200" b="1" dirty="0" err="1" smtClean="0">
                          <a:solidFill>
                            <a:schemeClr val="bg1"/>
                          </a:solidFill>
                        </a:rPr>
                        <a:t>actors</a:t>
                      </a:r>
                      <a:r>
                        <a:rPr lang="de-DE" sz="1200" b="1" dirty="0" smtClean="0">
                          <a:solidFill>
                            <a:schemeClr val="bg1"/>
                          </a:solidFill>
                        </a:rPr>
                        <a:t> of </a:t>
                      </a:r>
                      <a:r>
                        <a:rPr lang="de-DE" sz="1200" b="1" dirty="0" err="1" smtClean="0">
                          <a:solidFill>
                            <a:schemeClr val="bg1"/>
                          </a:solidFill>
                        </a:rPr>
                        <a:t>persecution</a:t>
                      </a:r>
                      <a:r>
                        <a:rPr lang="de-DE" sz="1200" b="1" dirty="0" smtClean="0">
                          <a:solidFill>
                            <a:schemeClr val="bg1"/>
                          </a:solidFill>
                        </a:rPr>
                        <a:t> / </a:t>
                      </a:r>
                      <a:r>
                        <a:rPr lang="de-DE" sz="1200" b="1" dirty="0" err="1" smtClean="0">
                          <a:solidFill>
                            <a:schemeClr val="bg1"/>
                          </a:solidFill>
                        </a:rPr>
                        <a:t>harm</a:t>
                      </a:r>
                      <a:endParaRPr lang="de-DE" sz="1200" b="1" dirty="0">
                        <a:solidFill>
                          <a:schemeClr val="bg1"/>
                        </a:solidFill>
                      </a:endParaRPr>
                    </a:p>
                  </a:txBody>
                  <a:tcPr marL="91434" marR="91434" marT="48754" marB="48754" anchor="ctr">
                    <a:solidFill>
                      <a:schemeClr val="accent1"/>
                    </a:solidFill>
                  </a:tcPr>
                </a:tc>
                <a:tc>
                  <a:txBody>
                    <a:bodyPr/>
                    <a:lstStyle/>
                    <a:p>
                      <a:pPr marL="285750" indent="-285750" algn="l">
                        <a:buFontTx/>
                        <a:buChar char="-"/>
                      </a:pPr>
                      <a:r>
                        <a:rPr lang="de-DE" sz="1300" baseline="0" dirty="0" err="1" smtClean="0"/>
                        <a:t>state</a:t>
                      </a:r>
                      <a:r>
                        <a:rPr lang="de-DE" sz="1300" baseline="0" dirty="0" smtClean="0"/>
                        <a:t> </a:t>
                      </a:r>
                      <a:r>
                        <a:rPr lang="de-DE" sz="1300" baseline="0" dirty="0" err="1" smtClean="0"/>
                        <a:t>actors</a:t>
                      </a:r>
                      <a:endParaRPr lang="de-DE" sz="1300" baseline="0" dirty="0" smtClean="0"/>
                    </a:p>
                    <a:p>
                      <a:pPr marL="285750" indent="-285750" algn="l">
                        <a:buFontTx/>
                        <a:buChar char="-"/>
                      </a:pPr>
                      <a:r>
                        <a:rPr lang="de-DE" sz="1300" baseline="0" dirty="0" err="1" smtClean="0"/>
                        <a:t>statelike</a:t>
                      </a:r>
                      <a:r>
                        <a:rPr lang="de-DE" sz="1300" baseline="0" dirty="0" smtClean="0"/>
                        <a:t> </a:t>
                      </a:r>
                      <a:r>
                        <a:rPr lang="de-DE" sz="1300" baseline="0" dirty="0" err="1" smtClean="0"/>
                        <a:t>actors</a:t>
                      </a:r>
                      <a:endParaRPr lang="de-DE" sz="1300" baseline="0" dirty="0" smtClean="0"/>
                    </a:p>
                    <a:p>
                      <a:pPr marL="285750" indent="-285750" algn="l">
                        <a:buFontTx/>
                        <a:buChar char="-"/>
                      </a:pPr>
                      <a:endParaRPr lang="de-DE" sz="1300" baseline="0" dirty="0" smtClean="0"/>
                    </a:p>
                  </a:txBody>
                  <a:tcPr marL="91434" marR="91434" marT="48754" marB="48754"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300" baseline="0" dirty="0" err="1" smtClean="0"/>
                        <a:t>state</a:t>
                      </a:r>
                      <a:r>
                        <a:rPr lang="de-DE" sz="1300" baseline="0" dirty="0" smtClean="0"/>
                        <a:t> / </a:t>
                      </a:r>
                      <a:r>
                        <a:rPr lang="de-DE" sz="1300" baseline="0" dirty="0" err="1" smtClean="0"/>
                        <a:t>statelike</a:t>
                      </a:r>
                      <a:r>
                        <a:rPr lang="de-DE" sz="1300" baseline="0" dirty="0" smtClean="0"/>
                        <a:t> </a:t>
                      </a:r>
                      <a:r>
                        <a:rPr lang="de-DE" sz="1300" baseline="0" dirty="0" err="1" smtClean="0"/>
                        <a:t>actors</a:t>
                      </a:r>
                      <a:endParaRPr lang="de-DE" sz="1300" baseline="0" dirty="0" smtClean="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300" b="1" baseline="0" dirty="0" smtClean="0"/>
                        <a:t>private </a:t>
                      </a:r>
                      <a:r>
                        <a:rPr lang="de-DE" sz="1300" b="1" baseline="0" dirty="0" err="1" smtClean="0"/>
                        <a:t>actors</a:t>
                      </a:r>
                      <a:r>
                        <a:rPr lang="de-DE" sz="1300" b="1" baseline="0" dirty="0" smtClean="0"/>
                        <a:t> (</a:t>
                      </a:r>
                      <a:r>
                        <a:rPr lang="de-DE" sz="1300" b="1" baseline="0" dirty="0" err="1" smtClean="0"/>
                        <a:t>if</a:t>
                      </a:r>
                      <a:r>
                        <a:rPr lang="de-DE" sz="1300" b="1" baseline="0" dirty="0" smtClean="0"/>
                        <a:t> </a:t>
                      </a:r>
                      <a:r>
                        <a:rPr lang="de-DE" sz="1300" b="1" baseline="0" dirty="0" err="1" smtClean="0"/>
                        <a:t>no</a:t>
                      </a:r>
                      <a:r>
                        <a:rPr lang="de-DE" sz="1300" b="1" baseline="0" dirty="0" smtClean="0"/>
                        <a:t> </a:t>
                      </a:r>
                      <a:r>
                        <a:rPr lang="de-DE" sz="1300" b="1" baseline="0" dirty="0" err="1" smtClean="0"/>
                        <a:t>protection</a:t>
                      </a:r>
                      <a:r>
                        <a:rPr lang="de-DE" sz="1300" b="1" baseline="0" dirty="0" smtClean="0"/>
                        <a:t> </a:t>
                      </a:r>
                      <a:r>
                        <a:rPr lang="de-DE" sz="1300" b="1" baseline="0" dirty="0" err="1" smtClean="0"/>
                        <a:t>by</a:t>
                      </a:r>
                      <a:r>
                        <a:rPr lang="de-DE" sz="1300" b="1" baseline="0" dirty="0" smtClean="0"/>
                        <a:t> </a:t>
                      </a:r>
                      <a:r>
                        <a:rPr lang="de-DE" sz="1300" b="1" baseline="0" dirty="0" err="1" smtClean="0"/>
                        <a:t>state</a:t>
                      </a:r>
                      <a:r>
                        <a:rPr lang="de-DE" sz="1300" b="1" baseline="0" dirty="0" smtClean="0"/>
                        <a:t> </a:t>
                      </a:r>
                      <a:r>
                        <a:rPr lang="de-DE" sz="1300" b="1" baseline="0" dirty="0" err="1" smtClean="0"/>
                        <a:t>actors</a:t>
                      </a:r>
                      <a:r>
                        <a:rPr lang="de-DE" sz="1300" b="1" baseline="0" dirty="0" smtClean="0"/>
                        <a:t> </a:t>
                      </a:r>
                      <a:r>
                        <a:rPr lang="de-DE" sz="1300" b="1" baseline="0" dirty="0" err="1" smtClean="0"/>
                        <a:t>is</a:t>
                      </a:r>
                      <a:r>
                        <a:rPr lang="de-DE" sz="1300" b="1" baseline="0" dirty="0" smtClean="0"/>
                        <a:t> </a:t>
                      </a:r>
                      <a:r>
                        <a:rPr lang="de-DE" sz="1300" b="1" baseline="0" dirty="0" err="1" smtClean="0"/>
                        <a:t>available</a:t>
                      </a:r>
                      <a:r>
                        <a:rPr lang="de-DE" sz="1300" b="1" baseline="0" dirty="0" smtClean="0"/>
                        <a:t>)</a:t>
                      </a:r>
                    </a:p>
                  </a:txBody>
                  <a:tcPr marL="91434" marR="91434" marT="48754" marB="48754" anchor="ctr"/>
                </a:tc>
                <a:tc>
                  <a:txBody>
                    <a:bodyPr/>
                    <a:lstStyle/>
                    <a:p>
                      <a:pPr marL="0" indent="0" algn="ctr">
                        <a:buFontTx/>
                        <a:buNone/>
                      </a:pPr>
                      <a:endParaRPr lang="de-DE" sz="1300" b="1" baseline="0" dirty="0" smtClean="0"/>
                    </a:p>
                    <a:p>
                      <a:pPr marL="0" indent="0" algn="ctr">
                        <a:buFontTx/>
                        <a:buNone/>
                      </a:pPr>
                      <a:r>
                        <a:rPr lang="de-DE" sz="1300" b="1" baseline="0" dirty="0" smtClean="0"/>
                        <a:t>irrelevant</a:t>
                      </a:r>
                    </a:p>
                  </a:txBody>
                  <a:tcPr marL="91434" marR="91434" marT="48754" marB="48754" anchor="ctr"/>
                </a:tc>
                <a:extLst>
                  <a:ext uri="{0D108BD9-81ED-4DB2-BD59-A6C34878D82A}">
                    <a16:rowId xmlns:a16="http://schemas.microsoft.com/office/drawing/2014/main" val="10003"/>
                  </a:ext>
                </a:extLst>
              </a:tr>
              <a:tr h="2130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typical</a:t>
                      </a:r>
                      <a:r>
                        <a:rPr lang="de-DE" sz="1200" b="1" dirty="0" smtClean="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sz="12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examples</a:t>
                      </a:r>
                      <a:endParaRPr lang="de-DE" sz="1200" b="1" dirty="0" smtClean="0">
                        <a:solidFill>
                          <a:schemeClr val="bg1"/>
                        </a:solidFill>
                      </a:endParaRPr>
                    </a:p>
                  </a:txBody>
                  <a:tcPr marL="91434" marR="91434" marT="48754" marB="48754" anchor="ctr">
                    <a:solidFill>
                      <a:schemeClr val="accent1"/>
                    </a:solidFill>
                  </a:tcPr>
                </a:tc>
                <a:tc>
                  <a:txBody>
                    <a:bodyPr/>
                    <a:lstStyle/>
                    <a:p>
                      <a:pPr algn="ctr"/>
                      <a:r>
                        <a:rPr lang="de-DE" sz="1300" dirty="0" err="1" smtClean="0"/>
                        <a:t>state</a:t>
                      </a:r>
                      <a:r>
                        <a:rPr lang="de-DE" sz="1300" baseline="0" dirty="0" smtClean="0"/>
                        <a:t> </a:t>
                      </a:r>
                      <a:r>
                        <a:rPr lang="de-DE" sz="1300" baseline="0" dirty="0" err="1" smtClean="0"/>
                        <a:t>persecution</a:t>
                      </a:r>
                      <a:r>
                        <a:rPr lang="de-DE" sz="1300" baseline="0" dirty="0" smtClean="0"/>
                        <a:t> of </a:t>
                      </a:r>
                      <a:r>
                        <a:rPr lang="de-DE" sz="1300" baseline="0" dirty="0" err="1" smtClean="0"/>
                        <a:t>religious</a:t>
                      </a:r>
                      <a:r>
                        <a:rPr lang="de-DE" sz="1300" baseline="0" dirty="0" smtClean="0"/>
                        <a:t> </a:t>
                      </a:r>
                      <a:r>
                        <a:rPr lang="de-DE" sz="1300" baseline="0" dirty="0" err="1" smtClean="0"/>
                        <a:t>minorities</a:t>
                      </a:r>
                      <a:endParaRPr lang="de-DE" sz="1300" dirty="0"/>
                    </a:p>
                  </a:txBody>
                  <a:tcPr marL="91434" marR="91434" marT="48754" marB="48754" anchor="ctr"/>
                </a:tc>
                <a:tc>
                  <a:txBody>
                    <a:bodyPr/>
                    <a:lstStyle/>
                    <a:p>
                      <a:pPr algn="ctr"/>
                      <a:r>
                        <a:rPr lang="de-DE" sz="1300" baseline="0" dirty="0" err="1" smtClean="0"/>
                        <a:t>persecution</a:t>
                      </a:r>
                      <a:r>
                        <a:rPr lang="de-DE" sz="1300" baseline="0" dirty="0" smtClean="0"/>
                        <a:t> of </a:t>
                      </a:r>
                      <a:r>
                        <a:rPr lang="de-DE" sz="1300" baseline="0" dirty="0" err="1" smtClean="0"/>
                        <a:t>religious</a:t>
                      </a:r>
                      <a:r>
                        <a:rPr lang="de-DE" sz="1300" baseline="0" dirty="0" smtClean="0"/>
                        <a:t> </a:t>
                      </a:r>
                      <a:r>
                        <a:rPr lang="de-DE" sz="1300" baseline="0" dirty="0" err="1" smtClean="0"/>
                        <a:t>minorities</a:t>
                      </a:r>
                      <a:endParaRPr lang="de-DE" sz="1300" dirty="0"/>
                    </a:p>
                  </a:txBody>
                  <a:tcPr marL="91434" marR="91434" marT="48754" marB="48754" anchor="ctr"/>
                </a:tc>
                <a:tc>
                  <a:txBody>
                    <a:bodyPr/>
                    <a:lstStyle/>
                    <a:p>
                      <a:pPr algn="ctr"/>
                      <a:r>
                        <a:rPr lang="de-DE" sz="1100" dirty="0" err="1" smtClean="0"/>
                        <a:t>life-threatening</a:t>
                      </a:r>
                      <a:r>
                        <a:rPr lang="de-DE" sz="1100" baseline="0" dirty="0" smtClean="0"/>
                        <a:t> </a:t>
                      </a:r>
                      <a:r>
                        <a:rPr lang="de-DE" sz="1100" baseline="0" dirty="0" err="1" smtClean="0"/>
                        <a:t>diseases</a:t>
                      </a:r>
                      <a:r>
                        <a:rPr lang="de-DE" sz="1100" baseline="0" dirty="0" smtClean="0"/>
                        <a:t> </a:t>
                      </a:r>
                      <a:r>
                        <a:rPr lang="de-DE" sz="1100" baseline="0" dirty="0" err="1" smtClean="0"/>
                        <a:t>without</a:t>
                      </a:r>
                      <a:r>
                        <a:rPr lang="de-DE" sz="1100" baseline="0" dirty="0" smtClean="0"/>
                        <a:t> </a:t>
                      </a:r>
                      <a:r>
                        <a:rPr lang="de-DE" sz="1100" baseline="0" dirty="0" err="1" smtClean="0"/>
                        <a:t>remedy</a:t>
                      </a:r>
                      <a:r>
                        <a:rPr lang="de-DE" sz="1100" baseline="0" dirty="0" smtClean="0"/>
                        <a:t> in </a:t>
                      </a:r>
                      <a:r>
                        <a:rPr lang="de-DE" sz="1100" baseline="0" dirty="0" err="1" smtClean="0"/>
                        <a:t>destination</a:t>
                      </a:r>
                      <a:r>
                        <a:rPr lang="de-DE" sz="1100" baseline="0" dirty="0" smtClean="0"/>
                        <a:t> </a:t>
                      </a:r>
                      <a:r>
                        <a:rPr lang="de-DE" sz="1100" baseline="0" dirty="0" err="1" smtClean="0"/>
                        <a:t>country</a:t>
                      </a:r>
                      <a:endParaRPr lang="de-DE" sz="1100" baseline="0" dirty="0" smtClean="0"/>
                    </a:p>
                    <a:p>
                      <a:pPr algn="ctr"/>
                      <a:endParaRPr lang="de-DE" sz="1100" baseline="0" dirty="0" smtClean="0"/>
                    </a:p>
                    <a:p>
                      <a:pPr algn="ctr"/>
                      <a:r>
                        <a:rPr lang="de-DE" sz="1100" baseline="0" dirty="0" smtClean="0"/>
                        <a:t>post </a:t>
                      </a:r>
                      <a:r>
                        <a:rPr lang="de-DE" sz="1100" baseline="0" dirty="0" err="1" smtClean="0"/>
                        <a:t>traumatic</a:t>
                      </a:r>
                      <a:r>
                        <a:rPr lang="de-DE" sz="1100" baseline="0" dirty="0" smtClean="0"/>
                        <a:t> stress </a:t>
                      </a:r>
                      <a:r>
                        <a:rPr lang="de-DE" sz="1100" baseline="0" dirty="0" err="1" smtClean="0"/>
                        <a:t>disorder</a:t>
                      </a:r>
                      <a:r>
                        <a:rPr lang="de-DE" sz="1100" baseline="0" dirty="0" smtClean="0"/>
                        <a:t> (PTSD)</a:t>
                      </a:r>
                      <a:endParaRPr lang="de-DE" sz="1100" dirty="0"/>
                    </a:p>
                  </a:txBody>
                  <a:tcPr marL="91434" marR="91434" marT="48754" marB="48754" anchor="ctr"/>
                </a:tc>
                <a:extLst>
                  <a:ext uri="{0D108BD9-81ED-4DB2-BD59-A6C34878D82A}">
                    <a16:rowId xmlns:a16="http://schemas.microsoft.com/office/drawing/2014/main" val="10004"/>
                  </a:ext>
                </a:extLst>
              </a:tr>
            </a:tbl>
          </a:graphicData>
        </a:graphic>
      </p:graphicFrame>
      <p:sp>
        <p:nvSpPr>
          <p:cNvPr id="4" name="Rechteck 3"/>
          <p:cNvSpPr/>
          <p:nvPr/>
        </p:nvSpPr>
        <p:spPr>
          <a:xfrm>
            <a:off x="396081" y="107429"/>
            <a:ext cx="9288462"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a:t>
            </a:r>
            <a:r>
              <a:rPr lang="de-DE" altLang="de-DE" sz="2800" b="1" dirty="0" err="1" smtClean="0">
                <a:solidFill>
                  <a:srgbClr val="000000"/>
                </a:solidFill>
                <a:latin typeface="Arial" panose="020B0604020202020204" pitchFamily="34" charset="0"/>
              </a:rPr>
              <a:t>before</a:t>
            </a:r>
            <a:r>
              <a:rPr lang="de-DE" altLang="de-DE" sz="2800" b="1" dirty="0" smtClean="0">
                <a:solidFill>
                  <a:srgbClr val="000000"/>
                </a:solidFill>
                <a:latin typeface="Arial" panose="020B0604020202020204" pitchFamily="34" charset="0"/>
              </a:rPr>
              <a:t> </a:t>
            </a:r>
            <a:r>
              <a:rPr lang="de-DE" altLang="de-DE" sz="2800" b="1" dirty="0" smtClean="0">
                <a:solidFill>
                  <a:srgbClr val="000000"/>
                </a:solidFill>
                <a:latin typeface="Arial" panose="020B0604020202020204" pitchFamily="34" charset="0"/>
              </a:rPr>
              <a:t>2006) </a:t>
            </a:r>
            <a:r>
              <a:rPr lang="de-DE" altLang="de-DE" sz="2800" b="1" dirty="0" smtClean="0">
                <a:solidFill>
                  <a:srgbClr val="000000"/>
                </a:solidFill>
                <a:latin typeface="Arial" panose="020B0604020202020204" pitchFamily="34" charset="0"/>
              </a:rPr>
              <a:t>– </a:t>
            </a:r>
            <a:r>
              <a:rPr lang="de-DE" altLang="de-DE" sz="2800" b="1" dirty="0" err="1" smtClean="0">
                <a:solidFill>
                  <a:srgbClr val="000000"/>
                </a:solidFill>
                <a:latin typeface="Arial" panose="020B0604020202020204" pitchFamily="34" charset="0"/>
              </a:rPr>
              <a:t>prerequisites</a:t>
            </a:r>
            <a:endParaRPr lang="de-DE" altLang="de-DE"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38609831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04373" y="3595172"/>
            <a:ext cx="1471878" cy="369332"/>
          </a:xfrm>
          <a:prstGeom prst="rect">
            <a:avLst/>
          </a:prstGeom>
        </p:spPr>
        <p:txBody>
          <a:bodyPr wrap="none">
            <a:spAutoFit/>
          </a:bodyPr>
          <a:lstStyle/>
          <a:p>
            <a:r>
              <a:rPr lang="de-DE" dirty="0">
                <a:ea typeface="Calibri" panose="020F0502020204030204" pitchFamily="34" charset="0"/>
              </a:rPr>
              <a:t>B7VK=j4N?A3</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755849513"/>
              </p:ext>
            </p:extLst>
          </p:nvPr>
        </p:nvGraphicFramePr>
        <p:xfrm>
          <a:off x="143767" y="854659"/>
          <a:ext cx="9793087" cy="6597585"/>
        </p:xfrm>
        <a:graphic>
          <a:graphicData uri="http://schemas.openxmlformats.org/drawingml/2006/table">
            <a:tbl>
              <a:tblPr firstRow="1" bandRow="1">
                <a:tableStyleId>{5C22544A-7EE6-4342-B048-85BDC9FD1C3A}</a:tableStyleId>
              </a:tblPr>
              <a:tblGrid>
                <a:gridCol w="1254054">
                  <a:extLst>
                    <a:ext uri="{9D8B030D-6E8A-4147-A177-3AD203B41FA5}">
                      <a16:colId xmlns:a16="http://schemas.microsoft.com/office/drawing/2014/main" val="20000"/>
                    </a:ext>
                  </a:extLst>
                </a:gridCol>
                <a:gridCol w="4506587">
                  <a:extLst>
                    <a:ext uri="{9D8B030D-6E8A-4147-A177-3AD203B41FA5}">
                      <a16:colId xmlns:a16="http://schemas.microsoft.com/office/drawing/2014/main" val="20001"/>
                    </a:ext>
                  </a:extLst>
                </a:gridCol>
                <a:gridCol w="4032446">
                  <a:extLst>
                    <a:ext uri="{9D8B030D-6E8A-4147-A177-3AD203B41FA5}">
                      <a16:colId xmlns:a16="http://schemas.microsoft.com/office/drawing/2014/main" val="20002"/>
                    </a:ext>
                  </a:extLst>
                </a:gridCol>
              </a:tblGrid>
              <a:tr h="685422">
                <a:tc>
                  <a:txBody>
                    <a:bodyPr/>
                    <a:lstStyle/>
                    <a:p>
                      <a:endParaRPr lang="de-DE" sz="1500" dirty="0"/>
                    </a:p>
                  </a:txBody>
                  <a:tcPr marL="91434" marR="91434"/>
                </a:tc>
                <a:tc>
                  <a:txBody>
                    <a:bodyPr/>
                    <a:lstStyle/>
                    <a:p>
                      <a:pPr algn="ctr"/>
                      <a:r>
                        <a:rPr lang="de-DE" sz="1200" dirty="0" err="1" smtClean="0"/>
                        <a:t>Asylum</a:t>
                      </a:r>
                      <a:r>
                        <a:rPr lang="de-DE" sz="1200" dirty="0" smtClean="0"/>
                        <a:t> / </a:t>
                      </a:r>
                      <a:r>
                        <a:rPr lang="de-DE" sz="1200" dirty="0" err="1" smtClean="0"/>
                        <a:t>refugee</a:t>
                      </a:r>
                      <a:r>
                        <a:rPr lang="de-DE" sz="1200" baseline="0" dirty="0" smtClean="0"/>
                        <a:t> status</a:t>
                      </a:r>
                      <a:r>
                        <a:rPr lang="de-DE" sz="1200" dirty="0" smtClean="0"/>
                        <a:t> </a:t>
                      </a:r>
                      <a:endParaRPr lang="de-DE" sz="1200" dirty="0"/>
                    </a:p>
                  </a:txBody>
                  <a:tcPr marL="91434" marR="91434" anchor="ctr"/>
                </a:tc>
                <a:tc>
                  <a:txBody>
                    <a:bodyPr/>
                    <a:lstStyle/>
                    <a:p>
                      <a:pPr algn="ctr"/>
                      <a:r>
                        <a:rPr lang="de-DE" sz="1200" dirty="0" smtClean="0"/>
                        <a:t>national </a:t>
                      </a:r>
                      <a:r>
                        <a:rPr lang="de-DE" sz="1200" dirty="0" err="1" smtClean="0"/>
                        <a:t>deportation</a:t>
                      </a:r>
                      <a:r>
                        <a:rPr lang="de-DE" sz="1200" dirty="0" smtClean="0"/>
                        <a:t> </a:t>
                      </a:r>
                      <a:r>
                        <a:rPr lang="de-DE" sz="1200" dirty="0" err="1" smtClean="0"/>
                        <a:t>ban</a:t>
                      </a:r>
                      <a:endParaRPr lang="de-DE" sz="1200" dirty="0"/>
                    </a:p>
                  </a:txBody>
                  <a:tcPr marL="91434" marR="91434" anchor="ctr"/>
                </a:tc>
                <a:extLst>
                  <a:ext uri="{0D108BD9-81ED-4DB2-BD59-A6C34878D82A}">
                    <a16:rowId xmlns:a16="http://schemas.microsoft.com/office/drawing/2014/main" val="10000"/>
                  </a:ext>
                </a:extLst>
              </a:tr>
              <a:tr h="1667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temporary</a:t>
                      </a:r>
                      <a:r>
                        <a:rPr lang="de-DE" sz="1200" b="1" dirty="0" smtClean="0">
                          <a:solidFill>
                            <a:schemeClr val="bg1"/>
                          </a:solidFill>
                        </a:rPr>
                        <a:t> </a:t>
                      </a:r>
                      <a:r>
                        <a:rPr lang="de-DE" sz="1200" b="1"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endParaRPr lang="de-DE" sz="1200" b="1" dirty="0">
                        <a:solidFill>
                          <a:schemeClr val="bg1"/>
                        </a:solidFill>
                      </a:endParaRPr>
                    </a:p>
                  </a:txBody>
                  <a:tcPr marL="91434" marR="91434" anchor="ctr">
                    <a:solidFill>
                      <a:schemeClr val="accent1"/>
                    </a:solidFill>
                  </a:tcPr>
                </a:tc>
                <a:tc>
                  <a:txBody>
                    <a:bodyPr/>
                    <a:lstStyle/>
                    <a:p>
                      <a:pPr algn="ctr"/>
                      <a:r>
                        <a:rPr lang="de-DE" sz="1300" b="1" dirty="0" err="1" smtClean="0"/>
                        <a:t>yes</a:t>
                      </a:r>
                      <a:r>
                        <a:rPr lang="de-DE" sz="1300" b="1" dirty="0" smtClean="0"/>
                        <a:t> (3</a:t>
                      </a:r>
                      <a:r>
                        <a:rPr lang="de-DE" sz="1300" b="1" baseline="0" dirty="0" smtClean="0"/>
                        <a:t> </a:t>
                      </a:r>
                      <a:r>
                        <a:rPr lang="de-DE" sz="1300" b="1" baseline="0" dirty="0" err="1" smtClean="0"/>
                        <a:t>years</a:t>
                      </a:r>
                      <a:r>
                        <a:rPr lang="de-DE" sz="1300" b="1" baseline="0" dirty="0" smtClean="0"/>
                        <a:t>, </a:t>
                      </a:r>
                      <a:r>
                        <a:rPr lang="de-DE" sz="1300" b="1" baseline="0" dirty="0" err="1" smtClean="0"/>
                        <a:t>extension</a:t>
                      </a:r>
                      <a:r>
                        <a:rPr lang="de-DE" sz="1300" b="1" baseline="0" dirty="0" smtClean="0"/>
                        <a:t> </a:t>
                      </a:r>
                      <a:r>
                        <a:rPr lang="de-DE" sz="1300" b="1" baseline="0" dirty="0" err="1" smtClean="0"/>
                        <a:t>possible</a:t>
                      </a:r>
                      <a:r>
                        <a:rPr lang="de-DE" sz="1300" b="1" baseline="0" dirty="0" smtClean="0"/>
                        <a:t>)</a:t>
                      </a:r>
                    </a:p>
                    <a:p>
                      <a:pPr algn="ctr"/>
                      <a:endParaRPr lang="de-DE" sz="13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dirty="0" smtClean="0"/>
                        <a:t>§§</a:t>
                      </a:r>
                      <a:r>
                        <a:rPr lang="de-DE" sz="1300" baseline="0" dirty="0" smtClean="0"/>
                        <a:t> 25 I, II 1 alt. 1, </a:t>
                      </a:r>
                      <a:endParaRPr lang="de-DE" sz="13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aseline="0" dirty="0" smtClean="0"/>
                        <a:t>§ 26 </a:t>
                      </a:r>
                      <a:r>
                        <a:rPr lang="de-DE" sz="1300" baseline="0" dirty="0" smtClean="0"/>
                        <a:t>I 3 AufenthG</a:t>
                      </a:r>
                      <a:endParaRPr lang="de-DE" sz="1300" b="1" dirty="0"/>
                    </a:p>
                  </a:txBody>
                  <a:tcPr marL="91434" marR="91434" anchor="ctr"/>
                </a:tc>
                <a:tc>
                  <a:txBody>
                    <a:bodyPr/>
                    <a:lstStyle/>
                    <a:p>
                      <a:pPr algn="ctr"/>
                      <a:r>
                        <a:rPr lang="de-DE" sz="1300" b="1" dirty="0" err="1" smtClean="0"/>
                        <a:t>only</a:t>
                      </a:r>
                      <a:r>
                        <a:rPr lang="de-DE" sz="1300" b="1" baseline="0" dirty="0" smtClean="0"/>
                        <a:t> </a:t>
                      </a:r>
                      <a:r>
                        <a:rPr lang="de-DE" sz="1300" b="1" baseline="0" dirty="0" err="1" smtClean="0"/>
                        <a:t>if</a:t>
                      </a:r>
                      <a:r>
                        <a:rPr lang="de-DE" sz="1300" b="1" baseline="0" dirty="0" smtClean="0"/>
                        <a:t> </a:t>
                      </a:r>
                      <a:r>
                        <a:rPr lang="de-DE" sz="1300" b="1" baseline="0" dirty="0" err="1" smtClean="0"/>
                        <a:t>no</a:t>
                      </a:r>
                      <a:r>
                        <a:rPr lang="de-DE" sz="1300" b="1" baseline="0" dirty="0" smtClean="0"/>
                        <a:t> </a:t>
                      </a:r>
                      <a:r>
                        <a:rPr lang="de-DE" sz="1300" b="1" baseline="0" dirty="0" err="1" smtClean="0"/>
                        <a:t>other</a:t>
                      </a:r>
                      <a:r>
                        <a:rPr lang="de-DE" sz="1300" b="1" baseline="0" dirty="0" smtClean="0"/>
                        <a:t> </a:t>
                      </a:r>
                      <a:r>
                        <a:rPr lang="de-DE" sz="1300" b="1" baseline="0" dirty="0" err="1" smtClean="0"/>
                        <a:t>destination</a:t>
                      </a:r>
                      <a:r>
                        <a:rPr lang="de-DE" sz="1300" b="1" baseline="0" dirty="0" smtClean="0"/>
                        <a:t> </a:t>
                      </a:r>
                      <a:r>
                        <a:rPr lang="de-DE" sz="1300" b="1" baseline="0" dirty="0" err="1" smtClean="0"/>
                        <a:t>state</a:t>
                      </a:r>
                      <a:r>
                        <a:rPr lang="de-DE" sz="1300" b="1" baseline="0" dirty="0" smtClean="0"/>
                        <a:t> </a:t>
                      </a:r>
                      <a:r>
                        <a:rPr lang="de-DE" sz="1300" b="1" baseline="0" dirty="0" err="1" smtClean="0"/>
                        <a:t>is</a:t>
                      </a:r>
                      <a:r>
                        <a:rPr lang="de-DE" sz="1300" b="1" baseline="0" dirty="0" smtClean="0"/>
                        <a:t> </a:t>
                      </a:r>
                      <a:r>
                        <a:rPr lang="de-DE" sz="1300" b="1" baseline="0" dirty="0" err="1" smtClean="0"/>
                        <a:t>available</a:t>
                      </a:r>
                      <a:endParaRPr lang="de-DE" sz="1300" b="1" baseline="0" dirty="0" smtClean="0"/>
                    </a:p>
                    <a:p>
                      <a:pPr algn="ctr"/>
                      <a:r>
                        <a:rPr lang="de-DE" sz="1300" b="1" baseline="0" dirty="0" smtClean="0"/>
                        <a:t>(</a:t>
                      </a:r>
                      <a:r>
                        <a:rPr lang="de-DE" sz="1300" b="1" baseline="0" dirty="0" err="1" smtClean="0"/>
                        <a:t>up</a:t>
                      </a:r>
                      <a:r>
                        <a:rPr lang="de-DE" sz="1300" b="1" baseline="0" dirty="0" smtClean="0"/>
                        <a:t> </a:t>
                      </a:r>
                      <a:r>
                        <a:rPr lang="de-DE" sz="1300" b="1" baseline="0" dirty="0" err="1" smtClean="0"/>
                        <a:t>to</a:t>
                      </a:r>
                      <a:r>
                        <a:rPr lang="de-DE" sz="1300" b="1" baseline="0" dirty="0" smtClean="0"/>
                        <a:t> 3 </a:t>
                      </a:r>
                      <a:r>
                        <a:rPr lang="de-DE" sz="1300" b="1" baseline="0" dirty="0" err="1" smtClean="0"/>
                        <a:t>years</a:t>
                      </a:r>
                      <a:r>
                        <a:rPr lang="de-DE" sz="1300" b="1" baseline="0" dirty="0" smtClean="0"/>
                        <a:t>, </a:t>
                      </a:r>
                      <a:r>
                        <a:rPr lang="de-DE" sz="1300" b="1" baseline="0" dirty="0" err="1" smtClean="0"/>
                        <a:t>extension</a:t>
                      </a:r>
                      <a:r>
                        <a:rPr lang="de-DE" sz="1300" b="1" baseline="0" dirty="0" smtClean="0"/>
                        <a:t> </a:t>
                      </a:r>
                      <a:r>
                        <a:rPr lang="de-DE" sz="1300" b="1" baseline="0" dirty="0" err="1" smtClean="0"/>
                        <a:t>possible</a:t>
                      </a:r>
                      <a:r>
                        <a:rPr lang="de-DE" sz="1300" b="1" baseline="0" dirty="0" smtClean="0"/>
                        <a:t>)</a:t>
                      </a:r>
                      <a:endParaRPr lang="de-DE" sz="1300" baseline="0" dirty="0" smtClean="0"/>
                    </a:p>
                    <a:p>
                      <a:pPr algn="ctr"/>
                      <a:endParaRPr lang="de-DE" sz="1300" baseline="0" dirty="0" smtClean="0"/>
                    </a:p>
                    <a:p>
                      <a:pPr algn="ctr"/>
                      <a:r>
                        <a:rPr lang="de-DE" sz="1300" baseline="0" dirty="0" smtClean="0"/>
                        <a:t>§ 25 III AufenthG, </a:t>
                      </a:r>
                    </a:p>
                    <a:p>
                      <a:pPr algn="ctr"/>
                      <a:r>
                        <a:rPr lang="de-DE" sz="1300" baseline="0" dirty="0" smtClean="0"/>
                        <a:t>§ 26 I 1 AufenthG </a:t>
                      </a:r>
                      <a:endParaRPr lang="de-DE" sz="1300" dirty="0" smtClean="0"/>
                    </a:p>
                  </a:txBody>
                  <a:tcPr marL="91434" marR="91434" anchor="ctr"/>
                </a:tc>
                <a:extLst>
                  <a:ext uri="{0D108BD9-81ED-4DB2-BD59-A6C34878D82A}">
                    <a16:rowId xmlns:a16="http://schemas.microsoft.com/office/drawing/2014/main" val="10001"/>
                  </a:ext>
                </a:extLst>
              </a:tr>
              <a:tr h="1753025">
                <a:tc>
                  <a:txBody>
                    <a:bodyPr/>
                    <a:lstStyle/>
                    <a:p>
                      <a:pPr algn="ctr"/>
                      <a:r>
                        <a:rPr lang="de-DE" sz="1200" b="1" dirty="0" err="1" smtClean="0">
                          <a:solidFill>
                            <a:schemeClr val="bg1"/>
                          </a:solidFill>
                        </a:rPr>
                        <a:t>privileged</a:t>
                      </a:r>
                      <a:r>
                        <a:rPr lang="de-DE" sz="1200" b="1" dirty="0" smtClean="0">
                          <a:solidFill>
                            <a:schemeClr val="bg1"/>
                          </a:solidFill>
                        </a:rPr>
                        <a:t> </a:t>
                      </a:r>
                      <a:r>
                        <a:rPr lang="de-DE" sz="1200" b="1" dirty="0" err="1" smtClean="0">
                          <a:solidFill>
                            <a:schemeClr val="bg1"/>
                          </a:solidFill>
                        </a:rPr>
                        <a:t>access</a:t>
                      </a:r>
                      <a:r>
                        <a:rPr lang="de-DE" sz="1200" b="1" baseline="0" dirty="0" smtClean="0">
                          <a:solidFill>
                            <a:schemeClr val="bg1"/>
                          </a:solidFill>
                        </a:rPr>
                        <a:t> </a:t>
                      </a:r>
                      <a:r>
                        <a:rPr lang="de-DE" sz="1200" b="1" baseline="0" dirty="0" err="1" smtClean="0">
                          <a:solidFill>
                            <a:schemeClr val="bg1"/>
                          </a:solidFill>
                        </a:rPr>
                        <a:t>to</a:t>
                      </a:r>
                      <a:r>
                        <a:rPr lang="de-DE" sz="1200" b="1" baseline="0" dirty="0" smtClean="0">
                          <a:solidFill>
                            <a:schemeClr val="bg1"/>
                          </a:solidFill>
                        </a:rPr>
                        <a:t> permanent </a:t>
                      </a:r>
                      <a:r>
                        <a:rPr lang="de-DE" sz="1200" b="1" baseline="0" dirty="0" err="1" smtClean="0">
                          <a:solidFill>
                            <a:schemeClr val="bg1"/>
                          </a:solidFill>
                        </a:rPr>
                        <a:t>residence</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 </a:t>
                      </a:r>
                    </a:p>
                    <a:p>
                      <a:pPr algn="ctr"/>
                      <a:endParaRPr lang="de-DE" sz="1200" b="1" baseline="0" dirty="0" smtClean="0">
                        <a:solidFill>
                          <a:schemeClr val="bg1"/>
                        </a:solidFill>
                      </a:endParaRPr>
                    </a:p>
                    <a:p>
                      <a:pPr algn="ctr"/>
                      <a:r>
                        <a:rPr lang="de-DE" sz="1200" b="1" baseline="0" dirty="0" smtClean="0">
                          <a:solidFill>
                            <a:schemeClr val="bg1"/>
                          </a:solidFill>
                        </a:rPr>
                        <a:t>(</a:t>
                      </a:r>
                      <a:r>
                        <a:rPr lang="de-DE" sz="1200" b="1" baseline="0" dirty="0" err="1" smtClean="0">
                          <a:solidFill>
                            <a:schemeClr val="bg1"/>
                          </a:solidFill>
                        </a:rPr>
                        <a:t>settlement</a:t>
                      </a:r>
                      <a:r>
                        <a:rPr lang="de-DE" sz="1200" b="1" baseline="0" dirty="0" smtClean="0">
                          <a:solidFill>
                            <a:schemeClr val="bg1"/>
                          </a:solidFill>
                        </a:rPr>
                        <a:t> </a:t>
                      </a:r>
                      <a:r>
                        <a:rPr lang="de-DE" sz="1200" b="1" baseline="0" dirty="0" err="1" smtClean="0">
                          <a:solidFill>
                            <a:schemeClr val="bg1"/>
                          </a:solidFill>
                        </a:rPr>
                        <a:t>permit</a:t>
                      </a:r>
                      <a:r>
                        <a:rPr lang="de-DE" sz="1200" b="1" baseline="0" dirty="0" smtClean="0">
                          <a:solidFill>
                            <a:schemeClr val="bg1"/>
                          </a:solidFill>
                        </a:rPr>
                        <a:t>)</a:t>
                      </a:r>
                      <a:endParaRPr lang="de-DE" sz="1200" b="1" dirty="0">
                        <a:solidFill>
                          <a:schemeClr val="bg1"/>
                        </a:solidFill>
                      </a:endParaRPr>
                    </a:p>
                  </a:txBody>
                  <a:tcPr marL="91434" marR="91434" anchor="ctr">
                    <a:solidFill>
                      <a:schemeClr val="accent1"/>
                    </a:solidFill>
                  </a:tcPr>
                </a:tc>
                <a:tc>
                  <a:txBody>
                    <a:bodyPr/>
                    <a:lstStyle/>
                    <a:p>
                      <a:pPr algn="ctr"/>
                      <a:r>
                        <a:rPr lang="de-DE" sz="1300" b="1" dirty="0" err="1" smtClean="0"/>
                        <a:t>yes</a:t>
                      </a:r>
                      <a:r>
                        <a:rPr lang="de-DE" sz="1300" b="1" dirty="0" smtClean="0"/>
                        <a:t> (3 </a:t>
                      </a:r>
                      <a:r>
                        <a:rPr lang="de-DE" sz="1300" b="1" dirty="0" err="1" smtClean="0"/>
                        <a:t>years</a:t>
                      </a:r>
                      <a:r>
                        <a:rPr lang="de-DE" sz="1300" b="1" dirty="0" smtClean="0"/>
                        <a:t> </a:t>
                      </a:r>
                      <a:r>
                        <a:rPr lang="de-DE" sz="1300" b="1" dirty="0" err="1" smtClean="0"/>
                        <a:t>waiting</a:t>
                      </a:r>
                      <a:r>
                        <a:rPr lang="de-DE" sz="1300" b="1" dirty="0" smtClean="0"/>
                        <a:t> </a:t>
                      </a:r>
                      <a:r>
                        <a:rPr lang="de-DE" sz="1300" b="1" dirty="0" err="1" smtClean="0"/>
                        <a:t>period</a:t>
                      </a:r>
                      <a:r>
                        <a:rPr lang="de-DE" sz="1300" b="1" dirty="0" smtClean="0"/>
                        <a:t>)</a:t>
                      </a:r>
                    </a:p>
                    <a:p>
                      <a:pPr algn="ctr"/>
                      <a:endParaRPr lang="de-DE" sz="1300" dirty="0" smtClean="0"/>
                    </a:p>
                    <a:p>
                      <a:pPr algn="ctr"/>
                      <a:r>
                        <a:rPr lang="de-DE" sz="1300" dirty="0" smtClean="0"/>
                        <a:t>§ 26</a:t>
                      </a:r>
                      <a:r>
                        <a:rPr lang="de-DE" sz="1300" baseline="0" dirty="0" smtClean="0"/>
                        <a:t> III AufenthG</a:t>
                      </a:r>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aseline="0" dirty="0" smtClean="0"/>
                    </a:p>
                    <a:p>
                      <a:pPr algn="ctr"/>
                      <a:r>
                        <a:rPr lang="de-DE" sz="1300" b="1" baseline="0" dirty="0" err="1" smtClean="0"/>
                        <a:t>only</a:t>
                      </a:r>
                      <a:r>
                        <a:rPr lang="de-DE" sz="1300" b="1" baseline="0" dirty="0" smtClean="0"/>
                        <a:t> non-</a:t>
                      </a:r>
                      <a:r>
                        <a:rPr lang="de-DE" sz="1300" b="1" baseline="0" dirty="0" err="1" smtClean="0"/>
                        <a:t>privileged</a:t>
                      </a:r>
                      <a:r>
                        <a:rPr lang="de-DE" sz="1300" b="1" baseline="0" dirty="0" smtClean="0"/>
                        <a:t> </a:t>
                      </a:r>
                      <a:r>
                        <a:rPr lang="de-DE" sz="1300" b="1" baseline="0" dirty="0" err="1" smtClean="0"/>
                        <a:t>access</a:t>
                      </a:r>
                      <a:r>
                        <a:rPr lang="de-DE" sz="1300" b="1" baseline="0" dirty="0" smtClean="0"/>
                        <a:t> </a:t>
                      </a:r>
                      <a:r>
                        <a:rPr lang="de-DE" sz="1300" b="1" baseline="0" dirty="0" err="1" smtClean="0"/>
                        <a:t>available</a:t>
                      </a:r>
                      <a:endParaRPr lang="de-DE" sz="1300" b="1" baseline="0" dirty="0" smtClean="0"/>
                    </a:p>
                    <a:p>
                      <a:pPr algn="ctr"/>
                      <a:r>
                        <a:rPr lang="de-DE" sz="1300" b="1" baseline="0" dirty="0" smtClean="0"/>
                        <a:t>(</a:t>
                      </a:r>
                      <a:r>
                        <a:rPr lang="de-DE" sz="1300" b="1" baseline="0" dirty="0" smtClean="0"/>
                        <a:t>5 </a:t>
                      </a:r>
                      <a:r>
                        <a:rPr lang="de-DE" sz="1300" b="1" baseline="0" dirty="0" err="1" smtClean="0"/>
                        <a:t>years</a:t>
                      </a:r>
                      <a:r>
                        <a:rPr lang="de-DE" sz="1300" b="1" baseline="0" dirty="0" smtClean="0"/>
                        <a:t> </a:t>
                      </a:r>
                      <a:r>
                        <a:rPr lang="de-DE" sz="1300" b="1" baseline="0" dirty="0" err="1" smtClean="0"/>
                        <a:t>waiting</a:t>
                      </a:r>
                      <a:r>
                        <a:rPr lang="de-DE" sz="1300" b="1" baseline="0" dirty="0" smtClean="0"/>
                        <a:t> </a:t>
                      </a:r>
                      <a:r>
                        <a:rPr lang="de-DE" sz="1300" b="1" baseline="0" dirty="0" err="1" smtClean="0"/>
                        <a:t>period</a:t>
                      </a:r>
                      <a:r>
                        <a:rPr lang="de-DE" sz="1300" b="1" baseline="0" dirty="0" smtClean="0"/>
                        <a:t>)</a:t>
                      </a:r>
                    </a:p>
                    <a:p>
                      <a:pPr algn="ctr"/>
                      <a:endParaRPr lang="de-DE" sz="1300" baseline="0" dirty="0" smtClean="0"/>
                    </a:p>
                    <a:p>
                      <a:pPr algn="ctr"/>
                      <a:r>
                        <a:rPr lang="de-DE" sz="1300" baseline="0" dirty="0" smtClean="0"/>
                        <a:t>§§ </a:t>
                      </a:r>
                      <a:r>
                        <a:rPr lang="de-DE" sz="1300" baseline="0" dirty="0" smtClean="0"/>
                        <a:t>9, 26 IV </a:t>
                      </a:r>
                      <a:r>
                        <a:rPr lang="de-DE" sz="1300" baseline="0" dirty="0" smtClean="0"/>
                        <a:t>AufenthG</a:t>
                      </a:r>
                      <a:endParaRPr lang="de-DE" sz="1300" dirty="0"/>
                    </a:p>
                  </a:txBody>
                  <a:tcPr marL="91434" marR="91434" anchor="ctr"/>
                </a:tc>
                <a:extLst>
                  <a:ext uri="{0D108BD9-81ED-4DB2-BD59-A6C34878D82A}">
                    <a16:rowId xmlns:a16="http://schemas.microsoft.com/office/drawing/2014/main" val="10002"/>
                  </a:ext>
                </a:extLst>
              </a:tr>
              <a:tr h="2492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privileged</a:t>
                      </a:r>
                      <a:r>
                        <a:rPr lang="de-DE" sz="1200" b="1" baseline="0" dirty="0" smtClean="0">
                          <a:solidFill>
                            <a:schemeClr val="bg1"/>
                          </a:solidFill>
                        </a:rPr>
                        <a:t> </a:t>
                      </a:r>
                      <a:r>
                        <a:rPr lang="de-DE" sz="1200" b="1" dirty="0" smtClean="0">
                          <a:solidFill>
                            <a:schemeClr val="bg1"/>
                          </a:solidFill>
                        </a:rPr>
                        <a:t>subsequent </a:t>
                      </a:r>
                      <a:r>
                        <a:rPr lang="de-DE" sz="1200" b="1" dirty="0" err="1" smtClean="0">
                          <a:solidFill>
                            <a:schemeClr val="bg1"/>
                          </a:solidFill>
                        </a:rPr>
                        <a:t>immigration</a:t>
                      </a:r>
                      <a:r>
                        <a:rPr lang="de-DE" sz="1200" b="1" dirty="0" smtClean="0">
                          <a:solidFill>
                            <a:schemeClr val="bg1"/>
                          </a:solidFill>
                        </a:rPr>
                        <a:t> of </a:t>
                      </a:r>
                      <a:r>
                        <a:rPr lang="de-DE" sz="1200" b="1" dirty="0" err="1" smtClean="0">
                          <a:solidFill>
                            <a:schemeClr val="bg1"/>
                          </a:solidFill>
                        </a:rPr>
                        <a:t>dependents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bg1"/>
                          </a:solidFill>
                        </a:rPr>
                        <a:t>(</a:t>
                      </a:r>
                      <a:r>
                        <a:rPr lang="de-DE" sz="1200" b="1" dirty="0" err="1" smtClean="0">
                          <a:solidFill>
                            <a:schemeClr val="bg1"/>
                          </a:solidFill>
                        </a:rPr>
                        <a:t>spouses</a:t>
                      </a:r>
                      <a:r>
                        <a:rPr lang="de-DE" sz="1200" b="1" dirty="0" smtClean="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chemeClr val="bg1"/>
                          </a:solidFill>
                        </a:rPr>
                        <a:t>children</a:t>
                      </a:r>
                      <a:r>
                        <a:rPr lang="de-DE" sz="1200" b="1" dirty="0" smtClean="0">
                          <a:solidFill>
                            <a:schemeClr val="bg1"/>
                          </a:solidFill>
                        </a:rPr>
                        <a:t> etc.)</a:t>
                      </a:r>
                      <a:endParaRPr lang="de-DE" sz="1200" b="1" dirty="0">
                        <a:solidFill>
                          <a:schemeClr val="bg1"/>
                        </a:solidFill>
                      </a:endParaRPr>
                    </a:p>
                  </a:txBody>
                  <a:tcPr marL="91434" marR="91434" anchor="ctr">
                    <a:solidFill>
                      <a:schemeClr val="accent1"/>
                    </a:solidFill>
                  </a:tcPr>
                </a:tc>
                <a:tc>
                  <a:txBody>
                    <a:bodyPr/>
                    <a:lstStyle/>
                    <a:p>
                      <a:pPr algn="ctr"/>
                      <a:endParaRPr lang="de-DE" sz="1300" dirty="0" smtClean="0"/>
                    </a:p>
                    <a:p>
                      <a:pPr algn="ctr"/>
                      <a:r>
                        <a:rPr lang="de-DE" sz="1300" b="1" dirty="0" err="1" smtClean="0"/>
                        <a:t>yes</a:t>
                      </a:r>
                      <a:endParaRPr lang="de-DE" sz="1300" b="1" dirty="0" smtClean="0"/>
                    </a:p>
                    <a:p>
                      <a:pPr algn="ctr"/>
                      <a:endParaRPr lang="de-DE" sz="1300" dirty="0" smtClean="0"/>
                    </a:p>
                    <a:p>
                      <a:pPr algn="ctr"/>
                      <a:r>
                        <a:rPr lang="de-DE" sz="1300" dirty="0" smtClean="0"/>
                        <a:t>§§</a:t>
                      </a:r>
                      <a:r>
                        <a:rPr lang="de-DE" sz="1300" baseline="0" dirty="0" smtClean="0"/>
                        <a:t> </a:t>
                      </a:r>
                      <a:r>
                        <a:rPr lang="de-DE" sz="1300" baseline="0" dirty="0" smtClean="0"/>
                        <a:t>32 Abs. 2 S. 2, § 36 Abs. 1 </a:t>
                      </a:r>
                      <a:r>
                        <a:rPr lang="de-DE" sz="1300" baseline="0" dirty="0" smtClean="0"/>
                        <a:t>AufenthG</a:t>
                      </a:r>
                      <a:endParaRPr lang="de-DE" sz="1300" dirty="0" smtClean="0"/>
                    </a:p>
                    <a:p>
                      <a:pPr algn="ctr"/>
                      <a:endParaRPr lang="de-DE" sz="1300" dirty="0"/>
                    </a:p>
                  </a:txBody>
                  <a:tcPr marL="91434" marR="914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err="1" smtClean="0"/>
                        <a:t>no</a:t>
                      </a: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smtClean="0"/>
                        <a:t>subsequent </a:t>
                      </a:r>
                      <a:r>
                        <a:rPr lang="de-DE" sz="1300" b="1" dirty="0" err="1" smtClean="0"/>
                        <a:t>immigration</a:t>
                      </a:r>
                      <a:r>
                        <a:rPr lang="de-DE" sz="1300" b="1" dirty="0" smtClean="0"/>
                        <a:t> </a:t>
                      </a: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1" dirty="0" err="1" smtClean="0"/>
                        <a:t>only</a:t>
                      </a:r>
                      <a:r>
                        <a:rPr lang="de-DE" sz="1300" b="1" dirty="0" smtClean="0"/>
                        <a:t> </a:t>
                      </a:r>
                      <a:r>
                        <a:rPr lang="de-DE" sz="1300" b="1" dirty="0" smtClean="0"/>
                        <a:t>in </a:t>
                      </a:r>
                      <a:r>
                        <a:rPr lang="de-DE" sz="1300" b="1" dirty="0" err="1" smtClean="0"/>
                        <a:t>exceptional</a:t>
                      </a:r>
                      <a:r>
                        <a:rPr lang="de-DE" sz="1300" b="1" dirty="0" smtClean="0"/>
                        <a:t> </a:t>
                      </a:r>
                      <a:r>
                        <a:rPr lang="de-DE" sz="1300" b="1" dirty="0" err="1" smtClean="0"/>
                        <a:t>cases</a:t>
                      </a: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smtClean="0"/>
                        <a:t>§</a:t>
                      </a:r>
                      <a:r>
                        <a:rPr lang="de-DE" sz="1300" b="0" baseline="0" dirty="0" smtClean="0"/>
                        <a:t> 29 III 1 AufenthG</a:t>
                      </a:r>
                      <a:endParaRPr lang="de-DE" sz="1300" b="0" dirty="0" smtClean="0"/>
                    </a:p>
                    <a:p>
                      <a:pPr algn="ctr"/>
                      <a:endParaRPr lang="de-DE" sz="1300" dirty="0"/>
                    </a:p>
                  </a:txBody>
                  <a:tcPr marL="91434" marR="91434" anchor="ctr"/>
                </a:tc>
                <a:extLst>
                  <a:ext uri="{0D108BD9-81ED-4DB2-BD59-A6C34878D82A}">
                    <a16:rowId xmlns:a16="http://schemas.microsoft.com/office/drawing/2014/main" val="10003"/>
                  </a:ext>
                </a:extLst>
              </a:tr>
            </a:tbl>
          </a:graphicData>
        </a:graphic>
      </p:graphicFrame>
      <p:sp>
        <p:nvSpPr>
          <p:cNvPr id="10" name="Rechteck 9"/>
          <p:cNvSpPr/>
          <p:nvPr/>
        </p:nvSpPr>
        <p:spPr>
          <a:xfrm>
            <a:off x="143767" y="147877"/>
            <a:ext cx="9793087" cy="523220"/>
          </a:xfrm>
          <a:prstGeom prst="rect">
            <a:avLst/>
          </a:prstGeom>
        </p:spPr>
        <p:txBody>
          <a:bodyPr wrap="square">
            <a:spAutoFit/>
          </a:bodyPr>
          <a:lstStyle/>
          <a:p>
            <a:pPr algn="ctr" hangingPunct="0">
              <a:spcAft>
                <a:spcPts val="1413"/>
              </a:spcAft>
              <a:buClrTx/>
              <a:buFontTx/>
              <a:buNone/>
              <a:defRPr/>
            </a:pPr>
            <a:r>
              <a:rPr lang="de-DE" altLang="de-DE" sz="2800" b="1" dirty="0" smtClean="0">
                <a:solidFill>
                  <a:srgbClr val="000000"/>
                </a:solidFill>
                <a:latin typeface="Arial" panose="020B0604020202020204" pitchFamily="34" charset="0"/>
              </a:rPr>
              <a:t>forms of </a:t>
            </a:r>
            <a:r>
              <a:rPr lang="de-DE" altLang="de-DE" sz="2800" b="1" dirty="0" err="1" smtClean="0">
                <a:solidFill>
                  <a:srgbClr val="000000"/>
                </a:solidFill>
                <a:latin typeface="Arial" panose="020B0604020202020204" pitchFamily="34" charset="0"/>
              </a:rPr>
              <a:t>protection</a:t>
            </a:r>
            <a:r>
              <a:rPr lang="de-DE" altLang="de-DE" sz="2800" b="1" dirty="0" smtClean="0">
                <a:solidFill>
                  <a:srgbClr val="000000"/>
                </a:solidFill>
                <a:latin typeface="Arial" panose="020B0604020202020204" pitchFamily="34" charset="0"/>
              </a:rPr>
              <a:t> (</a:t>
            </a:r>
            <a:r>
              <a:rPr lang="de-DE" altLang="de-DE" sz="2800" b="1" dirty="0" err="1" smtClean="0">
                <a:solidFill>
                  <a:srgbClr val="000000"/>
                </a:solidFill>
                <a:latin typeface="Arial" panose="020B0604020202020204" pitchFamily="34" charset="0"/>
              </a:rPr>
              <a:t>before</a:t>
            </a:r>
            <a:r>
              <a:rPr lang="de-DE" altLang="de-DE" sz="2800" b="1" dirty="0" smtClean="0">
                <a:solidFill>
                  <a:srgbClr val="000000"/>
                </a:solidFill>
                <a:latin typeface="Arial" panose="020B0604020202020204" pitchFamily="34" charset="0"/>
              </a:rPr>
              <a:t> </a:t>
            </a:r>
            <a:r>
              <a:rPr lang="de-DE" altLang="de-DE" sz="2800" b="1" dirty="0" smtClean="0">
                <a:solidFill>
                  <a:srgbClr val="000000"/>
                </a:solidFill>
                <a:latin typeface="Arial" panose="020B0604020202020204" pitchFamily="34" charset="0"/>
              </a:rPr>
              <a:t>2006) </a:t>
            </a:r>
            <a:r>
              <a:rPr lang="de-DE" altLang="de-DE" sz="2800" b="1" dirty="0" smtClean="0">
                <a:solidFill>
                  <a:srgbClr val="000000"/>
                </a:solidFill>
                <a:latin typeface="Arial" panose="020B0604020202020204" pitchFamily="34" charset="0"/>
              </a:rPr>
              <a:t>– legal </a:t>
            </a:r>
            <a:r>
              <a:rPr lang="de-DE" altLang="de-DE" sz="2800" b="1" dirty="0" err="1" smtClean="0">
                <a:solidFill>
                  <a:srgbClr val="000000"/>
                </a:solidFill>
                <a:latin typeface="Arial" panose="020B0604020202020204" pitchFamily="34" charset="0"/>
              </a:rPr>
              <a:t>consequences</a:t>
            </a:r>
            <a:endParaRPr lang="de-DE" altLang="de-DE"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98927715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err="1" smtClean="0">
                <a:solidFill>
                  <a:srgbClr val="000000"/>
                </a:solidFill>
                <a:latin typeface="Arial" panose="020B0604020202020204" pitchFamily="34" charset="0"/>
                <a:cs typeface="+mn-cs"/>
              </a:rPr>
              <a:t>Mass</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Influx</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and</a:t>
            </a:r>
            <a:r>
              <a:rPr lang="de-DE" altLang="de-DE" sz="3200" b="1" dirty="0" smtClean="0">
                <a:solidFill>
                  <a:srgbClr val="000000"/>
                </a:solidFill>
                <a:latin typeface="Arial" panose="020B0604020202020204" pitchFamily="34" charset="0"/>
                <a:cs typeface="+mn-cs"/>
              </a:rPr>
              <a:t> legal </a:t>
            </a:r>
            <a:r>
              <a:rPr lang="de-DE" altLang="de-DE" sz="3200" b="1" dirty="0" err="1" smtClean="0">
                <a:solidFill>
                  <a:srgbClr val="000000"/>
                </a:solidFill>
                <a:latin typeface="Arial" panose="020B0604020202020204" pitchFamily="34" charset="0"/>
                <a:cs typeface="+mn-cs"/>
              </a:rPr>
              <a:t>responses</a:t>
            </a:r>
            <a:r>
              <a:rPr lang="de-DE" altLang="de-DE" sz="3200" b="1" dirty="0" smtClean="0">
                <a:solidFill>
                  <a:srgbClr val="000000"/>
                </a:solidFill>
                <a:latin typeface="Arial" panose="020B0604020202020204" pitchFamily="34" charset="0"/>
                <a:cs typeface="+mn-cs"/>
              </a:rPr>
              <a:t> (I) </a:t>
            </a:r>
          </a:p>
          <a:p>
            <a:pPr algn="just" hangingPunct="0">
              <a:spcAft>
                <a:spcPts val="0"/>
              </a:spcAft>
              <a:buClrTx/>
              <a:buFontTx/>
              <a:buNone/>
              <a:defRPr/>
            </a:pPr>
            <a:endParaRPr lang="de-DE" altLang="de-DE" sz="2400" b="1" dirty="0" smtClean="0">
              <a:solidFill>
                <a:srgbClr val="000000"/>
              </a:solidFill>
              <a:latin typeface="Arial" panose="020B0604020202020204" pitchFamily="34" charset="0"/>
              <a:cs typeface="+mn-cs"/>
            </a:endParaRPr>
          </a:p>
          <a:p>
            <a:pPr algn="just" hangingPunct="0">
              <a:spcAft>
                <a:spcPts val="0"/>
              </a:spcAft>
              <a:buClrTx/>
              <a:buFontTx/>
              <a:buNone/>
              <a:defRPr/>
            </a:pPr>
            <a:r>
              <a:rPr lang="de-DE" altLang="de-DE" sz="2400" b="1" dirty="0" smtClean="0">
                <a:solidFill>
                  <a:srgbClr val="000000"/>
                </a:solidFill>
                <a:latin typeface="Arial" panose="020B0604020202020204" pitchFamily="34" charset="0"/>
                <a:cs typeface="+mn-cs"/>
              </a:rPr>
              <a:t>Art. 16 Basic Law (</a:t>
            </a:r>
            <a:r>
              <a:rPr lang="de-DE" altLang="de-DE" sz="2400" b="1" dirty="0" err="1" smtClean="0">
                <a:solidFill>
                  <a:srgbClr val="000000"/>
                </a:solidFill>
                <a:latin typeface="Arial" panose="020B0604020202020204" pitchFamily="34" charset="0"/>
                <a:cs typeface="+mn-cs"/>
              </a:rPr>
              <a:t>until</a:t>
            </a:r>
            <a:r>
              <a:rPr lang="de-DE" altLang="de-DE" sz="2400" b="1" dirty="0" smtClean="0">
                <a:solidFill>
                  <a:srgbClr val="000000"/>
                </a:solidFill>
                <a:latin typeface="Arial" panose="020B0604020202020204" pitchFamily="34" charset="0"/>
                <a:cs typeface="+mn-cs"/>
              </a:rPr>
              <a:t> 30. June 1993)</a:t>
            </a:r>
          </a:p>
          <a:p>
            <a:pPr algn="just" hangingPunct="0">
              <a:spcAft>
                <a:spcPts val="0"/>
              </a:spcAft>
              <a:buClrTx/>
              <a:buFontTx/>
              <a:buNone/>
              <a:defRPr/>
            </a:pPr>
            <a:endParaRPr lang="de-DE" altLang="de-DE" sz="2200" dirty="0" smtClean="0">
              <a:solidFill>
                <a:srgbClr val="000000"/>
              </a:solidFill>
              <a:latin typeface="Arial" panose="020B0604020202020204" pitchFamily="34" charset="0"/>
              <a:cs typeface="+mn-cs"/>
            </a:endParaRPr>
          </a:p>
          <a:p>
            <a:pPr algn="just" hangingPunct="0">
              <a:spcAft>
                <a:spcPts val="0"/>
              </a:spcAft>
              <a:buClrTx/>
              <a:buFontTx/>
              <a:buNone/>
              <a:defRPr/>
            </a:pPr>
            <a:r>
              <a:rPr lang="de-DE" altLang="de-DE" sz="2000" dirty="0" smtClean="0">
                <a:solidFill>
                  <a:srgbClr val="000000"/>
                </a:solidFill>
                <a:latin typeface="Arial" panose="020B0604020202020204" pitchFamily="34" charset="0"/>
                <a:cs typeface="+mn-cs"/>
              </a:rPr>
              <a:t>(1) […] </a:t>
            </a:r>
            <a:endParaRPr lang="de-DE"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(2) […] Persons </a:t>
            </a:r>
            <a:r>
              <a:rPr lang="en-US" altLang="de-DE" sz="2000" dirty="0">
                <a:solidFill>
                  <a:srgbClr val="000000"/>
                </a:solidFill>
                <a:latin typeface="Arial" panose="020B0604020202020204" pitchFamily="34" charset="0"/>
                <a:cs typeface="+mn-cs"/>
              </a:rPr>
              <a:t>persecuted on political grounds shall have the right of asylum.</a:t>
            </a:r>
            <a:endParaRPr lang="de-DE" altLang="de-DE" sz="2000"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000" dirty="0" smtClean="0">
              <a:solidFill>
                <a:srgbClr val="000000"/>
              </a:solidFill>
              <a:latin typeface="Arial" panose="020B0604020202020204" pitchFamily="34" charset="0"/>
              <a:cs typeface="+mn-cs"/>
            </a:endParaRPr>
          </a:p>
          <a:p>
            <a:pPr algn="just" hangingPunct="0">
              <a:spcAft>
                <a:spcPts val="0"/>
              </a:spcAft>
              <a:buClrTx/>
              <a:buFontTx/>
              <a:buNone/>
              <a:defRPr/>
            </a:pPr>
            <a:endParaRPr lang="de-DE" altLang="de-DE" sz="2000" dirty="0">
              <a:solidFill>
                <a:srgbClr val="000000"/>
              </a:solidFill>
              <a:latin typeface="Arial" panose="020B0604020202020204" pitchFamily="34" charset="0"/>
              <a:cs typeface="+mn-cs"/>
            </a:endParaRPr>
          </a:p>
          <a:p>
            <a:pPr algn="just" hangingPunct="0">
              <a:spcAft>
                <a:spcPts val="0"/>
              </a:spcAft>
              <a:buClrTx/>
              <a:defRPr/>
            </a:pPr>
            <a:r>
              <a:rPr lang="de-DE" altLang="de-DE" sz="2400" b="1" dirty="0">
                <a:solidFill>
                  <a:srgbClr val="000000"/>
                </a:solidFill>
                <a:latin typeface="Arial" panose="020B0604020202020204" pitchFamily="34" charset="0"/>
              </a:rPr>
              <a:t>Art. </a:t>
            </a:r>
            <a:r>
              <a:rPr lang="de-DE" altLang="de-DE" sz="2400" b="1" dirty="0" smtClean="0">
                <a:solidFill>
                  <a:srgbClr val="000000"/>
                </a:solidFill>
                <a:latin typeface="Arial" panose="020B0604020202020204" pitchFamily="34" charset="0"/>
              </a:rPr>
              <a:t>16a </a:t>
            </a:r>
            <a:r>
              <a:rPr lang="de-DE" altLang="de-DE" sz="2400" b="1" dirty="0">
                <a:solidFill>
                  <a:srgbClr val="000000"/>
                </a:solidFill>
                <a:latin typeface="Arial" panose="020B0604020202020204" pitchFamily="34" charset="0"/>
              </a:rPr>
              <a:t>Basic </a:t>
            </a:r>
            <a:r>
              <a:rPr lang="de-DE" altLang="de-DE" sz="2400" b="1" dirty="0" smtClean="0">
                <a:solidFill>
                  <a:srgbClr val="000000"/>
                </a:solidFill>
                <a:latin typeface="Arial" panose="020B0604020202020204" pitchFamily="34" charset="0"/>
              </a:rPr>
              <a:t>Law (</a:t>
            </a:r>
            <a:r>
              <a:rPr lang="de-DE" altLang="de-DE" sz="2400" b="1" dirty="0" err="1" smtClean="0">
                <a:solidFill>
                  <a:srgbClr val="000000"/>
                </a:solidFill>
                <a:latin typeface="Arial" panose="020B0604020202020204" pitchFamily="34" charset="0"/>
              </a:rPr>
              <a:t>current</a:t>
            </a:r>
            <a:r>
              <a:rPr lang="de-DE" altLang="de-DE" sz="2400" b="1" dirty="0" smtClean="0">
                <a:solidFill>
                  <a:srgbClr val="000000"/>
                </a:solidFill>
                <a:latin typeface="Arial" panose="020B0604020202020204" pitchFamily="34" charset="0"/>
              </a:rPr>
              <a:t>) </a:t>
            </a:r>
          </a:p>
          <a:p>
            <a:pPr algn="just" hangingPunct="0">
              <a:spcAft>
                <a:spcPts val="0"/>
              </a:spcAft>
              <a:buClrTx/>
              <a:defRPr/>
            </a:pPr>
            <a:endParaRPr lang="de-DE" altLang="de-DE" sz="2000" dirty="0">
              <a:solidFill>
                <a:srgbClr val="000000"/>
              </a:solidFill>
              <a:latin typeface="Arial" panose="020B0604020202020204" pitchFamily="34" charset="0"/>
            </a:endParaRPr>
          </a:p>
          <a:p>
            <a:pPr algn="just" hangingPunct="0">
              <a:spcAft>
                <a:spcPts val="0"/>
              </a:spcAft>
              <a:buClrTx/>
              <a:defRPr/>
            </a:pPr>
            <a:r>
              <a:rPr lang="en-US" altLang="de-DE" sz="2000" dirty="0">
                <a:solidFill>
                  <a:srgbClr val="000000"/>
                </a:solidFill>
                <a:latin typeface="Arial" panose="020B0604020202020204" pitchFamily="34" charset="0"/>
              </a:rPr>
              <a:t>(1) Persons persecuted on political grounds shall have the right of asylum.</a:t>
            </a:r>
          </a:p>
          <a:p>
            <a:pPr algn="just" hangingPunct="0">
              <a:spcAft>
                <a:spcPts val="0"/>
              </a:spcAft>
              <a:buClrTx/>
              <a:defRPr/>
            </a:pPr>
            <a:endParaRPr lang="en-US" altLang="de-DE" sz="2000" dirty="0">
              <a:solidFill>
                <a:srgbClr val="000000"/>
              </a:solidFill>
              <a:latin typeface="Arial" panose="020B0604020202020204" pitchFamily="34" charset="0"/>
            </a:endParaRPr>
          </a:p>
          <a:p>
            <a:pPr algn="just" hangingPunct="0">
              <a:spcAft>
                <a:spcPts val="0"/>
              </a:spcAft>
              <a:buClrTx/>
              <a:defRPr/>
            </a:pPr>
            <a:r>
              <a:rPr lang="en-US" altLang="de-DE" sz="2000" dirty="0">
                <a:solidFill>
                  <a:srgbClr val="000000"/>
                </a:solidFill>
                <a:latin typeface="Arial" panose="020B0604020202020204" pitchFamily="34" charset="0"/>
              </a:rPr>
              <a:t>(2) Paragraph (1) of this Article may not be invoked by a person who enters the federal territory from a member state of the European Communities or from another third state in which application of the Convention Relating to the Status of Refugees and of the Convention for the Protection of Human Rights and Fundamental Freedoms is assured. </a:t>
            </a:r>
            <a:r>
              <a:rPr lang="en-US" altLang="de-DE" sz="2000" dirty="0" smtClean="0">
                <a:solidFill>
                  <a:srgbClr val="000000"/>
                </a:solidFill>
                <a:latin typeface="Arial" panose="020B0604020202020204" pitchFamily="34" charset="0"/>
              </a:rPr>
              <a:t>[…]</a:t>
            </a:r>
          </a:p>
          <a:p>
            <a:pPr algn="just" hangingPunct="0">
              <a:spcAft>
                <a:spcPts val="0"/>
              </a:spcAft>
              <a:buClrTx/>
              <a:defRPr/>
            </a:pPr>
            <a:r>
              <a:rPr lang="en-US" altLang="de-DE" sz="2000" dirty="0" smtClean="0">
                <a:solidFill>
                  <a:srgbClr val="000000"/>
                </a:solidFill>
                <a:latin typeface="Arial" panose="020B0604020202020204" pitchFamily="34" charset="0"/>
              </a:rPr>
              <a:t>(3) – (5) […]</a:t>
            </a:r>
            <a:endParaRPr lang="de-DE" altLang="de-DE" sz="2000" dirty="0">
              <a:solidFill>
                <a:srgbClr val="000000"/>
              </a:solidFill>
              <a:latin typeface="Arial" panose="020B0604020202020204" pitchFamily="34" charset="0"/>
            </a:endParaRPr>
          </a:p>
          <a:p>
            <a:pPr hangingPunct="0">
              <a:spcAft>
                <a:spcPts val="0"/>
              </a:spcAft>
              <a:buClrTx/>
              <a:buFontTx/>
              <a:buNone/>
              <a:defRPr/>
            </a:pPr>
            <a:endParaRPr lang="de-DE" altLang="de-DE" sz="2200" dirty="0" smtClean="0">
              <a:solidFill>
                <a:srgbClr val="000000"/>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chemeClr val="bg1">
                    <a:lumMod val="50000"/>
                  </a:schemeClr>
                </a:solidFill>
                <a:latin typeface="Arial" panose="020B0604020202020204" pitchFamily="34" charset="0"/>
              </a:rPr>
              <a:t>RiVG Dr. Philipp Wittmann (Administrative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 </a:t>
            </a: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738482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8" end="8"/>
                                            </p:txEl>
                                          </p:spTgt>
                                        </p:tgtEl>
                                        <p:attrNameLst>
                                          <p:attrName>style.visibility</p:attrName>
                                        </p:attrNameLst>
                                      </p:cBhvr>
                                      <p:to>
                                        <p:strVal val="visible"/>
                                      </p:to>
                                    </p:set>
                                    <p:animEffect transition="in" filter="fade">
                                      <p:cBhvr>
                                        <p:cTn id="7" dur="500"/>
                                        <p:tgtEl>
                                          <p:spTgt spid="307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10" end="10"/>
                                            </p:txEl>
                                          </p:spTgt>
                                        </p:tgtEl>
                                        <p:attrNameLst>
                                          <p:attrName>style.visibility</p:attrName>
                                        </p:attrNameLst>
                                      </p:cBhvr>
                                      <p:to>
                                        <p:strVal val="visible"/>
                                      </p:to>
                                    </p:set>
                                    <p:animEffect transition="in" filter="fade">
                                      <p:cBhvr>
                                        <p:cTn id="10" dur="500"/>
                                        <p:tgtEl>
                                          <p:spTgt spid="3075">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xEl>
                                              <p:pRg st="12" end="12"/>
                                            </p:txEl>
                                          </p:spTgt>
                                        </p:tgtEl>
                                        <p:attrNameLst>
                                          <p:attrName>style.visibility</p:attrName>
                                        </p:attrNameLst>
                                      </p:cBhvr>
                                      <p:to>
                                        <p:strVal val="visible"/>
                                      </p:to>
                                    </p:set>
                                    <p:animEffect transition="in" filter="fade">
                                      <p:cBhvr>
                                        <p:cTn id="13" dur="500"/>
                                        <p:tgtEl>
                                          <p:spTgt spid="3075">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5">
                                            <p:txEl>
                                              <p:pRg st="13" end="13"/>
                                            </p:txEl>
                                          </p:spTgt>
                                        </p:tgtEl>
                                        <p:attrNameLst>
                                          <p:attrName>style.visibility</p:attrName>
                                        </p:attrNameLst>
                                      </p:cBhvr>
                                      <p:to>
                                        <p:strVal val="visible"/>
                                      </p:to>
                                    </p:set>
                                    <p:animEffect transition="in" filter="fade">
                                      <p:cBhvr>
                                        <p:cTn id="16" dur="500"/>
                                        <p:tgtEl>
                                          <p:spTgt spid="30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smtClean="0">
                <a:solidFill>
                  <a:schemeClr val="bg1">
                    <a:lumMod val="50000"/>
                  </a:schemeClr>
                </a:solidFill>
                <a:latin typeface="Arial" panose="020B0604020202020204" pitchFamily="34" charset="0"/>
              </a:rPr>
              <a:t>RiVG Dr. Philipp Wittmann (Administrative Law Judge [VG Karlsruhe] / Judicial Clerk [Bundesverfassungsgericht]) – </a:t>
            </a:r>
          </a:p>
          <a:p>
            <a:pPr algn="ctr" hangingPunct="0">
              <a:buSzPct val="100000"/>
            </a:pPr>
            <a:r>
              <a:rPr lang="de-DE" altLang="de-DE" sz="1400" smtClean="0">
                <a:solidFill>
                  <a:schemeClr val="bg1">
                    <a:lumMod val="50000"/>
                  </a:schemeClr>
                </a:solidFill>
                <a:latin typeface="Arial" panose="020B0604020202020204" pitchFamily="34" charset="0"/>
              </a:rPr>
              <a:t>Subsidiary Protection </a:t>
            </a:r>
          </a:p>
          <a:p>
            <a:pPr algn="ctr" hangingPunct="0">
              <a:buSzPct val="100000"/>
            </a:pPr>
            <a:endParaRPr lang="de-DE" altLang="de-DE" sz="1400" dirty="0">
              <a:solidFill>
                <a:srgbClr val="000000"/>
              </a:solidFill>
              <a:latin typeface="Arial" panose="020B0604020202020204" pitchFamily="34" charset="0"/>
            </a:endParaRPr>
          </a:p>
        </p:txBody>
      </p:sp>
      <p:sp>
        <p:nvSpPr>
          <p:cNvPr id="8"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2000" b="1" dirty="0" smtClean="0">
                <a:solidFill>
                  <a:srgbClr val="000000"/>
                </a:solidFill>
                <a:latin typeface="Arial" panose="020B0604020202020204" pitchFamily="34" charset="0"/>
                <a:cs typeface="+mn-cs"/>
              </a:rPr>
              <a:t>Germany – </a:t>
            </a:r>
            <a:r>
              <a:rPr lang="de-DE" altLang="de-DE" sz="2000" b="1" dirty="0" err="1" smtClean="0">
                <a:solidFill>
                  <a:srgbClr val="000000"/>
                </a:solidFill>
                <a:latin typeface="Arial" panose="020B0604020202020204" pitchFamily="34" charset="0"/>
                <a:cs typeface="+mn-cs"/>
              </a:rPr>
              <a:t>surrounded</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by</a:t>
            </a:r>
            <a:r>
              <a:rPr lang="de-DE" altLang="de-DE" sz="2000" b="1" dirty="0" smtClean="0">
                <a:solidFill>
                  <a:srgbClr val="000000"/>
                </a:solidFill>
                <a:latin typeface="Arial" panose="020B0604020202020204" pitchFamily="34" charset="0"/>
                <a:cs typeface="+mn-cs"/>
              </a:rPr>
              <a:t> </a:t>
            </a:r>
            <a:r>
              <a:rPr lang="de-DE" altLang="de-DE" sz="2000" b="1" dirty="0" smtClean="0">
                <a:solidFill>
                  <a:srgbClr val="000000"/>
                </a:solidFill>
                <a:latin typeface="Arial" panose="020B0604020202020204" pitchFamily="34" charset="0"/>
                <a:cs typeface="+mn-cs"/>
              </a:rPr>
              <a:t>„</a:t>
            </a:r>
            <a:r>
              <a:rPr lang="de-DE" altLang="de-DE" sz="2000" b="1" dirty="0" err="1" smtClean="0">
                <a:solidFill>
                  <a:srgbClr val="000000"/>
                </a:solidFill>
                <a:latin typeface="Arial" panose="020B0604020202020204" pitchFamily="34" charset="0"/>
                <a:cs typeface="+mn-cs"/>
              </a:rPr>
              <a:t>safe</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third</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states</a:t>
            </a:r>
            <a:r>
              <a:rPr lang="de-DE" altLang="de-DE" sz="2000" b="1" dirty="0" smtClean="0">
                <a:solidFill>
                  <a:srgbClr val="000000"/>
                </a:solidFill>
                <a:latin typeface="Arial" panose="020B0604020202020204" pitchFamily="34" charset="0"/>
                <a:cs typeface="+mn-cs"/>
              </a:rPr>
              <a:t>“ …</a:t>
            </a:r>
            <a:endParaRPr lang="de-DE" altLang="de-DE" sz="20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en-US" altLang="de-DE" sz="2200" dirty="0">
              <a:solidFill>
                <a:srgbClr val="000000"/>
              </a:solidFill>
              <a:latin typeface="Arial" panose="020B0604020202020204" pitchFamily="34" charset="0"/>
              <a:cs typeface="+mn-cs"/>
            </a:endParaRPr>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1899" y="1769347"/>
            <a:ext cx="4090163" cy="5580613"/>
          </a:xfrm>
          <a:prstGeom prst="rect">
            <a:avLst/>
          </a:prstGeom>
        </p:spPr>
      </p:pic>
    </p:spTree>
    <p:extLst>
      <p:ext uri="{BB962C8B-B14F-4D97-AF65-F5344CB8AC3E}">
        <p14:creationId xmlns:p14="http://schemas.microsoft.com/office/powerpoint/2010/main" val="298189374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3200" b="1" dirty="0" err="1" smtClean="0">
                <a:solidFill>
                  <a:srgbClr val="000000"/>
                </a:solidFill>
                <a:latin typeface="Arial" panose="020B0604020202020204" pitchFamily="34" charset="0"/>
                <a:cs typeface="+mn-cs"/>
              </a:rPr>
              <a:t>Mass</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Influx</a:t>
            </a:r>
            <a:r>
              <a:rPr lang="de-DE" altLang="de-DE" sz="3200" b="1" dirty="0" smtClean="0">
                <a:solidFill>
                  <a:srgbClr val="000000"/>
                </a:solidFill>
                <a:latin typeface="Arial" panose="020B0604020202020204" pitchFamily="34" charset="0"/>
                <a:cs typeface="+mn-cs"/>
              </a:rPr>
              <a:t> </a:t>
            </a:r>
            <a:r>
              <a:rPr lang="de-DE" altLang="de-DE" sz="3200" b="1" dirty="0" err="1" smtClean="0">
                <a:solidFill>
                  <a:srgbClr val="000000"/>
                </a:solidFill>
                <a:latin typeface="Arial" panose="020B0604020202020204" pitchFamily="34" charset="0"/>
                <a:cs typeface="+mn-cs"/>
              </a:rPr>
              <a:t>and</a:t>
            </a:r>
            <a:r>
              <a:rPr lang="de-DE" altLang="de-DE" sz="3200" b="1" dirty="0" smtClean="0">
                <a:solidFill>
                  <a:srgbClr val="000000"/>
                </a:solidFill>
                <a:latin typeface="Arial" panose="020B0604020202020204" pitchFamily="34" charset="0"/>
                <a:cs typeface="+mn-cs"/>
              </a:rPr>
              <a:t> legal </a:t>
            </a:r>
            <a:r>
              <a:rPr lang="de-DE" altLang="de-DE" sz="3200" b="1" dirty="0" err="1" smtClean="0">
                <a:solidFill>
                  <a:srgbClr val="000000"/>
                </a:solidFill>
                <a:latin typeface="Arial" panose="020B0604020202020204" pitchFamily="34" charset="0"/>
                <a:cs typeface="+mn-cs"/>
              </a:rPr>
              <a:t>responses</a:t>
            </a:r>
            <a:r>
              <a:rPr lang="de-DE" altLang="de-DE" sz="3200" b="1" dirty="0" smtClean="0">
                <a:solidFill>
                  <a:srgbClr val="000000"/>
                </a:solidFill>
                <a:latin typeface="Arial" panose="020B0604020202020204" pitchFamily="34" charset="0"/>
                <a:cs typeface="+mn-cs"/>
              </a:rPr>
              <a:t> (II)</a:t>
            </a:r>
          </a:p>
          <a:p>
            <a:pPr algn="just" hangingPunct="0">
              <a:spcAft>
                <a:spcPts val="0"/>
              </a:spcAft>
              <a:buClrTx/>
              <a:buFontTx/>
              <a:buNone/>
              <a:defRPr/>
            </a:pPr>
            <a:endParaRPr lang="en-US" altLang="de-DE" sz="22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b="1" dirty="0" smtClean="0">
                <a:solidFill>
                  <a:srgbClr val="000000"/>
                </a:solidFill>
                <a:latin typeface="Arial" panose="020B0604020202020204" pitchFamily="34" charset="0"/>
                <a:cs typeface="+mn-cs"/>
              </a:rPr>
              <a:t>Article 6 Dublin Convention (Dublin I</a:t>
            </a:r>
            <a:r>
              <a:rPr lang="en-US" altLang="de-DE" sz="2000" b="1" dirty="0" smtClean="0">
                <a:solidFill>
                  <a:srgbClr val="000000"/>
                </a:solidFill>
                <a:latin typeface="Arial" panose="020B0604020202020204" pitchFamily="34" charset="0"/>
                <a:cs typeface="+mn-cs"/>
              </a:rPr>
              <a:t>, created in 1990, </a:t>
            </a:r>
            <a:r>
              <a:rPr lang="en-US" altLang="de-DE" sz="2000" b="1" dirty="0" smtClean="0">
                <a:solidFill>
                  <a:srgbClr val="000000"/>
                </a:solidFill>
                <a:latin typeface="Arial" panose="020B0604020202020204" pitchFamily="34" charset="0"/>
                <a:cs typeface="+mn-cs"/>
              </a:rPr>
              <a:t>in force since 1997)</a:t>
            </a: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[now replaced </a:t>
            </a:r>
            <a:r>
              <a:rPr lang="en-US" altLang="de-DE" sz="2000" dirty="0">
                <a:solidFill>
                  <a:srgbClr val="000000"/>
                </a:solidFill>
                <a:latin typeface="Arial" panose="020B0604020202020204" pitchFamily="34" charset="0"/>
                <a:cs typeface="+mn-cs"/>
              </a:rPr>
              <a:t>by Art. 13 Regulation (EU) No. 604/2013 (Dublin III</a:t>
            </a:r>
            <a:r>
              <a:rPr lang="en-US" altLang="de-DE" sz="2000" dirty="0" smtClean="0">
                <a:solidFill>
                  <a:srgbClr val="000000"/>
                </a:solidFill>
                <a:latin typeface="Arial" panose="020B0604020202020204" pitchFamily="34" charset="0"/>
                <a:cs typeface="+mn-cs"/>
              </a:rPr>
              <a:t>)]</a:t>
            </a: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marL="457200" indent="-457200" algn="just" hangingPunct="0">
              <a:spcAft>
                <a:spcPts val="0"/>
              </a:spcAft>
              <a:buClrTx/>
              <a:buFontTx/>
              <a:buAutoNum type="arabicParenBoth"/>
              <a:defRPr/>
            </a:pPr>
            <a:r>
              <a:rPr lang="en-US" altLang="de-DE" sz="2000" dirty="0" smtClean="0">
                <a:solidFill>
                  <a:srgbClr val="000000"/>
                </a:solidFill>
                <a:latin typeface="Arial" panose="020B0604020202020204" pitchFamily="34" charset="0"/>
                <a:cs typeface="+mn-cs"/>
              </a:rPr>
              <a:t>When </a:t>
            </a:r>
            <a:r>
              <a:rPr lang="en-US" altLang="de-DE" sz="2000" dirty="0">
                <a:solidFill>
                  <a:srgbClr val="000000"/>
                </a:solidFill>
                <a:latin typeface="Arial" panose="020B0604020202020204" pitchFamily="34" charset="0"/>
                <a:cs typeface="+mn-cs"/>
              </a:rPr>
              <a:t>it can be proved that an applicant for asylum has irregularly crossed the border into a Member State by land, sea or air, having come from a non-member State of the European Communities, the Member State this entered shall be responsible for examining the application for asylum</a:t>
            </a:r>
            <a:r>
              <a:rPr lang="en-US" altLang="de-DE" sz="2000" dirty="0" smtClean="0">
                <a:solidFill>
                  <a:srgbClr val="000000"/>
                </a:solidFill>
                <a:latin typeface="Arial" panose="020B0604020202020204" pitchFamily="34" charset="0"/>
                <a:cs typeface="+mn-cs"/>
              </a:rPr>
              <a:t>.</a:t>
            </a:r>
          </a:p>
          <a:p>
            <a:pPr marL="457200" indent="-457200" algn="just" hangingPunct="0">
              <a:spcAft>
                <a:spcPts val="0"/>
              </a:spcAft>
              <a:buClrTx/>
              <a:buFontTx/>
              <a:buAutoNum type="arabicParenBoth"/>
              <a:defRPr/>
            </a:pPr>
            <a:endParaRPr lang="de-DE" altLang="de-DE" sz="22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200" b="1" dirty="0" smtClean="0">
                <a:solidFill>
                  <a:srgbClr val="000000"/>
                </a:solidFill>
                <a:latin typeface="Arial" panose="020B0604020202020204" pitchFamily="34" charset="0"/>
                <a:cs typeface="+mn-cs"/>
              </a:rPr>
              <a:t>Section 29 Asylum Act (AsylG) - Inadmissible </a:t>
            </a:r>
            <a:r>
              <a:rPr lang="en-US" altLang="de-DE" sz="2200" b="1" dirty="0">
                <a:solidFill>
                  <a:srgbClr val="000000"/>
                </a:solidFill>
                <a:latin typeface="Arial" panose="020B0604020202020204" pitchFamily="34" charset="0"/>
                <a:cs typeface="+mn-cs"/>
              </a:rPr>
              <a:t>applications</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a:solidFill>
                  <a:srgbClr val="000000"/>
                </a:solidFill>
                <a:latin typeface="Arial" panose="020B0604020202020204" pitchFamily="34" charset="0"/>
                <a:cs typeface="+mn-cs"/>
              </a:rPr>
              <a:t>(1)  An application for asylum shall be inadmissible if</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a:solidFill>
                  <a:srgbClr val="000000"/>
                </a:solidFill>
                <a:latin typeface="Arial" panose="020B0604020202020204" pitchFamily="34" charset="0"/>
                <a:cs typeface="+mn-cs"/>
              </a:rPr>
              <a:t>1.  another country is responsible for conducting the asylum procedure</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		a</a:t>
            </a:r>
            <a:r>
              <a:rPr lang="en-US" altLang="de-DE" sz="2000" dirty="0">
                <a:solidFill>
                  <a:srgbClr val="000000"/>
                </a:solidFill>
                <a:latin typeface="Arial" panose="020B0604020202020204" pitchFamily="34" charset="0"/>
                <a:cs typeface="+mn-cs"/>
              </a:rPr>
              <a:t>) according to Regulation (EU) No 604/2013 </a:t>
            </a:r>
            <a:r>
              <a:rPr lang="en-US" altLang="de-DE" sz="2000" dirty="0" smtClean="0">
                <a:solidFill>
                  <a:srgbClr val="000000"/>
                </a:solidFill>
                <a:latin typeface="Arial" panose="020B0604020202020204" pitchFamily="34" charset="0"/>
                <a:cs typeface="+mn-cs"/>
              </a:rPr>
              <a:t>[…]</a:t>
            </a: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		b</a:t>
            </a:r>
            <a:r>
              <a:rPr lang="en-US" altLang="de-DE" sz="2000" dirty="0">
                <a:solidFill>
                  <a:srgbClr val="000000"/>
                </a:solidFill>
                <a:latin typeface="Arial" panose="020B0604020202020204" pitchFamily="34" charset="0"/>
                <a:cs typeface="+mn-cs"/>
              </a:rPr>
              <a:t>) based on other European Union law or another international treaty</a:t>
            </a:r>
            <a:r>
              <a:rPr lang="en-US" altLang="de-DE" sz="2000" dirty="0" smtClean="0">
                <a:solidFill>
                  <a:srgbClr val="000000"/>
                </a:solidFill>
                <a:latin typeface="Arial" panose="020B0604020202020204" pitchFamily="34" charset="0"/>
                <a:cs typeface="+mn-cs"/>
              </a:rPr>
              <a:t>;</a:t>
            </a:r>
          </a:p>
          <a:p>
            <a:pPr algn="just" hangingPunct="0">
              <a:spcAft>
                <a:spcPts val="0"/>
              </a:spcAft>
              <a:buClrTx/>
              <a:buFontTx/>
              <a:buNone/>
              <a:defRPr/>
            </a:pPr>
            <a:endParaRPr lang="en-US" altLang="de-DE" sz="2000" dirty="0">
              <a:solidFill>
                <a:srgbClr val="000000"/>
              </a:solidFill>
              <a:latin typeface="Arial" panose="020B0604020202020204" pitchFamily="34" charset="0"/>
              <a:cs typeface="+mn-cs"/>
            </a:endParaRPr>
          </a:p>
          <a:p>
            <a:pPr algn="just" hangingPunct="0">
              <a:spcAft>
                <a:spcPts val="0"/>
              </a:spcAft>
              <a:buClrTx/>
              <a:buFontTx/>
              <a:buNone/>
              <a:defRPr/>
            </a:pPr>
            <a:r>
              <a:rPr lang="en-US" altLang="de-DE" sz="2000" dirty="0" smtClean="0">
                <a:solidFill>
                  <a:srgbClr val="000000"/>
                </a:solidFill>
                <a:latin typeface="Arial" panose="020B0604020202020204" pitchFamily="34" charset="0"/>
                <a:cs typeface="+mn-cs"/>
              </a:rPr>
              <a:t>2. – 5. […] </a:t>
            </a:r>
          </a:p>
          <a:p>
            <a:pPr algn="just" hangingPunct="0">
              <a:spcAft>
                <a:spcPts val="0"/>
              </a:spcAft>
              <a:buClrTx/>
              <a:buFontTx/>
              <a:buNone/>
              <a:defRPr/>
            </a:pPr>
            <a:endParaRPr lang="de-DE" altLang="de-DE" sz="2000" dirty="0" smtClean="0">
              <a:solidFill>
                <a:srgbClr val="000000"/>
              </a:solidFill>
              <a:latin typeface="Arial" panose="020B0604020202020204" pitchFamily="34" charset="0"/>
              <a:cs typeface="+mn-cs"/>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3155687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a:solidFill>
                  <a:schemeClr val="bg1">
                    <a:lumMod val="50000"/>
                  </a:schemeClr>
                </a:solidFill>
                <a:latin typeface="Arial" panose="020B0604020202020204" pitchFamily="34" charset="0"/>
              </a:rPr>
              <a:t>RiVG Dr. Philipp Wittmann </a:t>
            </a:r>
            <a:r>
              <a:rPr lang="de-DE" altLang="de-DE" sz="1400" dirty="0" smtClean="0">
                <a:solidFill>
                  <a:schemeClr val="bg1">
                    <a:lumMod val="50000"/>
                  </a:schemeClr>
                </a:solidFill>
                <a:latin typeface="Arial" panose="020B0604020202020204" pitchFamily="34" charset="0"/>
              </a:rPr>
              <a:t>(Administrative Law </a:t>
            </a:r>
            <a:r>
              <a:rPr lang="de-DE" altLang="de-DE" sz="1400" dirty="0" err="1" smtClean="0">
                <a:solidFill>
                  <a:schemeClr val="bg1">
                    <a:lumMod val="50000"/>
                  </a:schemeClr>
                </a:solidFill>
                <a:latin typeface="Arial" panose="020B0604020202020204" pitchFamily="34" charset="0"/>
              </a:rPr>
              <a:t>Judge</a:t>
            </a:r>
            <a:r>
              <a:rPr lang="de-DE" altLang="de-DE" sz="1400" dirty="0" smtClean="0">
                <a:solidFill>
                  <a:schemeClr val="bg1">
                    <a:lumMod val="50000"/>
                  </a:schemeClr>
                </a:solidFill>
                <a:latin typeface="Arial" panose="020B0604020202020204" pitchFamily="34" charset="0"/>
              </a:rPr>
              <a:t> [VG Karlsruhe] </a:t>
            </a:r>
            <a:r>
              <a:rPr lang="de-DE" altLang="de-DE" sz="1400" dirty="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Judicial</a:t>
            </a:r>
            <a:r>
              <a:rPr lang="de-DE" altLang="de-DE" sz="1400" dirty="0" smtClean="0">
                <a:solidFill>
                  <a:schemeClr val="bg1">
                    <a:lumMod val="50000"/>
                  </a:schemeClr>
                </a:solidFill>
                <a:latin typeface="Arial" panose="020B0604020202020204" pitchFamily="34" charset="0"/>
              </a:rPr>
              <a:t> Clerk [Bundesverfassungsgericht]) </a:t>
            </a:r>
            <a:r>
              <a:rPr lang="de-DE" altLang="de-DE" sz="1400" dirty="0">
                <a:solidFill>
                  <a:schemeClr val="bg1">
                    <a:lumMod val="50000"/>
                  </a:schemeClr>
                </a:solidFill>
                <a:latin typeface="Arial" panose="020B0604020202020204" pitchFamily="34" charset="0"/>
              </a:rPr>
              <a:t>– </a:t>
            </a:r>
            <a:endParaRPr lang="de-DE" altLang="de-DE" sz="1400" dirty="0" smtClean="0">
              <a:solidFill>
                <a:schemeClr val="bg1">
                  <a:lumMod val="50000"/>
                </a:schemeClr>
              </a:solidFill>
              <a:latin typeface="Arial" panose="020B0604020202020204" pitchFamily="34" charset="0"/>
            </a:endParaRPr>
          </a:p>
          <a:p>
            <a:pPr algn="ctr" hangingPunct="0">
              <a:buSzPct val="100000"/>
            </a:pPr>
            <a:r>
              <a:rPr lang="de-DE" altLang="de-DE" sz="1400" dirty="0" err="1" smtClean="0">
                <a:solidFill>
                  <a:schemeClr val="bg1">
                    <a:lumMod val="50000"/>
                  </a:schemeClr>
                </a:solidFill>
                <a:latin typeface="Arial" panose="020B0604020202020204" pitchFamily="34" charset="0"/>
              </a:rPr>
              <a:t>Subsidiary</a:t>
            </a:r>
            <a:r>
              <a:rPr lang="de-DE" altLang="de-DE" sz="1400" dirty="0" smtClean="0">
                <a:solidFill>
                  <a:schemeClr val="bg1">
                    <a:lumMod val="50000"/>
                  </a:schemeClr>
                </a:solidFill>
                <a:latin typeface="Arial" panose="020B0604020202020204" pitchFamily="34" charset="0"/>
              </a:rPr>
              <a:t> </a:t>
            </a:r>
            <a:r>
              <a:rPr lang="de-DE" altLang="de-DE" sz="1400" dirty="0" err="1" smtClean="0">
                <a:solidFill>
                  <a:schemeClr val="bg1">
                    <a:lumMod val="50000"/>
                  </a:schemeClr>
                </a:solidFill>
                <a:latin typeface="Arial" panose="020B0604020202020204" pitchFamily="34" charset="0"/>
              </a:rPr>
              <a:t>Protection</a:t>
            </a:r>
            <a:r>
              <a:rPr lang="de-DE" altLang="de-DE" sz="1400" dirty="0" smtClean="0">
                <a:solidFill>
                  <a:schemeClr val="bg1">
                    <a:lumMod val="50000"/>
                  </a:schemeClr>
                </a:solidFill>
                <a:latin typeface="Arial" panose="020B0604020202020204" pitchFamily="34" charset="0"/>
              </a:rPr>
              <a:t> </a:t>
            </a:r>
          </a:p>
          <a:p>
            <a:pPr algn="ctr" hangingPunct="0">
              <a:buSzPct val="100000"/>
            </a:pPr>
            <a:endParaRPr lang="de-DE" altLang="de-DE" sz="1400" dirty="0">
              <a:solidFill>
                <a:srgbClr val="000000"/>
              </a:solidFill>
              <a:latin typeface="Arial" panose="020B0604020202020204" pitchFamily="34" charset="0"/>
            </a:endParaRPr>
          </a:p>
        </p:txBody>
      </p:sp>
      <p:sp>
        <p:nvSpPr>
          <p:cNvPr id="8"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buFontTx/>
              <a:buNone/>
              <a:defRPr/>
            </a:pPr>
            <a:r>
              <a:rPr lang="de-DE" altLang="de-DE" sz="2000" b="1" dirty="0" smtClean="0">
                <a:solidFill>
                  <a:srgbClr val="000000"/>
                </a:solidFill>
                <a:latin typeface="Arial" panose="020B0604020202020204" pitchFamily="34" charset="0"/>
                <a:cs typeface="+mn-cs"/>
              </a:rPr>
              <a:t>Germany – </a:t>
            </a:r>
            <a:r>
              <a:rPr lang="de-DE" altLang="de-DE" sz="2000" b="1" dirty="0" err="1" smtClean="0">
                <a:solidFill>
                  <a:srgbClr val="000000"/>
                </a:solidFill>
                <a:latin typeface="Arial" panose="020B0604020202020204" pitchFamily="34" charset="0"/>
                <a:cs typeface="+mn-cs"/>
              </a:rPr>
              <a:t>surrounded</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by</a:t>
            </a:r>
            <a:r>
              <a:rPr lang="de-DE" altLang="de-DE" sz="2000" b="1" dirty="0" smtClean="0">
                <a:solidFill>
                  <a:srgbClr val="000000"/>
                </a:solidFill>
                <a:latin typeface="Arial" panose="020B0604020202020204" pitchFamily="34" charset="0"/>
                <a:cs typeface="+mn-cs"/>
              </a:rPr>
              <a:t> </a:t>
            </a:r>
            <a:r>
              <a:rPr lang="de-DE" altLang="de-DE" sz="2000" b="1" dirty="0" smtClean="0">
                <a:solidFill>
                  <a:srgbClr val="000000"/>
                </a:solidFill>
                <a:latin typeface="Arial" panose="020B0604020202020204" pitchFamily="34" charset="0"/>
                <a:cs typeface="+mn-cs"/>
              </a:rPr>
              <a:t>„</a:t>
            </a:r>
            <a:r>
              <a:rPr lang="de-DE" altLang="de-DE" sz="2000" b="1" dirty="0" err="1" smtClean="0">
                <a:solidFill>
                  <a:srgbClr val="000000"/>
                </a:solidFill>
                <a:latin typeface="Arial" panose="020B0604020202020204" pitchFamily="34" charset="0"/>
                <a:cs typeface="+mn-cs"/>
              </a:rPr>
              <a:t>safe</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third</a:t>
            </a:r>
            <a:r>
              <a:rPr lang="de-DE" altLang="de-DE" sz="2000" b="1" dirty="0" smtClean="0">
                <a:solidFill>
                  <a:srgbClr val="000000"/>
                </a:solidFill>
                <a:latin typeface="Arial" panose="020B0604020202020204" pitchFamily="34" charset="0"/>
                <a:cs typeface="+mn-cs"/>
              </a:rPr>
              <a:t> </a:t>
            </a:r>
            <a:r>
              <a:rPr lang="de-DE" altLang="de-DE" sz="2000" b="1" dirty="0" err="1" smtClean="0">
                <a:solidFill>
                  <a:srgbClr val="000000"/>
                </a:solidFill>
                <a:latin typeface="Arial" panose="020B0604020202020204" pitchFamily="34" charset="0"/>
                <a:cs typeface="+mn-cs"/>
              </a:rPr>
              <a:t>states</a:t>
            </a:r>
            <a:r>
              <a:rPr lang="de-DE" altLang="de-DE" sz="2000" b="1" dirty="0" smtClean="0">
                <a:solidFill>
                  <a:srgbClr val="000000"/>
                </a:solidFill>
                <a:latin typeface="Arial" panose="020B0604020202020204" pitchFamily="34" charset="0"/>
                <a:cs typeface="+mn-cs"/>
              </a:rPr>
              <a:t>“ …</a:t>
            </a:r>
          </a:p>
          <a:p>
            <a:pPr algn="ctr" hangingPunct="0">
              <a:spcAft>
                <a:spcPts val="1413"/>
              </a:spcAft>
              <a:buClrTx/>
              <a:buFontTx/>
              <a:buNone/>
              <a:defRPr/>
            </a:pPr>
            <a:r>
              <a:rPr lang="de-DE" altLang="de-DE" sz="2000" b="1" dirty="0" smtClean="0">
                <a:solidFill>
                  <a:srgbClr val="000000"/>
                </a:solidFill>
                <a:latin typeface="Arial" panose="020B0604020202020204" pitchFamily="34" charset="0"/>
                <a:cs typeface="+mn-cs"/>
              </a:rPr>
              <a:t>…</a:t>
            </a:r>
            <a:r>
              <a:rPr lang="de-DE" altLang="de-DE" sz="2000" b="1" dirty="0" err="1" smtClean="0">
                <a:solidFill>
                  <a:srgbClr val="000000"/>
                </a:solidFill>
                <a:latin typeface="Arial" panose="020B0604020202020204" pitchFamily="34" charset="0"/>
                <a:cs typeface="+mn-cs"/>
              </a:rPr>
              <a:t>and</a:t>
            </a:r>
            <a:r>
              <a:rPr lang="de-DE" altLang="de-DE" sz="2000" b="1" dirty="0" smtClean="0">
                <a:solidFill>
                  <a:srgbClr val="000000"/>
                </a:solidFill>
                <a:latin typeface="Arial" panose="020B0604020202020204" pitchFamily="34" charset="0"/>
                <a:cs typeface="+mn-cs"/>
              </a:rPr>
              <a:t> </a:t>
            </a:r>
            <a:r>
              <a:rPr lang="de-DE" altLang="de-DE" sz="2000" b="1" dirty="0" smtClean="0">
                <a:solidFill>
                  <a:srgbClr val="000000"/>
                </a:solidFill>
                <a:latin typeface="Arial" panose="020B0604020202020204" pitchFamily="34" charset="0"/>
                <a:cs typeface="+mn-cs"/>
              </a:rPr>
              <a:t>„Dublin“-</a:t>
            </a:r>
            <a:r>
              <a:rPr lang="de-DE" altLang="de-DE" sz="2000" b="1" dirty="0" err="1" smtClean="0">
                <a:solidFill>
                  <a:srgbClr val="000000"/>
                </a:solidFill>
                <a:latin typeface="Arial" panose="020B0604020202020204" pitchFamily="34" charset="0"/>
                <a:cs typeface="+mn-cs"/>
              </a:rPr>
              <a:t>states</a:t>
            </a:r>
            <a:endParaRPr lang="de-DE" altLang="de-DE" sz="2000" b="1" dirty="0" smtClean="0">
              <a:solidFill>
                <a:srgbClr val="000000"/>
              </a:solidFill>
              <a:latin typeface="Arial" panose="020B0604020202020204" pitchFamily="34" charset="0"/>
              <a:cs typeface="+mn-cs"/>
            </a:endParaRPr>
          </a:p>
          <a:p>
            <a:pPr algn="ctr" hangingPunct="0">
              <a:spcAft>
                <a:spcPts val="1413"/>
              </a:spcAft>
              <a:buClrTx/>
              <a:buFontTx/>
              <a:buNone/>
              <a:defRPr/>
            </a:pPr>
            <a:endParaRPr lang="de-DE" altLang="de-DE" sz="2000" b="1" dirty="0" smtClean="0">
              <a:solidFill>
                <a:srgbClr val="000000"/>
              </a:solidFill>
              <a:latin typeface="Arial" panose="020B0604020202020204" pitchFamily="34" charset="0"/>
              <a:cs typeface="+mn-cs"/>
            </a:endParaRPr>
          </a:p>
          <a:p>
            <a:pPr algn="just" hangingPunct="0">
              <a:spcAft>
                <a:spcPts val="0"/>
              </a:spcAft>
              <a:buClrTx/>
              <a:buFontTx/>
              <a:buNone/>
              <a:defRPr/>
            </a:pPr>
            <a:endParaRPr lang="en-US" altLang="de-DE" sz="2200" dirty="0">
              <a:solidFill>
                <a:srgbClr val="000000"/>
              </a:solidFill>
              <a:latin typeface="Arial" panose="020B0604020202020204" pitchFamily="34" charset="0"/>
              <a:cs typeface="+mn-cs"/>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6819" y="1799675"/>
            <a:ext cx="4090163" cy="5580613"/>
          </a:xfrm>
          <a:prstGeom prst="rect">
            <a:avLst/>
          </a:prstGeom>
        </p:spPr>
      </p:pic>
    </p:spTree>
    <p:extLst>
      <p:ext uri="{BB962C8B-B14F-4D97-AF65-F5344CB8AC3E}">
        <p14:creationId xmlns:p14="http://schemas.microsoft.com/office/powerpoint/2010/main" val="103937594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2955</Words>
  <Application>Microsoft Office PowerPoint</Application>
  <PresentationFormat>Benutzerdefiniert</PresentationFormat>
  <Paragraphs>618</Paragraphs>
  <Slides>27</Slides>
  <Notes>27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 Unicode MS</vt:lpstr>
      <vt:lpstr>Microsoft YaHei</vt:lpstr>
      <vt:lpstr>Arial</vt:lpstr>
      <vt:lpstr>Calibri</vt:lpstr>
      <vt:lpstr>Tahoma</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Philipp Wittmann (VG Karlsruhe) – Verfassung als Rahmenordnung für technische Innovationen</dc:title>
  <dc:subject/>
  <dc:creator>Dr. Philipp Wittmann</dc:creator>
  <cp:keywords/>
  <dc:description/>
  <cp:lastModifiedBy>Philipp Wittmann</cp:lastModifiedBy>
  <cp:revision>269</cp:revision>
  <cp:lastPrinted>2016-06-18T19:06:29Z</cp:lastPrinted>
  <dcterms:created xsi:type="dcterms:W3CDTF">2009-04-16T11:32:32Z</dcterms:created>
  <dcterms:modified xsi:type="dcterms:W3CDTF">2017-10-19T16:42:30Z</dcterms:modified>
</cp:coreProperties>
</file>